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62" r:id="rId4"/>
    <p:sldId id="265" r:id="rId5"/>
    <p:sldId id="266" r:id="rId6"/>
    <p:sldId id="267" r:id="rId7"/>
    <p:sldId id="260" r:id="rId8"/>
    <p:sldId id="268" r:id="rId9"/>
    <p:sldId id="261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726A1-9146-4841-BC05-A2C25228293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07BA6-3158-4DDB-95A5-8C3B1C06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09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4C84D-2D2C-43BC-95C7-DAF32A67FBDF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Instructions and Postures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1F7BF-2ED7-460B-A1F3-278C7EB48FB2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Instructions and Postures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4EB96-5D64-457A-875C-D483E8194E52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660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36FA4C-8E84-4402-AFE3-3F9B25ADC30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9316C14-60E9-4C53-A257-0A9F68C16421}" type="datetimeFigureOut">
              <a:rPr lang="en-US" smtClean="0"/>
              <a:t>10/10/2016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543800" cy="2593975"/>
          </a:xfrm>
        </p:spPr>
        <p:txBody>
          <a:bodyPr/>
          <a:lstStyle/>
          <a:p>
            <a:r>
              <a:rPr lang="en-ID" dirty="0" err="1" smtClean="0"/>
              <a:t>Materi</a:t>
            </a:r>
            <a:r>
              <a:rPr lang="en-ID" dirty="0" smtClean="0"/>
              <a:t> </a:t>
            </a:r>
            <a:r>
              <a:rPr lang="en-ID" dirty="0" err="1" smtClean="0"/>
              <a:t>Pedagogik</a:t>
            </a:r>
            <a:r>
              <a:rPr lang="en-ID" dirty="0" smtClean="0"/>
              <a:t/>
            </a:r>
            <a:br>
              <a:rPr lang="en-ID" dirty="0" smtClean="0"/>
            </a:br>
            <a:r>
              <a:rPr lang="en-ID" sz="2800" dirty="0" err="1" smtClean="0"/>
              <a:t>Bagian</a:t>
            </a:r>
            <a:r>
              <a:rPr lang="en-ID" sz="2800" dirty="0" smtClean="0"/>
              <a:t> 3: </a:t>
            </a:r>
            <a:r>
              <a:rPr lang="en-ID" sz="2800" dirty="0" err="1" smtClean="0"/>
              <a:t>Teori</a:t>
            </a:r>
            <a:r>
              <a:rPr lang="en-ID" sz="2800" dirty="0" smtClean="0"/>
              <a:t> </a:t>
            </a:r>
            <a:r>
              <a:rPr lang="en-ID" sz="2800" dirty="0" err="1" smtClean="0"/>
              <a:t>Belajar</a:t>
            </a:r>
            <a:r>
              <a:rPr lang="en-ID" sz="2800" dirty="0" smtClean="0"/>
              <a:t>  </a:t>
            </a:r>
            <a:r>
              <a:rPr lang="en-ID" sz="2800" dirty="0" err="1" smtClean="0"/>
              <a:t>dan</a:t>
            </a:r>
            <a:r>
              <a:rPr lang="en-ID" sz="2800" dirty="0" smtClean="0"/>
              <a:t> Model </a:t>
            </a:r>
            <a:r>
              <a:rPr lang="en-ID" sz="2800" dirty="0" err="1" smtClean="0"/>
              <a:t>Pembelajaran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 smtClean="0">
                <a:solidFill>
                  <a:schemeClr val="tx1"/>
                </a:solidFill>
              </a:rPr>
              <a:t>Devisi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Akademik</a:t>
            </a:r>
            <a:endParaRPr lang="en-ID" dirty="0" smtClean="0">
              <a:solidFill>
                <a:schemeClr val="tx1"/>
              </a:solidFill>
            </a:endParaRPr>
          </a:p>
          <a:p>
            <a:r>
              <a:rPr lang="en-ID" dirty="0" smtClean="0">
                <a:solidFill>
                  <a:schemeClr val="tx1"/>
                </a:solidFill>
              </a:rPr>
              <a:t>Sub Rayon 138  </a:t>
            </a:r>
            <a:r>
              <a:rPr lang="en-ID" dirty="0" err="1" smtClean="0">
                <a:solidFill>
                  <a:schemeClr val="tx1"/>
                </a:solidFill>
              </a:rPr>
              <a:t>Universitas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Sanata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Dhama</a:t>
            </a:r>
            <a:r>
              <a:rPr lang="en-ID" dirty="0" smtClean="0">
                <a:solidFill>
                  <a:schemeClr val="tx1"/>
                </a:solidFill>
              </a:rPr>
              <a:t> Yogyakarta</a:t>
            </a:r>
          </a:p>
          <a:p>
            <a:r>
              <a:rPr lang="en-ID" dirty="0" err="1" smtClean="0">
                <a:solidFill>
                  <a:schemeClr val="tx1"/>
                </a:solidFill>
              </a:rPr>
              <a:t>Tahun</a:t>
            </a:r>
            <a:r>
              <a:rPr lang="en-ID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0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 err="1"/>
              <a:t>Tujuan</a:t>
            </a:r>
            <a:r>
              <a:rPr lang="en-US" sz="3600" dirty="0"/>
              <a:t> </a:t>
            </a:r>
            <a:r>
              <a:rPr lang="en-US" sz="3600" dirty="0" err="1"/>
              <a:t>Pembelajaran</a:t>
            </a:r>
            <a:r>
              <a:rPr lang="en-US" sz="3600" dirty="0"/>
              <a:t> </a:t>
            </a:r>
            <a:r>
              <a:rPr lang="en-US" sz="3600" dirty="0" err="1"/>
              <a:t>Kooperatif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dalm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. </a:t>
            </a:r>
            <a:r>
              <a:rPr lang="en-US" dirty="0" err="1"/>
              <a:t>Pembelajaran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konsep-konsep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. </a:t>
            </a:r>
          </a:p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keragaman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agar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teman-temannya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. </a:t>
            </a:r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social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: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,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orang lain, </a:t>
            </a:r>
            <a:r>
              <a:rPr lang="en-US" dirty="0" err="1"/>
              <a:t>memancing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,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ide,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47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400" dirty="0" err="1"/>
              <a:t>Sintaks</a:t>
            </a:r>
            <a:r>
              <a:rPr lang="en-US" sz="2400" dirty="0"/>
              <a:t> Model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Kooperatif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92088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37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Contoh</a:t>
            </a:r>
            <a:r>
              <a:rPr lang="en-ID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err="1"/>
              <a:t>Kelas</a:t>
            </a:r>
            <a:r>
              <a:rPr lang="en-US" sz="2400" dirty="0"/>
              <a:t> : I </a:t>
            </a:r>
            <a:r>
              <a:rPr lang="en-US" sz="2400" dirty="0" smtClean="0"/>
              <a:t>, </a:t>
            </a:r>
            <a:r>
              <a:rPr lang="en-US" sz="2400" dirty="0" err="1" smtClean="0"/>
              <a:t>Tema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 smtClean="0"/>
              <a:t>Diriku</a:t>
            </a:r>
            <a:r>
              <a:rPr lang="en-US" sz="2400" dirty="0" smtClean="0"/>
              <a:t>,  </a:t>
            </a:r>
            <a:r>
              <a:rPr lang="en-US" sz="2400" dirty="0" err="1" smtClean="0"/>
              <a:t>Subtema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Tubuhku</a:t>
            </a:r>
            <a:r>
              <a:rPr lang="en-US" sz="2400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70485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534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777686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733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694"/>
            <a:ext cx="76200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000" dirty="0" smtClean="0"/>
              <a:t>B. </a:t>
            </a:r>
            <a:r>
              <a:rPr lang="en-ID" sz="3000" dirty="0" smtClean="0"/>
              <a:t>Model </a:t>
            </a:r>
            <a:r>
              <a:rPr lang="en-ID" sz="3000" dirty="0" err="1"/>
              <a:t>Pembelajaran</a:t>
            </a:r>
            <a:r>
              <a:rPr lang="en-ID" sz="3000" dirty="0"/>
              <a:t> </a:t>
            </a:r>
            <a:r>
              <a:rPr lang="en-ID" sz="3000" dirty="0" err="1"/>
              <a:t>Berbasis</a:t>
            </a:r>
            <a:r>
              <a:rPr lang="en-ID" sz="3000" dirty="0"/>
              <a:t> </a:t>
            </a:r>
            <a:r>
              <a:rPr lang="en-ID" sz="3000" dirty="0" err="1" smtClean="0"/>
              <a:t>Penemuan</a:t>
            </a:r>
            <a:r>
              <a:rPr lang="en-ID" sz="3000" dirty="0" smtClean="0"/>
              <a:t> </a:t>
            </a:r>
            <a:br>
              <a:rPr lang="en-ID" sz="3000" dirty="0" smtClean="0"/>
            </a:br>
            <a:r>
              <a:rPr lang="en-ID" sz="3000" dirty="0"/>
              <a:t> </a:t>
            </a:r>
            <a:r>
              <a:rPr lang="en-ID" sz="3000" dirty="0" smtClean="0"/>
              <a:t>    (</a:t>
            </a:r>
            <a:r>
              <a:rPr lang="en-ID" sz="3000" i="1" dirty="0"/>
              <a:t>Discovery Learning)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Model </a:t>
            </a:r>
            <a:r>
              <a:rPr lang="en-US" sz="2800" i="1" dirty="0"/>
              <a:t>Discovery Learning </a:t>
            </a:r>
            <a:r>
              <a:rPr lang="en-US" sz="2800" dirty="0" err="1"/>
              <a:t>mengacu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yang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proses </a:t>
            </a:r>
            <a:r>
              <a:rPr lang="en-US" sz="2800" dirty="0" err="1"/>
              <a:t>pembelajaran</a:t>
            </a:r>
            <a:r>
              <a:rPr lang="en-US" sz="2800" dirty="0"/>
              <a:t> yang </a:t>
            </a: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/>
              <a:t>siswa</a:t>
            </a:r>
            <a:r>
              <a:rPr lang="en-US" sz="2800" dirty="0"/>
              <a:t> </a:t>
            </a:r>
            <a:r>
              <a:rPr lang="en-US" sz="2800" dirty="0" err="1"/>
              <a:t>mengorganisasi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berdasar</a:t>
            </a:r>
            <a:r>
              <a:rPr lang="en-US" sz="2800" dirty="0"/>
              <a:t> </a:t>
            </a:r>
            <a:r>
              <a:rPr lang="en-US" sz="2800" dirty="0" err="1" smtClean="0"/>
              <a:t>penemuannya</a:t>
            </a:r>
            <a:r>
              <a:rPr lang="en-US" sz="2800" dirty="0" smtClean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menerapkan</a:t>
            </a:r>
            <a:r>
              <a:rPr lang="en-US" sz="2800" dirty="0"/>
              <a:t> model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i="1" dirty="0"/>
              <a:t>Discovery Learning </a:t>
            </a:r>
            <a:r>
              <a:rPr lang="en-US" sz="2800" dirty="0"/>
              <a:t>guru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pembimbing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siswa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 smtClean="0"/>
              <a:t>aktif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6812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 err="1"/>
              <a:t>Tujuan</a:t>
            </a:r>
            <a:r>
              <a:rPr lang="en-US" sz="3600" dirty="0"/>
              <a:t> </a:t>
            </a:r>
            <a:r>
              <a:rPr lang="en-US" sz="3600" dirty="0" err="1"/>
              <a:t>Pembelajaran</a:t>
            </a:r>
            <a:r>
              <a:rPr lang="en-US" sz="3600" dirty="0"/>
              <a:t> </a:t>
            </a:r>
            <a:r>
              <a:rPr lang="en-US" sz="3600" dirty="0" err="1"/>
              <a:t>berbasis</a:t>
            </a:r>
            <a:r>
              <a:rPr lang="en-US" sz="3600" dirty="0"/>
              <a:t> </a:t>
            </a:r>
            <a:r>
              <a:rPr lang="en-US" sz="3600" dirty="0" err="1"/>
              <a:t>Penemuan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keterampilan-keterampilan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proses-proses </a:t>
            </a:r>
            <a:r>
              <a:rPr lang="en-US" dirty="0" err="1"/>
              <a:t>kognitif</a:t>
            </a:r>
            <a:r>
              <a:rPr lang="en-US" dirty="0"/>
              <a:t>. Usaha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belajarnya</a:t>
            </a:r>
            <a:r>
              <a:rPr lang="en-US" dirty="0"/>
              <a:t>. </a:t>
            </a:r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ampuh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menguatkan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, </a:t>
            </a:r>
            <a:r>
              <a:rPr lang="en-US" dirty="0" err="1"/>
              <a:t>ingatan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transfer. </a:t>
            </a:r>
          </a:p>
          <a:p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/>
              <a:t>rasa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tumbuhnya</a:t>
            </a:r>
            <a:r>
              <a:rPr lang="en-US" dirty="0"/>
              <a:t> rasa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. </a:t>
            </a:r>
          </a:p>
          <a:p>
            <a:r>
              <a:rPr lang="en-US" dirty="0" smtClean="0"/>
              <a:t>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  <a:p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belajarnya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akalnya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  <a:p>
            <a:r>
              <a:rPr lang="en-US" dirty="0" smtClean="0"/>
              <a:t>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i="1" dirty="0"/>
              <a:t>discovery learning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88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Lanjutan</a:t>
            </a:r>
            <a:r>
              <a:rPr lang="en-ID" dirty="0" smtClean="0"/>
              <a:t> </a:t>
            </a:r>
            <a:r>
              <a:rPr lang="en-ID" dirty="0" err="1" smtClean="0"/>
              <a:t>Tujuan</a:t>
            </a:r>
            <a:r>
              <a:rPr lang="en-ID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guru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gagasan-gagasan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gurupun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. </a:t>
            </a:r>
          </a:p>
          <a:p>
            <a:r>
              <a:rPr lang="sv-SE" dirty="0" smtClean="0"/>
              <a:t>Membantu </a:t>
            </a:r>
            <a:r>
              <a:rPr lang="sv-SE" dirty="0"/>
              <a:t>siswa menghilangkan skeptisme (keragu-raguan) karena mengarah pada kebenaran yang final dan tertentu atau pasti. </a:t>
            </a:r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ide-ide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; </a:t>
            </a:r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ingatan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transfer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proses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; </a:t>
            </a:r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; </a:t>
            </a:r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intuisi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; 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intrinsik</a:t>
            </a:r>
            <a:r>
              <a:rPr lang="en-US" dirty="0"/>
              <a:t>; </a:t>
            </a:r>
            <a:r>
              <a:rPr lang="en-US" dirty="0" err="1"/>
              <a:t>Situasi</a:t>
            </a:r>
            <a:r>
              <a:rPr lang="en-US" dirty="0"/>
              <a:t> proses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terangsang</a:t>
            </a:r>
            <a:r>
              <a:rPr lang="en-US" dirty="0"/>
              <a:t>; </a:t>
            </a:r>
          </a:p>
          <a:p>
            <a:r>
              <a:rPr lang="en-US" dirty="0" smtClean="0"/>
              <a:t>Proses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aspeknya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seutuhnya</a:t>
            </a:r>
            <a:r>
              <a:rPr lang="en-US" dirty="0"/>
              <a:t>; </a:t>
            </a:r>
          </a:p>
          <a:p>
            <a:r>
              <a:rPr lang="fi-FI" dirty="0" smtClean="0"/>
              <a:t>Meningkatkan </a:t>
            </a:r>
            <a:r>
              <a:rPr lang="fi-FI" dirty="0"/>
              <a:t>tingkat penghargaan pada </a:t>
            </a:r>
            <a:r>
              <a:rPr lang="fi-FI" dirty="0" smtClean="0"/>
              <a:t>siswa</a:t>
            </a:r>
            <a:r>
              <a:rPr lang="fi-FI" dirty="0"/>
              <a:t>.</a:t>
            </a:r>
            <a:endParaRPr lang="fi-FI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3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dirty="0" err="1"/>
              <a:t>Sintaks</a:t>
            </a:r>
            <a:r>
              <a:rPr lang="en-US" sz="3200" dirty="0"/>
              <a:t> </a:t>
            </a:r>
            <a:r>
              <a:rPr lang="en-US" sz="3200" dirty="0" err="1"/>
              <a:t>Pembelajaran</a:t>
            </a:r>
            <a:r>
              <a:rPr lang="en-US" sz="3200" dirty="0"/>
              <a:t> </a:t>
            </a:r>
            <a:r>
              <a:rPr lang="en-US" sz="3200" dirty="0" err="1"/>
              <a:t>Berbasis</a:t>
            </a:r>
            <a:r>
              <a:rPr lang="en-US" sz="3200" dirty="0"/>
              <a:t> </a:t>
            </a:r>
            <a:r>
              <a:rPr lang="en-US" sz="3200" dirty="0" err="1"/>
              <a:t>Penemuan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62113"/>
            <a:ext cx="7704856" cy="479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547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Sintaks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1"/>
            <a:ext cx="770485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41168"/>
            <a:ext cx="7704856" cy="132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576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000" dirty="0" err="1" smtClean="0"/>
              <a:t>Contoh</a:t>
            </a:r>
            <a:r>
              <a:rPr lang="en-ID" sz="2000" dirty="0" smtClean="0"/>
              <a:t>: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/>
              <a:t>: IV </a:t>
            </a:r>
            <a:r>
              <a:rPr lang="en-US" sz="2000" dirty="0" smtClean="0"/>
              <a:t>,   </a:t>
            </a:r>
            <a:r>
              <a:rPr lang="en-US" sz="2000" dirty="0" err="1"/>
              <a:t>Tema</a:t>
            </a:r>
            <a:r>
              <a:rPr lang="en-US" sz="2000" dirty="0"/>
              <a:t>/</a:t>
            </a:r>
            <a:r>
              <a:rPr lang="en-US" sz="2000" dirty="0" err="1"/>
              <a:t>Subtema</a:t>
            </a:r>
            <a:r>
              <a:rPr lang="en-US" sz="2000" dirty="0"/>
              <a:t>/</a:t>
            </a:r>
            <a:r>
              <a:rPr lang="en-US" sz="2000" dirty="0" err="1"/>
              <a:t>Pembelajaran</a:t>
            </a:r>
            <a:r>
              <a:rPr lang="en-US" sz="2000" dirty="0"/>
              <a:t> : </a:t>
            </a:r>
            <a:r>
              <a:rPr lang="en-US" sz="2000" dirty="0" err="1"/>
              <a:t>Indahnya</a:t>
            </a:r>
            <a:r>
              <a:rPr lang="en-US" sz="2000" dirty="0"/>
              <a:t> </a:t>
            </a:r>
            <a:r>
              <a:rPr lang="en-US" sz="2000" dirty="0" err="1"/>
              <a:t>Kebersamaan</a:t>
            </a:r>
            <a:r>
              <a:rPr lang="en-US" sz="2000" dirty="0"/>
              <a:t>/</a:t>
            </a:r>
            <a:r>
              <a:rPr lang="en-US" sz="2000" dirty="0" err="1"/>
              <a:t>Keberagaman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Bangsaku</a:t>
            </a:r>
            <a:r>
              <a:rPr lang="en-US" sz="2000" dirty="0"/>
              <a:t>/1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b="1" dirty="0" err="1" smtClean="0"/>
              <a:t>Fase</a:t>
            </a:r>
            <a:r>
              <a:rPr lang="en-US" b="1" dirty="0" smtClean="0"/>
              <a:t> </a:t>
            </a:r>
            <a:r>
              <a:rPr lang="en-US" b="1" dirty="0"/>
              <a:t>ke-1 </a:t>
            </a:r>
            <a:endParaRPr lang="en-US" dirty="0"/>
          </a:p>
          <a:p>
            <a:pPr marL="354013" indent="-239713">
              <a:buNone/>
            </a:pPr>
            <a:r>
              <a:rPr lang="en-US" dirty="0"/>
              <a:t>• 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/>
              <a:t>4-5 orang. </a:t>
            </a:r>
          </a:p>
          <a:p>
            <a:pPr marL="354013" indent="-239713">
              <a:buNone/>
            </a:pPr>
            <a:r>
              <a:rPr lang="en-US" dirty="0"/>
              <a:t>• 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berkelompok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</a:t>
            </a:r>
            <a:r>
              <a:rPr lang="en-US" dirty="0"/>
              <a:t> yang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guru. </a:t>
            </a:r>
          </a:p>
          <a:p>
            <a:pPr marL="354013" indent="-239713">
              <a:buNone/>
            </a:pPr>
            <a:r>
              <a:rPr lang="en-US" dirty="0"/>
              <a:t>• 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 </a:t>
            </a:r>
          </a:p>
          <a:p>
            <a:pPr marL="354013" indent="-239713">
              <a:buNone/>
            </a:pPr>
            <a:r>
              <a:rPr lang="en-US" dirty="0"/>
              <a:t>• 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dirty="0" err="1"/>
              <a:t>dipukul</a:t>
            </a:r>
            <a:r>
              <a:rPr lang="en-US" dirty="0"/>
              <a:t>, </a:t>
            </a:r>
            <a:r>
              <a:rPr lang="en-US" dirty="0" err="1"/>
              <a:t>dipetik</a:t>
            </a:r>
            <a:r>
              <a:rPr lang="en-US" dirty="0"/>
              <a:t>, </a:t>
            </a:r>
            <a:r>
              <a:rPr lang="en-US" dirty="0" err="1"/>
              <a:t>digoyangkan</a:t>
            </a:r>
            <a:r>
              <a:rPr lang="en-US" dirty="0"/>
              <a:t>, </a:t>
            </a:r>
            <a:r>
              <a:rPr lang="en-US" dirty="0" err="1"/>
              <a:t>ditiup</a:t>
            </a:r>
            <a:r>
              <a:rPr lang="en-US" dirty="0"/>
              <a:t>, </a:t>
            </a:r>
            <a:r>
              <a:rPr lang="en-US" dirty="0" err="1"/>
              <a:t>digesek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lain-lain). </a:t>
            </a:r>
          </a:p>
          <a:p>
            <a:pPr marL="114300" indent="0">
              <a:buNone/>
            </a:pPr>
            <a:r>
              <a:rPr lang="en-US" b="1" dirty="0" err="1"/>
              <a:t>Fase</a:t>
            </a:r>
            <a:r>
              <a:rPr lang="en-US" b="1" dirty="0"/>
              <a:t> ke-2 </a:t>
            </a:r>
            <a:endParaRPr lang="en-US" dirty="0"/>
          </a:p>
          <a:p>
            <a:pPr marL="354013" indent="-239713">
              <a:buNone/>
            </a:pPr>
            <a:r>
              <a:rPr lang="en-US" dirty="0"/>
              <a:t>• 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. </a:t>
            </a:r>
          </a:p>
          <a:p>
            <a:pPr marL="354013" indent="-239713">
              <a:buNone/>
            </a:pPr>
            <a:r>
              <a:rPr lang="en-US" dirty="0"/>
              <a:t>• 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,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.</a:t>
            </a:r>
          </a:p>
          <a:p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 </a:t>
            </a:r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5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,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 marL="354013" indent="-23971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6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dirty="0" err="1" smtClean="0"/>
              <a:t>Materi</a:t>
            </a:r>
            <a:r>
              <a:rPr lang="en-ID" sz="3200" dirty="0" smtClean="0"/>
              <a:t>  </a:t>
            </a:r>
            <a:r>
              <a:rPr lang="en-ID" sz="3200" dirty="0" err="1" smtClean="0"/>
              <a:t>dan</a:t>
            </a:r>
            <a:r>
              <a:rPr lang="en-ID" sz="3200" dirty="0" smtClean="0"/>
              <a:t> </a:t>
            </a:r>
            <a:r>
              <a:rPr lang="en-ID" sz="3200" dirty="0" err="1" smtClean="0"/>
              <a:t>Skenario</a:t>
            </a:r>
            <a:r>
              <a:rPr lang="en-ID" sz="3200" dirty="0" smtClean="0"/>
              <a:t> </a:t>
            </a:r>
            <a:r>
              <a:rPr lang="en-ID" sz="3200" dirty="0" err="1" smtClean="0"/>
              <a:t>Pembelajaran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32859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id-ID" dirty="0"/>
              <a:t>Pendalaman materi </a:t>
            </a:r>
            <a:r>
              <a:rPr lang="id-ID" dirty="0" smtClean="0"/>
              <a:t>teori </a:t>
            </a:r>
            <a:r>
              <a:rPr lang="id-ID" dirty="0"/>
              <a:t>belajar dan model pembelajaran dengan pendekatan pembelajaran berpusat pada </a:t>
            </a:r>
            <a:r>
              <a:rPr lang="id-ID" dirty="0" smtClean="0"/>
              <a:t>siswa</a:t>
            </a:r>
            <a:r>
              <a:rPr lang="en-ID" dirty="0" smtClean="0"/>
              <a:t> </a:t>
            </a:r>
            <a:r>
              <a:rPr lang="en-ID" dirty="0" err="1" smtClean="0"/>
              <a:t>mencakup</a:t>
            </a:r>
            <a:r>
              <a:rPr lang="en-ID" dirty="0" smtClean="0"/>
              <a:t>:</a:t>
            </a:r>
            <a:r>
              <a:rPr lang="id-ID" dirty="0" smtClean="0"/>
              <a:t> </a:t>
            </a:r>
            <a:r>
              <a:rPr lang="id-ID" dirty="0"/>
              <a:t>berbagai model pembelajaran antara lain </a:t>
            </a:r>
            <a:r>
              <a:rPr lang="id-ID" i="1" dirty="0"/>
              <a:t>discovery learning, inquiry learning, problem based learning,</a:t>
            </a:r>
            <a:r>
              <a:rPr lang="id-ID" dirty="0"/>
              <a:t> dan/atau</a:t>
            </a:r>
            <a:r>
              <a:rPr lang="id-ID" i="1" dirty="0"/>
              <a:t> project based learning</a:t>
            </a:r>
            <a:r>
              <a:rPr lang="id-ID" dirty="0"/>
              <a:t>.</a:t>
            </a:r>
            <a:endParaRPr lang="en-US" dirty="0"/>
          </a:p>
          <a:p>
            <a:pPr marL="114300" indent="0">
              <a:buNone/>
            </a:pPr>
            <a:endParaRPr lang="en-ID" dirty="0" smtClean="0"/>
          </a:p>
          <a:p>
            <a:pPr marL="114300" indent="0">
              <a:buNone/>
            </a:pPr>
            <a:r>
              <a:rPr lang="id-ID" dirty="0"/>
              <a:t>Skenario pembelajarannya sebagai berikut.</a:t>
            </a:r>
            <a:endParaRPr lang="en-US" dirty="0"/>
          </a:p>
          <a:p>
            <a:pPr lvl="0"/>
            <a:r>
              <a:rPr lang="en-US" dirty="0" err="1"/>
              <a:t>Instruktur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id-ID" dirty="0"/>
              <a:t> mengidentifikasi problematika pembelajaran yang terkait dengan materi kisi-kisi PLPG yang dianggap sulit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mengajarkannya</a:t>
            </a:r>
            <a:r>
              <a:rPr lang="id-ID" dirty="0"/>
              <a:t> sela</a:t>
            </a:r>
            <a:r>
              <a:rPr lang="en-US" dirty="0"/>
              <a:t>ma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guru</a:t>
            </a:r>
            <a:r>
              <a:rPr lang="id-ID" dirty="0"/>
              <a:t> melalui penayangan video pembelajaran, gambar, wacana atau objek lain yang relevan.</a:t>
            </a:r>
            <a:endParaRPr lang="en-US" dirty="0"/>
          </a:p>
          <a:p>
            <a:r>
              <a:rPr lang="en-US" dirty="0" err="1"/>
              <a:t>Instruktur</a:t>
            </a:r>
            <a:r>
              <a:rPr lang="en-US" dirty="0"/>
              <a:t> </a:t>
            </a:r>
            <a:r>
              <a:rPr lang="id-ID" dirty="0"/>
              <a:t>memfasilitasi peserta didik dalam merumuskan permasalahan yang </a:t>
            </a:r>
            <a:r>
              <a:rPr lang="id-ID" dirty="0" smtClean="0"/>
              <a:t>relevan</a:t>
            </a:r>
            <a:r>
              <a:rPr lang="en-ID" dirty="0" smtClean="0"/>
              <a:t>.</a:t>
            </a:r>
          </a:p>
          <a:p>
            <a:pPr lvl="0"/>
            <a:r>
              <a:rPr lang="en-US" dirty="0" err="1"/>
              <a:t>Instruktur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Instruktur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kolaboratif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mempresentasikan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/poster/</a:t>
            </a:r>
            <a:r>
              <a:rPr lang="en-US" dirty="0" err="1"/>
              <a:t>unjuk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/gesture.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80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Lanjutan</a:t>
            </a:r>
            <a:r>
              <a:rPr lang="en-ID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824536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membunyikan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r>
              <a:rPr lang="fi-FI" dirty="0" smtClean="0"/>
              <a:t>Siswa </a:t>
            </a:r>
            <a:r>
              <a:rPr lang="fi-FI" dirty="0"/>
              <a:t>diminta menuliskan hasil temuan </a:t>
            </a:r>
            <a:r>
              <a:rPr lang="fi-FI" dirty="0" smtClean="0"/>
              <a:t>mereka.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dibimbing</a:t>
            </a:r>
            <a:r>
              <a:rPr lang="en-US" dirty="0"/>
              <a:t> guru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. </a:t>
            </a:r>
          </a:p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(1)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</a:t>
            </a:r>
            <a:r>
              <a:rPr lang="en-US" dirty="0"/>
              <a:t> </a:t>
            </a:r>
            <a:r>
              <a:rPr lang="en-US" dirty="0" err="1"/>
              <a:t>berbunyi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, (2)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panci</a:t>
            </a:r>
            <a:r>
              <a:rPr lang="en-US" dirty="0"/>
              <a:t>, </a:t>
            </a:r>
            <a:r>
              <a:rPr lang="en-US" dirty="0" err="1"/>
              <a:t>piring</a:t>
            </a:r>
            <a:r>
              <a:rPr lang="en-US" dirty="0"/>
              <a:t>, </a:t>
            </a:r>
            <a:r>
              <a:rPr lang="en-US" dirty="0" err="1"/>
              <a:t>peluit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sendok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dibunyikan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? </a:t>
            </a:r>
          </a:p>
          <a:p>
            <a:pPr marL="114300" indent="0">
              <a:buNone/>
            </a:pPr>
            <a:r>
              <a:rPr lang="en-US" b="1" dirty="0" err="1"/>
              <a:t>Fase</a:t>
            </a:r>
            <a:r>
              <a:rPr lang="en-US" b="1" dirty="0"/>
              <a:t> ke-3 </a:t>
            </a:r>
            <a:endParaRPr lang="en-US" dirty="0"/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pertanyaannya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percobaannya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b="1" dirty="0" err="1"/>
              <a:t>Fase</a:t>
            </a:r>
            <a:r>
              <a:rPr lang="en-US" b="1" dirty="0"/>
              <a:t> ke-4 </a:t>
            </a:r>
            <a:endParaRPr lang="en-US" dirty="0"/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dibimbing</a:t>
            </a:r>
            <a:r>
              <a:rPr lang="en-US" dirty="0"/>
              <a:t> guru,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menyakinkan</a:t>
            </a:r>
            <a:r>
              <a:rPr lang="en-US" dirty="0"/>
              <a:t> </a:t>
            </a:r>
            <a:r>
              <a:rPr lang="en-US" dirty="0" err="1"/>
              <a:t>dugaannya</a:t>
            </a:r>
            <a:r>
              <a:rPr lang="en-US" dirty="0"/>
              <a:t>. Guru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memancing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yang </a:t>
            </a:r>
            <a:r>
              <a:rPr lang="en-US" dirty="0" err="1"/>
              <a:t>jawabannya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mengantarkan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jawabannya</a:t>
            </a:r>
            <a:r>
              <a:rPr lang="en-US" dirty="0"/>
              <a:t>. </a:t>
            </a:r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juga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. </a:t>
            </a:r>
          </a:p>
          <a:p>
            <a:r>
              <a:rPr lang="sv-SE" dirty="0" smtClean="0"/>
              <a:t>Siswa </a:t>
            </a:r>
            <a:r>
              <a:rPr lang="sv-SE" dirty="0"/>
              <a:t>mencatat informasi yang diperolehnya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34481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783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Lanjutan</a:t>
            </a:r>
            <a:r>
              <a:rPr lang="en-ID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 err="1" smtClean="0"/>
              <a:t>Fase</a:t>
            </a:r>
            <a:r>
              <a:rPr lang="en-US" b="1" dirty="0" smtClean="0"/>
              <a:t> </a:t>
            </a:r>
            <a:r>
              <a:rPr lang="en-US" b="1" dirty="0"/>
              <a:t>ke-5 </a:t>
            </a:r>
            <a:endParaRPr lang="en-US" dirty="0"/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mencocokkan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yang </a:t>
            </a:r>
            <a:r>
              <a:rPr lang="en-US" dirty="0" err="1"/>
              <a:t>dilakukannya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digetarkan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b="1" dirty="0" err="1"/>
              <a:t>Fase</a:t>
            </a:r>
            <a:r>
              <a:rPr lang="en-US" b="1" dirty="0"/>
              <a:t> ke-6 </a:t>
            </a:r>
            <a:endParaRPr lang="en-US" dirty="0"/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mendiskusikan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temuannya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lain. </a:t>
            </a:r>
          </a:p>
          <a:p>
            <a:r>
              <a:rPr lang="sv-SE" dirty="0" smtClean="0"/>
              <a:t>Siswa </a:t>
            </a:r>
            <a:r>
              <a:rPr lang="sv-SE" dirty="0"/>
              <a:t>menyimpulkan dugaannya berdasarkan percobaan yang dilakukan</a:t>
            </a:r>
            <a:r>
              <a:rPr lang="sv-SE" dirty="0" smtClean="0"/>
              <a:t>.</a:t>
            </a:r>
          </a:p>
          <a:p>
            <a:pPr marL="114300" indent="0">
              <a:buNone/>
            </a:pPr>
            <a:r>
              <a:rPr lang="en-US" b="1" dirty="0" err="1" smtClean="0"/>
              <a:t>Fase</a:t>
            </a:r>
            <a:r>
              <a:rPr lang="en-US" b="1" dirty="0" smtClean="0"/>
              <a:t> </a:t>
            </a:r>
            <a:r>
              <a:rPr lang="en-US" b="1" dirty="0"/>
              <a:t>ke-7 </a:t>
            </a:r>
            <a:endParaRPr lang="en-US" dirty="0"/>
          </a:p>
          <a:p>
            <a:r>
              <a:rPr lang="en-US" dirty="0" smtClean="0"/>
              <a:t>Guru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proses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yang </a:t>
            </a:r>
            <a:r>
              <a:rPr lang="en-US" dirty="0" err="1"/>
              <a:t>dituliskan</a:t>
            </a:r>
            <a:r>
              <a:rPr lang="en-US" dirty="0"/>
              <a:t> di </a:t>
            </a:r>
            <a:r>
              <a:rPr lang="en-US" dirty="0" err="1"/>
              <a:t>papan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b="1" dirty="0" err="1"/>
              <a:t>Fase</a:t>
            </a:r>
            <a:r>
              <a:rPr lang="en-US" b="1" dirty="0"/>
              <a:t> </a:t>
            </a:r>
            <a:r>
              <a:rPr lang="en-US" dirty="0"/>
              <a:t>ke-8 </a:t>
            </a:r>
          </a:p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guru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memantapkan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temuannya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8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94"/>
            <a:ext cx="76200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C. Model </a:t>
            </a:r>
            <a:r>
              <a:rPr lang="en-US" sz="3200" dirty="0" err="1"/>
              <a:t>Pembelajaran</a:t>
            </a:r>
            <a:r>
              <a:rPr lang="en-US" sz="3200" dirty="0"/>
              <a:t> </a:t>
            </a:r>
            <a:r>
              <a:rPr lang="en-US" sz="3200" dirty="0" err="1"/>
              <a:t>Berbasis</a:t>
            </a:r>
            <a:r>
              <a:rPr lang="en-US" sz="3200" dirty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dirty="0"/>
              <a:t>(</a:t>
            </a:r>
            <a:r>
              <a:rPr lang="en-US" sz="3200" i="1" dirty="0"/>
              <a:t>problem-based learning</a:t>
            </a:r>
            <a:r>
              <a:rPr lang="en-US" sz="3200" dirty="0"/>
              <a:t>/PBL)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PBL yang </a:t>
            </a:r>
            <a:r>
              <a:rPr lang="en-US" dirty="0" err="1"/>
              <a:t>membantu</a:t>
            </a:r>
            <a:r>
              <a:rPr lang="en-US" dirty="0"/>
              <a:t> guru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(</a:t>
            </a:r>
            <a:r>
              <a:rPr lang="en-US" dirty="0" err="1"/>
              <a:t>bersangkut-paut</a:t>
            </a:r>
            <a:r>
              <a:rPr lang="en-US" dirty="0"/>
              <a:t>)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realistik</a:t>
            </a:r>
            <a:r>
              <a:rPr lang="en-US" dirty="0"/>
              <a:t> (</a:t>
            </a:r>
            <a:r>
              <a:rPr lang="en-US" dirty="0" err="1"/>
              <a:t>nyata</a:t>
            </a:r>
            <a:r>
              <a:rPr lang="en-US" dirty="0" smtClean="0"/>
              <a:t>).</a:t>
            </a:r>
          </a:p>
          <a:p>
            <a:r>
              <a:rPr lang="en-ID" dirty="0" err="1"/>
              <a:t>Pembelajaran</a:t>
            </a:r>
            <a:r>
              <a:rPr lang="en-ID" dirty="0"/>
              <a:t> yang </a:t>
            </a:r>
            <a:r>
              <a:rPr lang="en-ID" dirty="0" err="1"/>
              <a:t>dirancang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dunia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 (</a:t>
            </a:r>
            <a:r>
              <a:rPr lang="en-ID" i="1" dirty="0"/>
              <a:t>real world problem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menyelidiki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solusinya</a:t>
            </a:r>
            <a:r>
              <a:rPr lang="en-ID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27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PBL: </a:t>
            </a:r>
            <a:r>
              <a:rPr lang="en-ID" dirty="0" err="1" smtClean="0"/>
              <a:t>Akti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kolaboratif</a:t>
            </a:r>
            <a:r>
              <a:rPr lang="en-US" dirty="0"/>
              <a:t>,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yang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karier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 </a:t>
            </a:r>
            <a:r>
              <a:rPr lang="en-US" dirty="0" err="1"/>
              <a:t>P</a:t>
            </a:r>
            <a:r>
              <a:rPr lang="en-US" dirty="0" err="1" smtClean="0"/>
              <a:t>eserta</a:t>
            </a:r>
            <a:r>
              <a:rPr lang="en-US" dirty="0" smtClean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fasilitator</a:t>
            </a:r>
            <a:r>
              <a:rPr lang="en-US" dirty="0"/>
              <a:t> (guru).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76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dirty="0" err="1"/>
              <a:t>Ciri-ciri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mengharapkan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,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menghafal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, </a:t>
            </a:r>
            <a:r>
              <a:rPr lang="en-US" dirty="0" err="1"/>
              <a:t>berkomunikasi</a:t>
            </a:r>
            <a:r>
              <a:rPr lang="en-US" dirty="0"/>
              <a:t>,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menyimpulkannya</a:t>
            </a:r>
            <a:r>
              <a:rPr lang="en-US" dirty="0"/>
              <a:t>. </a:t>
            </a:r>
          </a:p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. </a:t>
            </a:r>
          </a:p>
          <a:p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deduktif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induktif</a:t>
            </a:r>
            <a:r>
              <a:rPr lang="en-US" dirty="0"/>
              <a:t>. Proses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,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tahapan-tahapan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proses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42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68" y="0"/>
            <a:ext cx="7620000" cy="980728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sv-SE" sz="2800" dirty="0"/>
              <a:t>Sintak Model </a:t>
            </a:r>
            <a:r>
              <a:rPr lang="sv-SE" sz="2800" dirty="0"/>
              <a:t>P</a:t>
            </a:r>
            <a:r>
              <a:rPr lang="sv-SE" sz="2800" dirty="0" smtClean="0"/>
              <a:t>embelajaran Berdasarkan Masalah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7920880" cy="527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158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764016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400" b="1" dirty="0" err="1"/>
              <a:t>Contoh</a:t>
            </a:r>
            <a:r>
              <a:rPr lang="en-US" sz="2400" b="1" dirty="0"/>
              <a:t> : </a:t>
            </a:r>
            <a:r>
              <a:rPr lang="en-US" sz="2400" b="1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/>
              <a:t>Kelas</a:t>
            </a:r>
            <a:r>
              <a:rPr lang="en-US" sz="2400" dirty="0"/>
              <a:t> : </a:t>
            </a:r>
            <a:r>
              <a:rPr lang="en-US" sz="2400" dirty="0" smtClean="0"/>
              <a:t>I,   </a:t>
            </a:r>
            <a:r>
              <a:rPr lang="en-US" sz="2400" dirty="0" err="1"/>
              <a:t>Tema</a:t>
            </a:r>
            <a:r>
              <a:rPr lang="en-US" sz="2400" dirty="0"/>
              <a:t>/</a:t>
            </a:r>
            <a:r>
              <a:rPr lang="en-US" sz="2400" dirty="0" err="1"/>
              <a:t>Subtema</a:t>
            </a:r>
            <a:r>
              <a:rPr lang="en-US" sz="2400" dirty="0"/>
              <a:t>/</a:t>
            </a:r>
            <a:r>
              <a:rPr lang="en-US" sz="2400" dirty="0" err="1"/>
              <a:t>Pembelajaran</a:t>
            </a:r>
            <a:r>
              <a:rPr lang="en-US" sz="2400" dirty="0"/>
              <a:t> : </a:t>
            </a:r>
            <a:r>
              <a:rPr lang="en-US" sz="2400" dirty="0" err="1"/>
              <a:t>Diriku</a:t>
            </a:r>
            <a:r>
              <a:rPr lang="en-US" sz="2400" dirty="0"/>
              <a:t>/</a:t>
            </a:r>
            <a:r>
              <a:rPr lang="en-US" sz="2400" dirty="0" err="1"/>
              <a:t>Aku</a:t>
            </a:r>
            <a:r>
              <a:rPr lang="en-US" sz="2400" dirty="0"/>
              <a:t> </a:t>
            </a:r>
            <a:r>
              <a:rPr lang="en-US" sz="2400" dirty="0" err="1"/>
              <a:t>Merawat</a:t>
            </a:r>
            <a:r>
              <a:rPr lang="en-US" sz="2400" dirty="0"/>
              <a:t> </a:t>
            </a:r>
            <a:r>
              <a:rPr lang="en-US" sz="2400" dirty="0" err="1"/>
              <a:t>Tubuhku</a:t>
            </a:r>
            <a:r>
              <a:rPr lang="en-US" sz="2400" dirty="0"/>
              <a:t>/1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09700"/>
            <a:ext cx="7992888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443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Lanjutan</a:t>
            </a:r>
            <a:r>
              <a:rPr lang="en-ID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784887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04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52" y="692696"/>
            <a:ext cx="8229600" cy="43654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</a:rPr>
              <a:t>Lecture Centered </a:t>
            </a:r>
            <a:r>
              <a:rPr lang="en-US" sz="3600" dirty="0" err="1" smtClean="0">
                <a:effectLst/>
              </a:rPr>
              <a:t>vs</a:t>
            </a:r>
            <a:r>
              <a:rPr lang="en-US" sz="3600" dirty="0" smtClean="0">
                <a:effectLst/>
              </a:rPr>
              <a:t> Student Centered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85902"/>
            <a:ext cx="7992888" cy="5072098"/>
          </a:xfrm>
        </p:spPr>
        <p:txBody>
          <a:bodyPr/>
          <a:lstStyle/>
          <a:p>
            <a:r>
              <a:rPr lang="de-DE" sz="2200" dirty="0" smtClean="0">
                <a:effectLst/>
              </a:rPr>
              <a:t>Potret dari suatu situasi kelas sebenarnya memperlihatkan  pendekatan </a:t>
            </a:r>
            <a:r>
              <a:rPr lang="de-DE" sz="2200" dirty="0" smtClean="0">
                <a:effectLst/>
              </a:rPr>
              <a:t>pembelajaran  </a:t>
            </a:r>
            <a:r>
              <a:rPr lang="de-DE" sz="2200" dirty="0" smtClean="0">
                <a:effectLst/>
              </a:rPr>
              <a:t>yang dipilih </a:t>
            </a:r>
            <a:r>
              <a:rPr lang="de-DE" sz="2200" dirty="0" smtClean="0">
                <a:effectLst/>
              </a:rPr>
              <a:t>guru, </a:t>
            </a:r>
            <a:r>
              <a:rPr lang="de-DE" sz="2200" dirty="0" smtClean="0">
                <a:effectLst/>
              </a:rPr>
              <a:t>yakni </a:t>
            </a:r>
          </a:p>
          <a:p>
            <a:pPr marL="0" indent="0">
              <a:buNone/>
            </a:pPr>
            <a:r>
              <a:rPr lang="de-DE" sz="2200" b="1" i="1" dirty="0" smtClean="0">
                <a:effectLst/>
              </a:rPr>
              <a:t>     berpusat pada </a:t>
            </a:r>
            <a:r>
              <a:rPr lang="de-DE" sz="2200" b="1" i="1" dirty="0" smtClean="0">
                <a:effectLst/>
              </a:rPr>
              <a:t>guru </a:t>
            </a:r>
            <a:r>
              <a:rPr lang="de-DE" sz="2200" dirty="0" smtClean="0">
                <a:effectLst/>
              </a:rPr>
              <a:t>atau </a:t>
            </a:r>
            <a:r>
              <a:rPr lang="de-DE" sz="2200" b="1" i="1" dirty="0" smtClean="0"/>
              <a:t>berpusat pada </a:t>
            </a:r>
            <a:r>
              <a:rPr lang="de-DE" sz="2200" b="1" i="1" dirty="0" smtClean="0"/>
              <a:t>siswa</a:t>
            </a:r>
            <a:r>
              <a:rPr lang="de-DE" sz="2200" dirty="0" smtClean="0"/>
              <a:t>.</a:t>
            </a:r>
            <a:endParaRPr lang="de-DE" sz="2200" dirty="0" smtClean="0">
              <a:effectLst/>
            </a:endParaRPr>
          </a:p>
          <a:p>
            <a:r>
              <a:rPr lang="de-DE" sz="2200" dirty="0" smtClean="0">
                <a:effectLst/>
              </a:rPr>
              <a:t>Apabila </a:t>
            </a:r>
            <a:r>
              <a:rPr lang="de-DE" sz="2200" dirty="0" smtClean="0"/>
              <a:t>guru</a:t>
            </a:r>
            <a:r>
              <a:rPr lang="de-DE" sz="2200" dirty="0" smtClean="0">
                <a:effectLst/>
              </a:rPr>
              <a:t> </a:t>
            </a:r>
            <a:r>
              <a:rPr lang="de-DE" sz="2200" dirty="0" smtClean="0">
                <a:effectLst/>
              </a:rPr>
              <a:t>cenderung mendominasi </a:t>
            </a:r>
            <a:r>
              <a:rPr lang="de-DE" sz="2200" dirty="0" smtClean="0">
                <a:effectLst/>
              </a:rPr>
              <a:t>pembelajaran, guru </a:t>
            </a:r>
            <a:r>
              <a:rPr lang="de-DE" sz="2200" dirty="0" smtClean="0">
                <a:effectLst/>
              </a:rPr>
              <a:t>menempatkan </a:t>
            </a:r>
            <a:r>
              <a:rPr lang="de-DE" sz="2200" dirty="0" smtClean="0">
                <a:effectLst/>
              </a:rPr>
              <a:t>siswa </a:t>
            </a:r>
            <a:r>
              <a:rPr lang="de-DE" sz="2200" dirty="0" smtClean="0">
                <a:effectLst/>
              </a:rPr>
              <a:t>sebagai objek transfer pengetahuannya, maka paradigma yang dipilih adalah </a:t>
            </a:r>
            <a:r>
              <a:rPr lang="de-DE" sz="2200" i="1" dirty="0" smtClean="0">
                <a:effectLst/>
              </a:rPr>
              <a:t>lecture (teacher) centered</a:t>
            </a:r>
            <a:r>
              <a:rPr lang="de-DE" sz="2200" dirty="0" smtClean="0">
                <a:effectLst/>
              </a:rPr>
              <a:t>.</a:t>
            </a:r>
          </a:p>
          <a:p>
            <a:r>
              <a:rPr lang="de-DE" sz="2200" dirty="0" smtClean="0"/>
              <a:t>Sebaliknya, apabila </a:t>
            </a:r>
            <a:r>
              <a:rPr lang="de-DE" sz="2200" dirty="0" smtClean="0"/>
              <a:t>siswa </a:t>
            </a:r>
            <a:r>
              <a:rPr lang="de-DE" sz="2200" dirty="0" smtClean="0"/>
              <a:t>cenderung banyak beraktivitas, baik individual, berpasangan, atau berkelompok, melakukan kegiatan yang bertujuan, mengkonstruk sendiri pengetahuan dan pengalaman dari kehidupan nyata, maka paradigma yang dipilih adalah </a:t>
            </a:r>
            <a:r>
              <a:rPr lang="de-DE" sz="2200" i="1" dirty="0" smtClean="0"/>
              <a:t>student centered. </a:t>
            </a:r>
          </a:p>
          <a:p>
            <a:r>
              <a:rPr lang="de-DE" sz="2200" dirty="0" smtClean="0"/>
              <a:t>Pendekatan yang pertama disebut Pendekatan </a:t>
            </a:r>
            <a:r>
              <a:rPr lang="de-DE" sz="2200" dirty="0"/>
              <a:t>T</a:t>
            </a:r>
            <a:r>
              <a:rPr lang="de-DE" sz="2200" dirty="0" smtClean="0"/>
              <a:t>radisional, dan yang kedua disebut Pendekatan </a:t>
            </a:r>
            <a:r>
              <a:rPr lang="en-ID" sz="2200" i="1" dirty="0" smtClean="0"/>
              <a:t>Student </a:t>
            </a:r>
            <a:r>
              <a:rPr lang="en-ID" sz="2200" i="1" dirty="0" err="1" smtClean="0"/>
              <a:t>Centered</a:t>
            </a:r>
            <a:r>
              <a:rPr lang="en-ID" sz="2200" dirty="0" smtClean="0"/>
              <a:t>.</a:t>
            </a:r>
            <a:endParaRPr lang="en-US" sz="2200" dirty="0" smtClean="0"/>
          </a:p>
          <a:p>
            <a:endParaRPr lang="en-US" sz="2400" dirty="0">
              <a:effectLst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1278" y="116632"/>
            <a:ext cx="133164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24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2584450" y="1555750"/>
            <a:ext cx="5837238" cy="3767138"/>
          </a:xfrm>
          <a:prstGeom prst="cloudCallout">
            <a:avLst>
              <a:gd name="adj1" fmla="val -37491"/>
              <a:gd name="adj2" fmla="val 35755"/>
            </a:avLst>
          </a:prstGeom>
          <a:solidFill>
            <a:srgbClr val="D5FF5D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id-ID" sz="2400">
              <a:latin typeface="Times New Roman" pitchFamily="18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4537075" cy="792163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dirty="0" smtClean="0">
                <a:effectLst/>
              </a:rPr>
              <a:t>Pendekatan</a:t>
            </a:r>
            <a:r>
              <a:rPr lang="id-ID" sz="2800" b="1" dirty="0" smtClean="0"/>
              <a:t> </a:t>
            </a:r>
            <a:r>
              <a:rPr lang="id-ID" sz="2800" b="1" dirty="0" smtClean="0">
                <a:effectLst/>
              </a:rPr>
              <a:t>Tradisional</a:t>
            </a:r>
            <a:endParaRPr lang="en-US" sz="2800" b="1" dirty="0" smtClean="0">
              <a:effectLst/>
            </a:endParaRPr>
          </a:p>
        </p:txBody>
      </p:sp>
      <p:pic>
        <p:nvPicPr>
          <p:cNvPr id="10244" name="Picture 4" descr="student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55763" y="2420938"/>
            <a:ext cx="1620837" cy="1684337"/>
          </a:xfrm>
          <a:noFill/>
        </p:spPr>
      </p:pic>
      <p:pic>
        <p:nvPicPr>
          <p:cNvPr id="10245" name="Picture 5" descr="teacher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156325" y="1293813"/>
            <a:ext cx="2082800" cy="2206625"/>
          </a:xfrm>
          <a:noFill/>
        </p:spPr>
      </p:pic>
      <p:pic>
        <p:nvPicPr>
          <p:cNvPr id="10246" name="Picture 6" descr="stude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0613" y="4149725"/>
            <a:ext cx="1706562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stude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3863" y="4652963"/>
            <a:ext cx="1706562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 rot="493095">
            <a:off x="3443288" y="1941513"/>
            <a:ext cx="3725862" cy="2159000"/>
            <a:chOff x="1728" y="1392"/>
            <a:chExt cx="2832" cy="1536"/>
          </a:xfrm>
        </p:grpSpPr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1728" y="1392"/>
              <a:ext cx="2832" cy="86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2544" y="1392"/>
              <a:ext cx="2016" cy="14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>
              <a:off x="3600" y="1392"/>
              <a:ext cx="960" cy="153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286512" y="5286388"/>
            <a:ext cx="257176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</a:t>
            </a:r>
            <a:r>
              <a:rPr lang="en-US" dirty="0" err="1" smtClean="0">
                <a:solidFill>
                  <a:schemeClr val="tx1"/>
                </a:solidFill>
              </a:rPr>
              <a:t>engajar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Model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arah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32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428729" y="1571613"/>
            <a:ext cx="5715039" cy="3857652"/>
          </a:xfrm>
          <a:prstGeom prst="cloudCallout">
            <a:avLst>
              <a:gd name="adj1" fmla="val -37491"/>
              <a:gd name="adj2" fmla="val 35755"/>
            </a:avLst>
          </a:prstGeom>
          <a:solidFill>
            <a:srgbClr val="D5FF5D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id-ID" sz="2400">
              <a:latin typeface="Times New Roman" pitchFamily="18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4537075" cy="792163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dirty="0" smtClean="0">
                <a:effectLst/>
              </a:rPr>
              <a:t>Pendekatan</a:t>
            </a:r>
            <a:r>
              <a:rPr lang="id-ID" sz="2800" b="1" dirty="0" smtClean="0"/>
              <a:t> </a:t>
            </a:r>
            <a:r>
              <a:rPr lang="en-ID" sz="2800" b="1" dirty="0" smtClean="0"/>
              <a:t>SCL</a:t>
            </a:r>
            <a:endParaRPr lang="en-US" sz="2800" b="1" dirty="0" smtClean="0">
              <a:effectLst/>
            </a:endParaRPr>
          </a:p>
        </p:txBody>
      </p:sp>
      <p:pic>
        <p:nvPicPr>
          <p:cNvPr id="11268" name="Picture 4" descr="student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4825" y="2060575"/>
            <a:ext cx="1620838" cy="1684338"/>
          </a:xfrm>
          <a:noFill/>
        </p:spPr>
      </p:pic>
      <p:pic>
        <p:nvPicPr>
          <p:cNvPr id="11269" name="Picture 5" descr="teacher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84888" y="1844675"/>
            <a:ext cx="2082800" cy="2206625"/>
          </a:xfrm>
          <a:noFill/>
        </p:spPr>
      </p:pic>
      <p:pic>
        <p:nvPicPr>
          <p:cNvPr id="11270" name="Picture 6" descr="stude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3637" y="3860800"/>
            <a:ext cx="1711339" cy="171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student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4786322"/>
            <a:ext cx="1706563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Line 9"/>
          <p:cNvSpPr>
            <a:spLocks noChangeShapeType="1"/>
          </p:cNvSpPr>
          <p:nvPr/>
        </p:nvSpPr>
        <p:spPr bwMode="auto">
          <a:xfrm rot="493095" flipH="1">
            <a:off x="5868988" y="2500313"/>
            <a:ext cx="1285875" cy="300037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 rot="493095" flipH="1">
            <a:off x="6134100" y="2665413"/>
            <a:ext cx="1012825" cy="744537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rot="493095" flipH="1">
            <a:off x="6659563" y="2851150"/>
            <a:ext cx="482600" cy="79375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 flipV="1">
            <a:off x="4449763" y="2779713"/>
            <a:ext cx="1368425" cy="382587"/>
          </a:xfrm>
          <a:prstGeom prst="line">
            <a:avLst/>
          </a:prstGeom>
          <a:noFill/>
          <a:ln w="76200">
            <a:solidFill>
              <a:srgbClr val="D629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>
            <a:off x="4449763" y="3140074"/>
            <a:ext cx="765179" cy="1503371"/>
          </a:xfrm>
          <a:prstGeom prst="line">
            <a:avLst/>
          </a:prstGeom>
          <a:noFill/>
          <a:ln w="76200">
            <a:solidFill>
              <a:srgbClr val="2F8D1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 flipV="1">
            <a:off x="5143504" y="3500437"/>
            <a:ext cx="1035046" cy="1214446"/>
          </a:xfrm>
          <a:prstGeom prst="line">
            <a:avLst/>
          </a:prstGeom>
          <a:noFill/>
          <a:ln w="76200">
            <a:solidFill>
              <a:srgbClr val="D629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 flipH="1" flipV="1">
            <a:off x="3946525" y="4437062"/>
            <a:ext cx="1125541" cy="206383"/>
          </a:xfrm>
          <a:prstGeom prst="line">
            <a:avLst/>
          </a:prstGeom>
          <a:noFill/>
          <a:ln w="76200">
            <a:solidFill>
              <a:srgbClr val="2F8D1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 flipV="1">
            <a:off x="3873500" y="3284538"/>
            <a:ext cx="1800225" cy="936625"/>
          </a:xfrm>
          <a:prstGeom prst="line">
            <a:avLst/>
          </a:prstGeom>
          <a:noFill/>
          <a:ln w="76200">
            <a:solidFill>
              <a:srgbClr val="D629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 flipV="1">
            <a:off x="3802063" y="3571875"/>
            <a:ext cx="288925" cy="574675"/>
          </a:xfrm>
          <a:prstGeom prst="line">
            <a:avLst/>
          </a:prstGeom>
          <a:noFill/>
          <a:ln w="76200">
            <a:solidFill>
              <a:srgbClr val="2F8D1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86512" y="4929198"/>
            <a:ext cx="2571768" cy="157161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Dosen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memfasilitasi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menciptakan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kelas</a:t>
            </a:r>
            <a:r>
              <a:rPr lang="en-US" dirty="0" smtClean="0">
                <a:solidFill>
                  <a:schemeClr val="tx1"/>
                </a:solidFill>
              </a:rPr>
              <a:t> yang multi </a:t>
            </a:r>
            <a:r>
              <a:rPr lang="en-US" dirty="0" err="1" smtClean="0">
                <a:solidFill>
                  <a:schemeClr val="tx1"/>
                </a:solidFill>
              </a:rPr>
              <a:t>arah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43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581" y="993503"/>
            <a:ext cx="3672408" cy="930565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85" b="1" dirty="0">
                <a:solidFill>
                  <a:srgbClr val="FFFF00"/>
                </a:solidFill>
              </a:rPr>
              <a:t>Informasi </a:t>
            </a:r>
            <a:r>
              <a:rPr lang="id-ID" sz="1846" b="1" dirty="0">
                <a:solidFill>
                  <a:srgbClr val="FFFF00"/>
                </a:solidFill>
              </a:rPr>
              <a:t>(</a:t>
            </a:r>
            <a:r>
              <a:rPr lang="id-ID" sz="1846" b="1" dirty="0" smtClean="0">
                <a:solidFill>
                  <a:srgbClr val="FFFF00"/>
                </a:solidFill>
              </a:rPr>
              <a:t>Kurtzweil</a:t>
            </a:r>
            <a:r>
              <a:rPr lang="en-US" sz="1846" b="1" dirty="0" smtClean="0">
                <a:solidFill>
                  <a:srgbClr val="FFFF00"/>
                </a:solidFill>
              </a:rPr>
              <a:t> </a:t>
            </a:r>
            <a:r>
              <a:rPr lang="en-US" sz="1846" b="1" dirty="0" err="1" smtClean="0">
                <a:solidFill>
                  <a:srgbClr val="FFFF00"/>
                </a:solidFill>
              </a:rPr>
              <a:t>Goegle</a:t>
            </a:r>
            <a:r>
              <a:rPr lang="id-ID" sz="1846" b="1" dirty="0" smtClean="0">
                <a:solidFill>
                  <a:srgbClr val="FFFF00"/>
                </a:solidFill>
              </a:rPr>
              <a:t>)</a:t>
            </a:r>
            <a:r>
              <a:rPr lang="id-ID" sz="1477" b="1" dirty="0" smtClean="0"/>
              <a:t> </a:t>
            </a:r>
            <a:endParaRPr lang="id-ID" sz="1662" b="1" dirty="0"/>
          </a:p>
          <a:p>
            <a:pPr algn="ctr"/>
            <a:r>
              <a:rPr lang="id-ID" sz="1662" b="1" dirty="0"/>
              <a:t>(tersedia dimana saja, kapan saja)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581" y="1990537"/>
            <a:ext cx="3672408" cy="930565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85" b="1" dirty="0">
                <a:solidFill>
                  <a:srgbClr val="FFFF00"/>
                </a:solidFill>
              </a:rPr>
              <a:t>Komputasi </a:t>
            </a:r>
            <a:r>
              <a:rPr lang="id-ID" sz="1846" b="1" dirty="0">
                <a:solidFill>
                  <a:srgbClr val="FFFF00"/>
                </a:solidFill>
              </a:rPr>
              <a:t>(</a:t>
            </a:r>
            <a:r>
              <a:rPr lang="id-ID" sz="1846" b="1" dirty="0" smtClean="0">
                <a:solidFill>
                  <a:srgbClr val="FFFF00"/>
                </a:solidFill>
              </a:rPr>
              <a:t>Moore-Koomey</a:t>
            </a:r>
            <a:r>
              <a:rPr lang="en-US" sz="1846" b="1" dirty="0" smtClean="0">
                <a:solidFill>
                  <a:srgbClr val="FFFF00"/>
                </a:solidFill>
              </a:rPr>
              <a:t> Intel</a:t>
            </a:r>
            <a:r>
              <a:rPr lang="id-ID" sz="1846" b="1" dirty="0" smtClean="0">
                <a:solidFill>
                  <a:srgbClr val="FFFF00"/>
                </a:solidFill>
              </a:rPr>
              <a:t>)</a:t>
            </a:r>
            <a:r>
              <a:rPr lang="id-ID" sz="1292" b="1" dirty="0" smtClean="0"/>
              <a:t> </a:t>
            </a:r>
            <a:endParaRPr lang="id-ID" sz="1662" b="1" dirty="0"/>
          </a:p>
          <a:p>
            <a:pPr algn="ctr"/>
            <a:r>
              <a:rPr lang="id-ID" sz="1662" b="1" dirty="0"/>
              <a:t>(lebih cepat memakai mesin)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581" y="2987571"/>
            <a:ext cx="3672408" cy="930565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85" b="1" dirty="0">
                <a:solidFill>
                  <a:srgbClr val="FFFF00"/>
                </a:solidFill>
              </a:rPr>
              <a:t>Otomasi </a:t>
            </a:r>
            <a:r>
              <a:rPr lang="id-ID" sz="1846" b="1" dirty="0">
                <a:solidFill>
                  <a:srgbClr val="FFFF00"/>
                </a:solidFill>
              </a:rPr>
              <a:t>(</a:t>
            </a:r>
            <a:r>
              <a:rPr lang="id-ID" sz="1846" b="1" dirty="0" smtClean="0">
                <a:solidFill>
                  <a:srgbClr val="FFFF00"/>
                </a:solidFill>
              </a:rPr>
              <a:t>Ford</a:t>
            </a:r>
            <a:r>
              <a:rPr lang="en-US" sz="1846" b="1" dirty="0" smtClean="0">
                <a:solidFill>
                  <a:srgbClr val="FFFF00"/>
                </a:solidFill>
              </a:rPr>
              <a:t> Mobil</a:t>
            </a:r>
            <a:r>
              <a:rPr lang="id-ID" sz="1846" b="1" dirty="0" smtClean="0">
                <a:solidFill>
                  <a:srgbClr val="FFFF00"/>
                </a:solidFill>
              </a:rPr>
              <a:t>)</a:t>
            </a:r>
            <a:r>
              <a:rPr lang="id-ID" sz="1292" b="1" dirty="0" smtClean="0"/>
              <a:t> </a:t>
            </a:r>
            <a:endParaRPr lang="id-ID" sz="1662" b="1" dirty="0"/>
          </a:p>
          <a:p>
            <a:pPr algn="ctr"/>
            <a:r>
              <a:rPr lang="id-ID" sz="1662" b="1" dirty="0"/>
              <a:t>(menjangkau segala pekerjaan rutin)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581" y="3984605"/>
            <a:ext cx="3672408" cy="930565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85" b="1" dirty="0">
                <a:solidFill>
                  <a:srgbClr val="FFFF00"/>
                </a:solidFill>
              </a:rPr>
              <a:t>Komunikasi</a:t>
            </a:r>
            <a:r>
              <a:rPr lang="id-ID" sz="1662" b="1" dirty="0"/>
              <a:t> </a:t>
            </a:r>
            <a:r>
              <a:rPr lang="id-ID" sz="1846" b="1" dirty="0">
                <a:solidFill>
                  <a:srgbClr val="FFFF00"/>
                </a:solidFill>
              </a:rPr>
              <a:t>(</a:t>
            </a:r>
            <a:r>
              <a:rPr lang="id-ID" sz="1846" b="1" dirty="0" smtClean="0">
                <a:solidFill>
                  <a:srgbClr val="FFFF00"/>
                </a:solidFill>
              </a:rPr>
              <a:t>Metcalfe</a:t>
            </a:r>
            <a:r>
              <a:rPr lang="en-US" sz="1846" b="1" dirty="0" smtClean="0">
                <a:solidFill>
                  <a:srgbClr val="FFFF00"/>
                </a:solidFill>
              </a:rPr>
              <a:t> </a:t>
            </a:r>
            <a:r>
              <a:rPr lang="en-US" sz="1846" b="1" dirty="0" err="1" smtClean="0">
                <a:solidFill>
                  <a:srgbClr val="FFFF00"/>
                </a:solidFill>
              </a:rPr>
              <a:t>Ekonom</a:t>
            </a:r>
            <a:r>
              <a:rPr lang="id-ID" sz="1846" b="1" dirty="0" smtClean="0">
                <a:solidFill>
                  <a:srgbClr val="FFFF00"/>
                </a:solidFill>
              </a:rPr>
              <a:t>)</a:t>
            </a:r>
            <a:endParaRPr lang="id-ID" sz="1662" b="1" dirty="0">
              <a:solidFill>
                <a:srgbClr val="FFFF00"/>
              </a:solidFill>
            </a:endParaRPr>
          </a:p>
          <a:p>
            <a:pPr algn="ctr"/>
            <a:r>
              <a:rPr lang="id-ID" sz="1662" b="1" dirty="0"/>
              <a:t>(dari mana saja, ke mana saja)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862998" y="993503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9" name="Right Arrow 8"/>
          <p:cNvSpPr/>
          <p:nvPr/>
        </p:nvSpPr>
        <p:spPr>
          <a:xfrm>
            <a:off x="3862998" y="1990537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10" name="Right Arrow 9"/>
          <p:cNvSpPr/>
          <p:nvPr/>
        </p:nvSpPr>
        <p:spPr>
          <a:xfrm>
            <a:off x="3862998" y="2987571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11" name="Right Arrow 10"/>
          <p:cNvSpPr/>
          <p:nvPr/>
        </p:nvSpPr>
        <p:spPr>
          <a:xfrm>
            <a:off x="3862998" y="3984605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12" name="Rectangle 11"/>
          <p:cNvSpPr/>
          <p:nvPr/>
        </p:nvSpPr>
        <p:spPr>
          <a:xfrm>
            <a:off x="4439062" y="993503"/>
            <a:ext cx="4464496" cy="9305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/>
              <a:t>Pembelajaran diarahkan untuk mendorong peserta didik </a:t>
            </a:r>
            <a:r>
              <a:rPr lang="id-ID" sz="1662" b="1" dirty="0">
                <a:solidFill>
                  <a:srgbClr val="FFFF00"/>
                </a:solidFill>
              </a:rPr>
              <a:t>mencari tahu </a:t>
            </a:r>
            <a:r>
              <a:rPr lang="id-ID" sz="1662" b="1" dirty="0"/>
              <a:t>dari berbagai sumber observasi, bukan diberi tahu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39062" y="1990537"/>
            <a:ext cx="4464496" cy="9305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/>
              <a:t>Pembelajaran diarahkan untuk mampu </a:t>
            </a:r>
            <a:r>
              <a:rPr lang="id-ID" sz="1662" b="1" dirty="0">
                <a:solidFill>
                  <a:srgbClr val="FFFF00"/>
                </a:solidFill>
              </a:rPr>
              <a:t>merumuskan masalah [menanya], </a:t>
            </a:r>
            <a:r>
              <a:rPr lang="id-ID" sz="1662" b="1" dirty="0"/>
              <a:t>bukan hanya  menyelesaikan masalah [menjawab]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39062" y="2987571"/>
            <a:ext cx="4464496" cy="9305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/>
              <a:t>Pembelajaran diarahkan untuk melatih berfikir </a:t>
            </a:r>
            <a:r>
              <a:rPr lang="id-ID" sz="1662" b="1" dirty="0">
                <a:solidFill>
                  <a:srgbClr val="FFFF00"/>
                </a:solidFill>
              </a:rPr>
              <a:t>prosedural dan metakognitif </a:t>
            </a:r>
            <a:r>
              <a:rPr lang="id-ID" sz="1662" b="1" dirty="0"/>
              <a:t>bukan melaksanakan kegiatan mekanistis [rutin]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39062" y="3984605"/>
            <a:ext cx="4464496" cy="9305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/>
              <a:t>Pembelajaran menekankan pentingnya </a:t>
            </a:r>
            <a:r>
              <a:rPr lang="id-ID" sz="1662" b="1" dirty="0">
                <a:solidFill>
                  <a:srgbClr val="FFFF00"/>
                </a:solidFill>
              </a:rPr>
              <a:t>kerjasama dan kolaborasi</a:t>
            </a:r>
            <a:r>
              <a:rPr lang="id-ID" sz="1662" b="1" dirty="0"/>
              <a:t> dalam menyelesaikan masalah</a:t>
            </a: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0" y="4458"/>
            <a:ext cx="9144000" cy="506475"/>
          </a:xfrm>
          <a:prstGeom prst="rect">
            <a:avLst/>
          </a:prstGeom>
          <a:solidFill>
            <a:srgbClr val="4BACC6"/>
          </a:solidFill>
          <a:ln w="12700">
            <a:miter lim="400000"/>
          </a:ln>
        </p:spPr>
        <p:txBody>
          <a:bodyPr vert="horz" lIns="0" tIns="0" rIns="0" bIns="0" rtlCol="0" anchor="ctr">
            <a:noAutofit/>
          </a:bodyPr>
          <a:lstStyle>
            <a:lvl1pPr algn="ctr" defTabSz="649048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rgbClr val="FFFFFF"/>
                </a:solidFill>
                <a:latin typeface="Calibri Light"/>
                <a:ea typeface="Calibri Light"/>
                <a:cs typeface="Calibri Light"/>
              </a:defRPr>
            </a:lvl1pPr>
          </a:lstStyle>
          <a:p>
            <a:r>
              <a:rPr lang="id-ID" dirty="0" smtClean="0"/>
              <a:t>Pergeseran </a:t>
            </a:r>
            <a:r>
              <a:rPr lang="id-ID" dirty="0"/>
              <a:t>Paradigma Belajar Abad 21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59142" y="661159"/>
            <a:ext cx="2582438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215" dirty="0"/>
              <a:t>Model Pembelajaran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82678" y="661159"/>
            <a:ext cx="1582484" cy="433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215" dirty="0"/>
              <a:t>Ciri Abad 21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8581" y="4992695"/>
            <a:ext cx="3672408" cy="726710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rgbClr val="FFFF00"/>
                </a:solidFill>
              </a:rPr>
              <a:t>Pengetahuan</a:t>
            </a:r>
            <a:r>
              <a:rPr lang="id-ID" sz="1600" b="1" dirty="0"/>
              <a:t> </a:t>
            </a:r>
            <a:r>
              <a:rPr lang="id-ID" sz="1600" b="1" dirty="0">
                <a:solidFill>
                  <a:srgbClr val="FFFF00"/>
                </a:solidFill>
              </a:rPr>
              <a:t>(</a:t>
            </a:r>
            <a:r>
              <a:rPr lang="id-ID" sz="1600" b="1" dirty="0" smtClean="0">
                <a:solidFill>
                  <a:srgbClr val="FFFF00"/>
                </a:solidFill>
              </a:rPr>
              <a:t>Ackoff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Manajemen</a:t>
            </a:r>
            <a:r>
              <a:rPr lang="id-ID" sz="1600" b="1" dirty="0" smtClean="0">
                <a:solidFill>
                  <a:srgbClr val="FFFF00"/>
                </a:solidFill>
              </a:rPr>
              <a:t>)</a:t>
            </a:r>
            <a:endParaRPr lang="id-ID" sz="1600" b="1" dirty="0">
              <a:solidFill>
                <a:srgbClr val="FFFF00"/>
              </a:solidFill>
            </a:endParaRPr>
          </a:p>
          <a:p>
            <a:pPr algn="ctr"/>
            <a:r>
              <a:rPr lang="id-ID" sz="1600" b="1" dirty="0"/>
              <a:t>(dibentuk melalui data </a:t>
            </a:r>
            <a:r>
              <a:rPr lang="id-ID" sz="1600" b="1" dirty="0">
                <a:sym typeface="Wingdings" panose="05000000000000000000" pitchFamily="2" charset="2"/>
              </a:rPr>
              <a:t> informasi</a:t>
            </a:r>
            <a:r>
              <a:rPr lang="id-ID" sz="1600" b="1" dirty="0"/>
              <a:t>)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862998" y="4992694"/>
            <a:ext cx="504056" cy="156034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23" name="Rectangle 22"/>
          <p:cNvSpPr/>
          <p:nvPr/>
        </p:nvSpPr>
        <p:spPr>
          <a:xfrm>
            <a:off x="4439062" y="4965000"/>
            <a:ext cx="4464496" cy="156034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>
                <a:solidFill>
                  <a:schemeClr val="bg1"/>
                </a:solidFill>
              </a:rPr>
              <a:t>Pembelajaran berbasis aktivitas melalui pengamatan dan </a:t>
            </a:r>
            <a:r>
              <a:rPr lang="id-ID" sz="1662" b="1" dirty="0" smtClean="0">
                <a:solidFill>
                  <a:schemeClr val="bg1"/>
                </a:solidFill>
              </a:rPr>
              <a:t>pengolahan</a:t>
            </a:r>
            <a:r>
              <a:rPr lang="en-US" sz="1662" b="1" dirty="0" smtClean="0">
                <a:solidFill>
                  <a:schemeClr val="bg1"/>
                </a:solidFill>
              </a:rPr>
              <a:t> </a:t>
            </a:r>
            <a:r>
              <a:rPr lang="en-US" sz="1662" b="1" dirty="0" err="1" smtClean="0">
                <a:solidFill>
                  <a:schemeClr val="bg1"/>
                </a:solidFill>
              </a:rPr>
              <a:t>serta</a:t>
            </a:r>
            <a:r>
              <a:rPr lang="id-ID" sz="1662" b="1" dirty="0" smtClean="0">
                <a:solidFill>
                  <a:schemeClr val="bg1"/>
                </a:solidFill>
              </a:rPr>
              <a:t> hasilnya</a:t>
            </a:r>
            <a:r>
              <a:rPr lang="en-US" sz="1662" b="1" dirty="0" smtClean="0">
                <a:solidFill>
                  <a:schemeClr val="bg1"/>
                </a:solidFill>
              </a:rPr>
              <a:t> </a:t>
            </a:r>
            <a:r>
              <a:rPr lang="en-US" sz="1662" b="1" dirty="0" err="1" smtClean="0">
                <a:solidFill>
                  <a:schemeClr val="bg1"/>
                </a:solidFill>
              </a:rPr>
              <a:t>berupa</a:t>
            </a:r>
            <a:r>
              <a:rPr lang="en-US" sz="1662" b="1" dirty="0" smtClean="0">
                <a:solidFill>
                  <a:schemeClr val="bg1"/>
                </a:solidFill>
              </a:rPr>
              <a:t> </a:t>
            </a:r>
            <a:r>
              <a:rPr lang="en-US" sz="1662" b="1" dirty="0" err="1" smtClean="0">
                <a:solidFill>
                  <a:schemeClr val="bg1"/>
                </a:solidFill>
              </a:rPr>
              <a:t>ciptaan</a:t>
            </a:r>
            <a:r>
              <a:rPr lang="en-US" sz="1662" b="1" dirty="0" smtClean="0">
                <a:solidFill>
                  <a:schemeClr val="bg1"/>
                </a:solidFill>
              </a:rPr>
              <a:t> yang </a:t>
            </a:r>
            <a:r>
              <a:rPr lang="en-US" sz="1662" b="1" dirty="0" err="1" smtClean="0">
                <a:solidFill>
                  <a:schemeClr val="bg1"/>
                </a:solidFill>
              </a:rPr>
              <a:t>dikomunikasikan</a:t>
            </a:r>
            <a:endParaRPr lang="id-ID" sz="1662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8581" y="5826330"/>
            <a:ext cx="3672408" cy="726710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rgbClr val="FFFF00"/>
                </a:solidFill>
              </a:rPr>
              <a:t>Diseminasi </a:t>
            </a:r>
            <a:r>
              <a:rPr lang="id-ID" sz="1600" b="1" dirty="0">
                <a:solidFill>
                  <a:srgbClr val="FFFF00"/>
                </a:solidFill>
              </a:rPr>
              <a:t>(</a:t>
            </a:r>
            <a:r>
              <a:rPr lang="id-ID" sz="1600" b="1" dirty="0" smtClean="0">
                <a:solidFill>
                  <a:srgbClr val="FFFF00"/>
                </a:solidFill>
              </a:rPr>
              <a:t>Horowitz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Manajemen</a:t>
            </a:r>
            <a:r>
              <a:rPr lang="id-ID" sz="1600" b="1" dirty="0" smtClean="0">
                <a:solidFill>
                  <a:srgbClr val="FFFF00"/>
                </a:solidFill>
              </a:rPr>
              <a:t>)</a:t>
            </a:r>
            <a:endParaRPr lang="id-ID" sz="1400" b="1" dirty="0">
              <a:solidFill>
                <a:srgbClr val="FFFF00"/>
              </a:solidFill>
            </a:endParaRPr>
          </a:p>
          <a:p>
            <a:pPr algn="ctr"/>
            <a:r>
              <a:rPr lang="id-ID" sz="1400" b="1" dirty="0"/>
              <a:t>(Nilai informasi = sebarannya)</a:t>
            </a:r>
          </a:p>
        </p:txBody>
      </p:sp>
    </p:spTree>
    <p:extLst>
      <p:ext uri="{BB962C8B-B14F-4D97-AF65-F5344CB8AC3E}">
        <p14:creationId xmlns:p14="http://schemas.microsoft.com/office/powerpoint/2010/main" val="400767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Perlunya</a:t>
            </a:r>
            <a:r>
              <a:rPr lang="en-ID" dirty="0" smtClean="0"/>
              <a:t> Model </a:t>
            </a:r>
            <a:r>
              <a:rPr lang="en-ID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agar </a:t>
            </a:r>
            <a:r>
              <a:rPr lang="en-US" dirty="0" err="1"/>
              <a:t>runtut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meloncat-loncat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di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smtClean="0"/>
              <a:t>inti.</a:t>
            </a:r>
          </a:p>
          <a:p>
            <a:r>
              <a:rPr lang="en-US" dirty="0" smtClean="0"/>
              <a:t>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. </a:t>
            </a:r>
            <a:r>
              <a:rPr lang="en-US" dirty="0" err="1"/>
              <a:t>Ciri-ciri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sintak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ID" dirty="0" err="1" smtClean="0"/>
              <a:t>Berikut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disajikan</a:t>
            </a:r>
            <a:r>
              <a:rPr lang="en-ID" dirty="0" smtClean="0"/>
              <a:t> Model </a:t>
            </a:r>
            <a:r>
              <a:rPr lang="en-ID" dirty="0" err="1" smtClean="0"/>
              <a:t>Pembelajaran</a:t>
            </a:r>
            <a:r>
              <a:rPr lang="en-ID" dirty="0" smtClean="0"/>
              <a:t> </a:t>
            </a:r>
            <a:r>
              <a:rPr lang="en-ID" dirty="0" err="1"/>
              <a:t>K</a:t>
            </a:r>
            <a:r>
              <a:rPr lang="en-ID" dirty="0" err="1" smtClean="0"/>
              <a:t>ooperatif</a:t>
            </a:r>
            <a:r>
              <a:rPr lang="en-ID" dirty="0" smtClean="0"/>
              <a:t>, Model </a:t>
            </a:r>
            <a:r>
              <a:rPr lang="en-ID" dirty="0" err="1" smtClean="0"/>
              <a:t>Pembelajaran</a:t>
            </a:r>
            <a:r>
              <a:rPr lang="en-ID" dirty="0" smtClean="0"/>
              <a:t> </a:t>
            </a:r>
            <a:r>
              <a:rPr lang="en-ID" dirty="0" err="1" smtClean="0"/>
              <a:t>Berbasis</a:t>
            </a:r>
            <a:r>
              <a:rPr lang="en-ID" dirty="0" smtClean="0"/>
              <a:t> </a:t>
            </a:r>
            <a:r>
              <a:rPr lang="en-ID" dirty="0" err="1" smtClean="0"/>
              <a:t>Penemuan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Model </a:t>
            </a:r>
            <a:r>
              <a:rPr lang="en-ID" dirty="0" err="1" smtClean="0"/>
              <a:t>Pembelajaran</a:t>
            </a:r>
            <a:r>
              <a:rPr lang="en-ID" dirty="0" smtClean="0"/>
              <a:t> </a:t>
            </a:r>
            <a:r>
              <a:rPr lang="en-ID" dirty="0" err="1" smtClean="0"/>
              <a:t>Berbasis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9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dirty="0" smtClean="0"/>
              <a:t>A. </a:t>
            </a:r>
            <a:r>
              <a:rPr lang="en-ID" sz="3200" dirty="0" err="1" smtClean="0"/>
              <a:t>Pembelajaran</a:t>
            </a:r>
            <a:r>
              <a:rPr lang="en-ID" sz="3200" dirty="0" smtClean="0"/>
              <a:t> </a:t>
            </a:r>
            <a:r>
              <a:rPr lang="en-ID" sz="3200" dirty="0" err="1" smtClean="0"/>
              <a:t>Kooperatif</a:t>
            </a:r>
            <a:r>
              <a:rPr lang="en-ID" sz="3200" dirty="0" smtClean="0"/>
              <a:t> (</a:t>
            </a:r>
            <a:r>
              <a:rPr lang="en-ID" sz="3200" dirty="0" smtClean="0"/>
              <a:t>Cooperative</a:t>
            </a:r>
            <a:br>
              <a:rPr lang="en-ID" sz="3200" dirty="0" smtClean="0"/>
            </a:br>
            <a:r>
              <a:rPr lang="en-ID" sz="3200" dirty="0"/>
              <a:t> </a:t>
            </a:r>
            <a:r>
              <a:rPr lang="en-ID" sz="3200" dirty="0" smtClean="0"/>
              <a:t>   </a:t>
            </a:r>
            <a:r>
              <a:rPr lang="en-ID" sz="3200" dirty="0" smtClean="0"/>
              <a:t> </a:t>
            </a:r>
            <a:r>
              <a:rPr lang="en-ID" sz="3200" dirty="0" smtClean="0"/>
              <a:t>Learning)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Pembelajaran</a:t>
            </a:r>
            <a:r>
              <a:rPr lang="en-ID" dirty="0" smtClean="0"/>
              <a:t> </a:t>
            </a:r>
            <a:r>
              <a:rPr lang="en-ID" dirty="0" err="1" smtClean="0"/>
              <a:t>Kooperatif</a:t>
            </a:r>
            <a:r>
              <a:rPr lang="en-ID" dirty="0" smtClean="0"/>
              <a:t>  (PK)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pembelajaran</a:t>
            </a:r>
            <a:r>
              <a:rPr lang="en-ID" dirty="0" smtClean="0"/>
              <a:t> yang </a:t>
            </a:r>
            <a:r>
              <a:rPr lang="en-ID" dirty="0" err="1" smtClean="0"/>
              <a:t>dirancang</a:t>
            </a:r>
            <a:r>
              <a:rPr lang="en-ID" dirty="0" smtClean="0"/>
              <a:t> agar </a:t>
            </a:r>
            <a:r>
              <a:rPr lang="en-ID" dirty="0" err="1" smtClean="0"/>
              <a:t>siswa</a:t>
            </a:r>
            <a:r>
              <a:rPr lang="en-ID" dirty="0" smtClean="0"/>
              <a:t> </a:t>
            </a:r>
            <a:r>
              <a:rPr lang="en-ID" dirty="0" err="1" smtClean="0"/>
              <a:t>bekerja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tim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kelompok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mencapai</a:t>
            </a:r>
            <a:r>
              <a:rPr lang="en-ID" dirty="0" smtClean="0"/>
              <a:t> </a:t>
            </a:r>
            <a:r>
              <a:rPr lang="en-ID" dirty="0" err="1" smtClean="0"/>
              <a:t>tujuan</a:t>
            </a:r>
            <a:r>
              <a:rPr lang="en-ID" dirty="0"/>
              <a:t> </a:t>
            </a:r>
            <a:r>
              <a:rPr lang="en-ID" dirty="0" err="1" smtClean="0"/>
              <a:t>belajar</a:t>
            </a:r>
            <a:r>
              <a:rPr lang="en-ID" dirty="0" smtClean="0"/>
              <a:t>.</a:t>
            </a:r>
          </a:p>
          <a:p>
            <a:r>
              <a:rPr lang="en-ID" dirty="0" smtClean="0"/>
              <a:t>Tim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kelompok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diharapkan</a:t>
            </a:r>
            <a:r>
              <a:rPr lang="en-ID" dirty="0" smtClean="0"/>
              <a:t> </a:t>
            </a:r>
            <a:r>
              <a:rPr lang="en-ID" dirty="0" err="1" smtClean="0"/>
              <a:t>terdiri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siswa-siswa</a:t>
            </a:r>
            <a:r>
              <a:rPr lang="en-ID" dirty="0" smtClean="0"/>
              <a:t> </a:t>
            </a:r>
            <a:r>
              <a:rPr lang="en-ID" dirty="0" smtClean="0"/>
              <a:t>yang </a:t>
            </a:r>
            <a:r>
              <a:rPr lang="en-ID" dirty="0" err="1" smtClean="0"/>
              <a:t>berprestasi</a:t>
            </a:r>
            <a:r>
              <a:rPr lang="en-ID" dirty="0" smtClean="0"/>
              <a:t> </a:t>
            </a:r>
            <a:r>
              <a:rPr lang="en-ID" dirty="0" err="1" smtClean="0"/>
              <a:t>rendah</a:t>
            </a:r>
            <a:r>
              <a:rPr lang="en-ID" dirty="0" smtClean="0"/>
              <a:t>, </a:t>
            </a:r>
            <a:r>
              <a:rPr lang="en-ID" dirty="0" err="1" smtClean="0"/>
              <a:t>sedang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tinggi</a:t>
            </a:r>
            <a:r>
              <a:rPr lang="en-ID" dirty="0" smtClean="0"/>
              <a:t>. </a:t>
            </a:r>
            <a:r>
              <a:rPr lang="en-ID" dirty="0" err="1" smtClean="0"/>
              <a:t>Bahkan</a:t>
            </a:r>
            <a:r>
              <a:rPr lang="en-ID" dirty="0" smtClean="0"/>
              <a:t> </a:t>
            </a:r>
            <a:r>
              <a:rPr lang="en-ID" dirty="0" err="1" smtClean="0"/>
              <a:t>apabila</a:t>
            </a:r>
            <a:r>
              <a:rPr lang="en-ID" dirty="0" smtClean="0"/>
              <a:t> </a:t>
            </a:r>
            <a:r>
              <a:rPr lang="en-ID" dirty="0" err="1" smtClean="0"/>
              <a:t>mungkin</a:t>
            </a:r>
            <a:r>
              <a:rPr lang="en-ID" dirty="0" smtClean="0"/>
              <a:t> </a:t>
            </a:r>
            <a:r>
              <a:rPr lang="en-ID" dirty="0" err="1" smtClean="0"/>
              <a:t>terdiri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campuran</a:t>
            </a:r>
            <a:r>
              <a:rPr lang="en-ID" dirty="0" smtClean="0"/>
              <a:t> </a:t>
            </a:r>
            <a:r>
              <a:rPr lang="en-ID" dirty="0" err="1" smtClean="0"/>
              <a:t>ras</a:t>
            </a:r>
            <a:r>
              <a:rPr lang="en-ID" dirty="0" smtClean="0"/>
              <a:t>, </a:t>
            </a:r>
            <a:r>
              <a:rPr lang="en-ID" dirty="0" err="1" smtClean="0"/>
              <a:t>budaya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gender.</a:t>
            </a:r>
          </a:p>
          <a:p>
            <a:r>
              <a:rPr lang="en-ID" dirty="0" err="1" smtClean="0"/>
              <a:t>Tujuan</a:t>
            </a:r>
            <a:r>
              <a:rPr lang="en-ID" dirty="0" smtClean="0"/>
              <a:t> </a:t>
            </a:r>
            <a:r>
              <a:rPr lang="en-ID" dirty="0" err="1" smtClean="0"/>
              <a:t>belajar</a:t>
            </a:r>
            <a:r>
              <a:rPr lang="en-ID" dirty="0" smtClean="0"/>
              <a:t> yang </a:t>
            </a:r>
            <a:r>
              <a:rPr lang="en-ID" dirty="0" err="1" smtClean="0"/>
              <a:t>dimaksud</a:t>
            </a:r>
            <a:r>
              <a:rPr lang="en-ID" dirty="0" smtClean="0"/>
              <a:t> di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prestasi</a:t>
            </a:r>
            <a:r>
              <a:rPr lang="en-ID" dirty="0" smtClean="0"/>
              <a:t> </a:t>
            </a:r>
            <a:r>
              <a:rPr lang="en-ID" dirty="0" err="1" smtClean="0"/>
              <a:t>akademik</a:t>
            </a:r>
            <a:r>
              <a:rPr lang="en-ID" dirty="0" smtClean="0"/>
              <a:t>, </a:t>
            </a:r>
            <a:r>
              <a:rPr lang="en-ID" dirty="0" err="1" smtClean="0"/>
              <a:t>toleransi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penerimaan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keanekaragaman</a:t>
            </a:r>
            <a:r>
              <a:rPr lang="en-ID" dirty="0" smtClean="0"/>
              <a:t> </a:t>
            </a:r>
            <a:r>
              <a:rPr lang="en-ID" dirty="0" err="1" smtClean="0"/>
              <a:t>perbedaan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keterampilan</a:t>
            </a:r>
            <a:r>
              <a:rPr lang="en-ID" dirty="0" smtClean="0"/>
              <a:t> </a:t>
            </a:r>
            <a:r>
              <a:rPr lang="en-ID" dirty="0" err="1" smtClean="0"/>
              <a:t>sosial</a:t>
            </a:r>
            <a:r>
              <a:rPr lang="en-ID" dirty="0" smtClean="0"/>
              <a:t>.  (</a:t>
            </a:r>
            <a:r>
              <a:rPr lang="en-ID" dirty="0" err="1" smtClean="0"/>
              <a:t>Areds</a:t>
            </a:r>
            <a:r>
              <a:rPr lang="en-ID" dirty="0" smtClean="0"/>
              <a:t>, Richard I, 2007:5)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3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Ciri</a:t>
            </a:r>
            <a:r>
              <a:rPr lang="en-ID" dirty="0" smtClean="0"/>
              <a:t> </a:t>
            </a:r>
            <a:r>
              <a:rPr lang="en-ID" dirty="0" err="1" smtClean="0"/>
              <a:t>Pembelajaran</a:t>
            </a:r>
            <a:r>
              <a:rPr lang="en-ID" dirty="0" smtClean="0"/>
              <a:t> </a:t>
            </a:r>
            <a:r>
              <a:rPr lang="en-ID" dirty="0" err="1" smtClean="0"/>
              <a:t>Kooperatif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/>
              <a:t>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/>
              <a:t>memuntaskan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belajarnya</a:t>
            </a:r>
            <a:r>
              <a:rPr lang="en-US" dirty="0"/>
              <a:t>,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siswa-siswa</a:t>
            </a:r>
            <a:r>
              <a:rPr lang="en-US" dirty="0"/>
              <a:t> yang </a:t>
            </a:r>
            <a:r>
              <a:rPr lang="en-US" dirty="0" err="1"/>
              <a:t>heterogen</a:t>
            </a:r>
            <a:r>
              <a:rPr lang="en-US" dirty="0"/>
              <a:t>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suku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diupayakan</a:t>
            </a:r>
            <a:r>
              <a:rPr lang="en-US" dirty="0"/>
              <a:t> agar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keheterogenan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diutamakan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5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</TotalTime>
  <Words>1608</Words>
  <Application>Microsoft Office PowerPoint</Application>
  <PresentationFormat>On-screen Show (4:3)</PresentationFormat>
  <Paragraphs>144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Materi Pedagogik Bagian 3: Teori Belajar  dan Model Pembelajaran</vt:lpstr>
      <vt:lpstr>Materi  dan Skenario Pembelajaran</vt:lpstr>
      <vt:lpstr>Lecture Centered vs Student Centered</vt:lpstr>
      <vt:lpstr>Pendekatan Tradisional</vt:lpstr>
      <vt:lpstr>Pendekatan SCL</vt:lpstr>
      <vt:lpstr>PowerPoint Presentation</vt:lpstr>
      <vt:lpstr>Perlunya Model Pembelajaran</vt:lpstr>
      <vt:lpstr>A. Pembelajaran Kooperatif (Cooperative      Learning) </vt:lpstr>
      <vt:lpstr>Ciri Pembelajaran Kooperatif</vt:lpstr>
      <vt:lpstr> Tujuan Pembelajaran Kooperatif </vt:lpstr>
      <vt:lpstr> Sintaks Model Pembelajaran Kooperatif </vt:lpstr>
      <vt:lpstr>Contoh:  Kelas : I , Tema : Diriku,  Subtema : Tubuhku </vt:lpstr>
      <vt:lpstr>PowerPoint Presentation</vt:lpstr>
      <vt:lpstr> B. Model Pembelajaran Berbasis Penemuan       (Discovery Learning) </vt:lpstr>
      <vt:lpstr> Tujuan Pembelajaran berbasis Penemuan </vt:lpstr>
      <vt:lpstr>Lanjutan Tujuan …</vt:lpstr>
      <vt:lpstr> Sintaks Pembelajaran Berbasis Penemuan </vt:lpstr>
      <vt:lpstr>Sintaks</vt:lpstr>
      <vt:lpstr>Contoh: Kelas : IV ,   Tema/Subtema/Pembelajaran : Indahnya Kebersamaan/Keberagaman Budaya Bangsaku/1 </vt:lpstr>
      <vt:lpstr>Lanjutan …</vt:lpstr>
      <vt:lpstr>Lanjutan …</vt:lpstr>
      <vt:lpstr> C. Model Pembelajaran Berbasis Masalah      (problem-based learning/PBL) </vt:lpstr>
      <vt:lpstr>PBL: Akti dan Kerja Kelompok</vt:lpstr>
      <vt:lpstr> Ciri-ciri Pembelajaran Berbasis Masalah </vt:lpstr>
      <vt:lpstr> Sintak Model Pembelajaran Berdasarkan Masalah </vt:lpstr>
      <vt:lpstr> Contoh :   Kelas : I,   Tema/Subtema/Pembelajaran : Diriku/Aku Merawat Tubuhku/1 </vt:lpstr>
      <vt:lpstr>Lanjutan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Pedagogik Bagian 3: Teori Belajar  dan Model Pembelajaran</dc:title>
  <dc:creator>widharyanto</dc:creator>
  <cp:lastModifiedBy>widharyanto</cp:lastModifiedBy>
  <cp:revision>25</cp:revision>
  <dcterms:created xsi:type="dcterms:W3CDTF">2016-10-10T13:46:36Z</dcterms:created>
  <dcterms:modified xsi:type="dcterms:W3CDTF">2016-10-10T15:39:12Z</dcterms:modified>
</cp:coreProperties>
</file>