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6"/>
  </p:notesMasterIdLst>
  <p:sldIdLst>
    <p:sldId id="256" r:id="rId2"/>
    <p:sldId id="485" r:id="rId3"/>
    <p:sldId id="260" r:id="rId4"/>
    <p:sldId id="519" r:id="rId5"/>
    <p:sldId id="359" r:id="rId6"/>
    <p:sldId id="257" r:id="rId7"/>
    <p:sldId id="258" r:id="rId8"/>
    <p:sldId id="360" r:id="rId9"/>
    <p:sldId id="259" r:id="rId10"/>
    <p:sldId id="261" r:id="rId11"/>
    <p:sldId id="270" r:id="rId12"/>
    <p:sldId id="262" r:id="rId13"/>
    <p:sldId id="264" r:id="rId14"/>
    <p:sldId id="265" r:id="rId15"/>
    <p:sldId id="266" r:id="rId16"/>
    <p:sldId id="267" r:id="rId17"/>
    <p:sldId id="268" r:id="rId18"/>
    <p:sldId id="269" r:id="rId19"/>
    <p:sldId id="271" r:id="rId20"/>
    <p:sldId id="278" r:id="rId21"/>
    <p:sldId id="272" r:id="rId22"/>
    <p:sldId id="273" r:id="rId23"/>
    <p:sldId id="274" r:id="rId24"/>
    <p:sldId id="275" r:id="rId25"/>
    <p:sldId id="279" r:id="rId26"/>
    <p:sldId id="282" r:id="rId27"/>
    <p:sldId id="361" r:id="rId28"/>
    <p:sldId id="353" r:id="rId29"/>
    <p:sldId id="391" r:id="rId30"/>
    <p:sldId id="465" r:id="rId31"/>
    <p:sldId id="392" r:id="rId32"/>
    <p:sldId id="393" r:id="rId33"/>
    <p:sldId id="467" r:id="rId34"/>
    <p:sldId id="466" r:id="rId35"/>
    <p:sldId id="468" r:id="rId36"/>
    <p:sldId id="502" r:id="rId37"/>
    <p:sldId id="469" r:id="rId38"/>
    <p:sldId id="470" r:id="rId39"/>
    <p:sldId id="397" r:id="rId40"/>
    <p:sldId id="398" r:id="rId41"/>
    <p:sldId id="399" r:id="rId42"/>
    <p:sldId id="471" r:id="rId43"/>
    <p:sldId id="496" r:id="rId44"/>
    <p:sldId id="472" r:id="rId45"/>
    <p:sldId id="487" r:id="rId46"/>
    <p:sldId id="486" r:id="rId47"/>
    <p:sldId id="488" r:id="rId48"/>
    <p:sldId id="489" r:id="rId49"/>
    <p:sldId id="490" r:id="rId50"/>
    <p:sldId id="491" r:id="rId51"/>
    <p:sldId id="492" r:id="rId52"/>
    <p:sldId id="493" r:id="rId53"/>
    <p:sldId id="494" r:id="rId54"/>
    <p:sldId id="495" r:id="rId55"/>
    <p:sldId id="473" r:id="rId56"/>
    <p:sldId id="400" r:id="rId57"/>
    <p:sldId id="401" r:id="rId58"/>
    <p:sldId id="501" r:id="rId59"/>
    <p:sldId id="402" r:id="rId60"/>
    <p:sldId id="498" r:id="rId61"/>
    <p:sldId id="503" r:id="rId62"/>
    <p:sldId id="499" r:id="rId63"/>
    <p:sldId id="500" r:id="rId64"/>
    <p:sldId id="475" r:id="rId65"/>
    <p:sldId id="474" r:id="rId66"/>
    <p:sldId id="403" r:id="rId67"/>
    <p:sldId id="476" r:id="rId68"/>
    <p:sldId id="404" r:id="rId69"/>
    <p:sldId id="405" r:id="rId70"/>
    <p:sldId id="406" r:id="rId71"/>
    <p:sldId id="407" r:id="rId72"/>
    <p:sldId id="408" r:id="rId73"/>
    <p:sldId id="409" r:id="rId74"/>
    <p:sldId id="477" r:id="rId75"/>
    <p:sldId id="478" r:id="rId76"/>
    <p:sldId id="410" r:id="rId77"/>
    <p:sldId id="411" r:id="rId78"/>
    <p:sldId id="479" r:id="rId79"/>
    <p:sldId id="412" r:id="rId80"/>
    <p:sldId id="413" r:id="rId81"/>
    <p:sldId id="414" r:id="rId82"/>
    <p:sldId id="415" r:id="rId83"/>
    <p:sldId id="416" r:id="rId84"/>
    <p:sldId id="518" r:id="rId85"/>
    <p:sldId id="417" r:id="rId86"/>
    <p:sldId id="418" r:id="rId87"/>
    <p:sldId id="419" r:id="rId88"/>
    <p:sldId id="420" r:id="rId89"/>
    <p:sldId id="421" r:id="rId90"/>
    <p:sldId id="422" r:id="rId91"/>
    <p:sldId id="423" r:id="rId92"/>
    <p:sldId id="424" r:id="rId93"/>
    <p:sldId id="425" r:id="rId94"/>
    <p:sldId id="480" r:id="rId95"/>
    <p:sldId id="426" r:id="rId96"/>
    <p:sldId id="427" r:id="rId97"/>
    <p:sldId id="481" r:id="rId98"/>
    <p:sldId id="428" r:id="rId99"/>
    <p:sldId id="429" r:id="rId100"/>
    <p:sldId id="430" r:id="rId101"/>
    <p:sldId id="431" r:id="rId102"/>
    <p:sldId id="432" r:id="rId103"/>
    <p:sldId id="433" r:id="rId104"/>
    <p:sldId id="434" r:id="rId105"/>
    <p:sldId id="435" r:id="rId106"/>
    <p:sldId id="436" r:id="rId107"/>
    <p:sldId id="437" r:id="rId108"/>
    <p:sldId id="438" r:id="rId109"/>
    <p:sldId id="439" r:id="rId110"/>
    <p:sldId id="440" r:id="rId111"/>
    <p:sldId id="441" r:id="rId112"/>
    <p:sldId id="442" r:id="rId113"/>
    <p:sldId id="443" r:id="rId114"/>
    <p:sldId id="444" r:id="rId115"/>
    <p:sldId id="445" r:id="rId116"/>
    <p:sldId id="446" r:id="rId117"/>
    <p:sldId id="447" r:id="rId118"/>
    <p:sldId id="448" r:id="rId119"/>
    <p:sldId id="449" r:id="rId120"/>
    <p:sldId id="450" r:id="rId121"/>
    <p:sldId id="482" r:id="rId122"/>
    <p:sldId id="517" r:id="rId123"/>
    <p:sldId id="516" r:id="rId124"/>
    <p:sldId id="456" r:id="rId125"/>
    <p:sldId id="483" r:id="rId126"/>
    <p:sldId id="458" r:id="rId127"/>
    <p:sldId id="459" r:id="rId128"/>
    <p:sldId id="460" r:id="rId129"/>
    <p:sldId id="461" r:id="rId130"/>
    <p:sldId id="462" r:id="rId131"/>
    <p:sldId id="463" r:id="rId132"/>
    <p:sldId id="464" r:id="rId133"/>
    <p:sldId id="484" r:id="rId134"/>
    <p:sldId id="504" r:id="rId135"/>
    <p:sldId id="505" r:id="rId136"/>
    <p:sldId id="507" r:id="rId137"/>
    <p:sldId id="506" r:id="rId138"/>
    <p:sldId id="508" r:id="rId139"/>
    <p:sldId id="509" r:id="rId140"/>
    <p:sldId id="510" r:id="rId141"/>
    <p:sldId id="511" r:id="rId142"/>
    <p:sldId id="512" r:id="rId143"/>
    <p:sldId id="513" r:id="rId144"/>
    <p:sldId id="514" r:id="rId145"/>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00"/>
    <a:srgbClr val="000000"/>
    <a:srgbClr val="006666"/>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p:scale>
          <a:sx n="73" d="100"/>
          <a:sy n="73" d="100"/>
        </p:scale>
        <p:origin x="-121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885E8A8-9128-45DA-8DCB-A7C5DCF4DE49}" type="datetimeFigureOut">
              <a:rPr lang="en-US"/>
              <a:pPr>
                <a:defRPr/>
              </a:pPr>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82A1511-259F-410C-BA48-EB17E3DD27A8}" type="slidenum">
              <a:rPr lang="en-US"/>
              <a:pPr>
                <a:defRPr/>
              </a:pPr>
              <a:t>‹#›</a:t>
            </a:fld>
            <a:endParaRPr lang="en-US"/>
          </a:p>
        </p:txBody>
      </p:sp>
    </p:spTree>
    <p:extLst>
      <p:ext uri="{BB962C8B-B14F-4D97-AF65-F5344CB8AC3E}">
        <p14:creationId xmlns:p14="http://schemas.microsoft.com/office/powerpoint/2010/main" val="28239742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bwMode="auto">
          <a:noFill/>
          <a:ln>
            <a:solidFill>
              <a:srgbClr val="000000"/>
            </a:solidFill>
            <a:miter lim="800000"/>
            <a:headEnd/>
            <a:tailEnd/>
          </a:ln>
        </p:spPr>
      </p:sp>
      <p:sp>
        <p:nvSpPr>
          <p:cNvPr id="150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0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E7A015-DCD0-4606-92B7-D78DDC6CD049}" type="slidenum">
              <a:rPr lang="en-US" smtClean="0"/>
              <a:pPr/>
              <a:t>140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14400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6"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endParaRPr lang="en-US"/>
            </a:p>
          </p:txBody>
        </p:sp>
        <p:sp>
          <p:nvSpPr>
            <p:cNvPr id="7"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9" name="Freeform 7"/>
            <p:cNvSpPr>
              <a:spLocks/>
            </p:cNvSpPr>
            <p:nvPr userDrawn="1"/>
          </p:nvSpPr>
          <p:spPr bwMode="hidden">
            <a:xfrm>
              <a:off x="3599" y="2477"/>
              <a:ext cx="186" cy="120"/>
            </a:xfrm>
            <a:custGeom>
              <a:avLst/>
              <a:gdLst>
                <a:gd name="T0" fmla="*/ 206 w 185"/>
                <a:gd name="T1" fmla="*/ 0 h 120"/>
                <a:gd name="T2" fmla="*/ 206 w 185"/>
                <a:gd name="T3" fmla="*/ 6 h 120"/>
                <a:gd name="T4" fmla="*/ 206 w 185"/>
                <a:gd name="T5" fmla="*/ 18 h 120"/>
                <a:gd name="T6" fmla="*/ 206 w 185"/>
                <a:gd name="T7" fmla="*/ 36 h 120"/>
                <a:gd name="T8" fmla="*/ 200 w 185"/>
                <a:gd name="T9" fmla="*/ 54 h 120"/>
                <a:gd name="T10" fmla="*/ 182 w 185"/>
                <a:gd name="T11" fmla="*/ 72 h 120"/>
                <a:gd name="T12" fmla="*/ 158 w 185"/>
                <a:gd name="T13" fmla="*/ 96 h 120"/>
                <a:gd name="T14" fmla="*/ 12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206 w 185"/>
                <a:gd name="T29" fmla="*/ 0 h 120"/>
                <a:gd name="T30" fmla="*/ 20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endParaRPr lang="en-US"/>
            </a:p>
          </p:txBody>
        </p:sp>
        <p:sp>
          <p:nvSpPr>
            <p:cNvPr id="10"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endParaRPr lang="en-US"/>
            </a:p>
          </p:txBody>
        </p:sp>
        <p:sp>
          <p:nvSpPr>
            <p:cNvPr id="11"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58 w 526"/>
                <a:gd name="T17" fmla="*/ 179 h 275"/>
                <a:gd name="T18" fmla="*/ 230 w 526"/>
                <a:gd name="T19" fmla="*/ 143 h 275"/>
                <a:gd name="T20" fmla="*/ 272 w 526"/>
                <a:gd name="T21" fmla="*/ 120 h 275"/>
                <a:gd name="T22" fmla="*/ 320 w 526"/>
                <a:gd name="T23" fmla="*/ 96 h 275"/>
                <a:gd name="T24" fmla="*/ 435 w 526"/>
                <a:gd name="T25" fmla="*/ 48 h 275"/>
                <a:gd name="T26" fmla="*/ 484 w 526"/>
                <a:gd name="T27" fmla="*/ 30 h 275"/>
                <a:gd name="T28" fmla="*/ 520 w 526"/>
                <a:gd name="T29" fmla="*/ 12 h 275"/>
                <a:gd name="T30" fmla="*/ 544 w 526"/>
                <a:gd name="T31" fmla="*/ 6 h 275"/>
                <a:gd name="T32" fmla="*/ 562 w 526"/>
                <a:gd name="T33" fmla="*/ 0 h 275"/>
                <a:gd name="T34" fmla="*/ 568 w 526"/>
                <a:gd name="T35" fmla="*/ 0 h 275"/>
                <a:gd name="T36" fmla="*/ 562 w 526"/>
                <a:gd name="T37" fmla="*/ 6 h 275"/>
                <a:gd name="T38" fmla="*/ 550 w 526"/>
                <a:gd name="T39" fmla="*/ 12 h 275"/>
                <a:gd name="T40" fmla="*/ 526 w 526"/>
                <a:gd name="T41" fmla="*/ 24 h 275"/>
                <a:gd name="T42" fmla="*/ 502 w 526"/>
                <a:gd name="T43" fmla="*/ 42 h 275"/>
                <a:gd name="T44" fmla="*/ 478 w 526"/>
                <a:gd name="T45" fmla="*/ 54 h 275"/>
                <a:gd name="T46" fmla="*/ 435 w 526"/>
                <a:gd name="T47" fmla="*/ 78 h 275"/>
                <a:gd name="T48" fmla="*/ 361 w 526"/>
                <a:gd name="T49" fmla="*/ 108 h 275"/>
                <a:gd name="T50" fmla="*/ 29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endParaRPr lang="en-US"/>
            </a:p>
          </p:txBody>
        </p:sp>
        <p:sp>
          <p:nvSpPr>
            <p:cNvPr id="12"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41 w 718"/>
                <a:gd name="T17" fmla="*/ 228 h 306"/>
                <a:gd name="T18" fmla="*/ 147 w 718"/>
                <a:gd name="T19" fmla="*/ 228 h 306"/>
                <a:gd name="T20" fmla="*/ 165 w 718"/>
                <a:gd name="T21" fmla="*/ 222 h 306"/>
                <a:gd name="T22" fmla="*/ 189 w 718"/>
                <a:gd name="T23" fmla="*/ 216 h 306"/>
                <a:gd name="T24" fmla="*/ 219 w 718"/>
                <a:gd name="T25" fmla="*/ 204 h 306"/>
                <a:gd name="T26" fmla="*/ 296 w 718"/>
                <a:gd name="T27" fmla="*/ 180 h 306"/>
                <a:gd name="T28" fmla="*/ 413 w 718"/>
                <a:gd name="T29" fmla="*/ 156 h 306"/>
                <a:gd name="T30" fmla="*/ 503 w 718"/>
                <a:gd name="T31" fmla="*/ 126 h 306"/>
                <a:gd name="T32" fmla="*/ 586 w 718"/>
                <a:gd name="T33" fmla="*/ 102 h 306"/>
                <a:gd name="T34" fmla="*/ 624 w 718"/>
                <a:gd name="T35" fmla="*/ 90 h 306"/>
                <a:gd name="T36" fmla="*/ 667 w 718"/>
                <a:gd name="T37" fmla="*/ 84 h 306"/>
                <a:gd name="T38" fmla="*/ 685 w 718"/>
                <a:gd name="T39" fmla="*/ 78 h 306"/>
                <a:gd name="T40" fmla="*/ 691 w 718"/>
                <a:gd name="T41" fmla="*/ 72 h 306"/>
                <a:gd name="T42" fmla="*/ 697 w 718"/>
                <a:gd name="T43" fmla="*/ 66 h 306"/>
                <a:gd name="T44" fmla="*/ 715 w 718"/>
                <a:gd name="T45" fmla="*/ 60 h 306"/>
                <a:gd name="T46" fmla="*/ 757 w 718"/>
                <a:gd name="T47" fmla="*/ 30 h 306"/>
                <a:gd name="T48" fmla="*/ 775 w 718"/>
                <a:gd name="T49" fmla="*/ 18 h 306"/>
                <a:gd name="T50" fmla="*/ 781 w 718"/>
                <a:gd name="T51" fmla="*/ 6 h 306"/>
                <a:gd name="T52" fmla="*/ 775 w 718"/>
                <a:gd name="T53" fmla="*/ 0 h 306"/>
                <a:gd name="T54" fmla="*/ 751 w 718"/>
                <a:gd name="T55" fmla="*/ 0 h 306"/>
                <a:gd name="T56" fmla="*/ 691 w 718"/>
                <a:gd name="T57" fmla="*/ 0 h 306"/>
                <a:gd name="T58" fmla="*/ 633 w 718"/>
                <a:gd name="T59" fmla="*/ 0 h 306"/>
                <a:gd name="T60" fmla="*/ 586 w 718"/>
                <a:gd name="T61" fmla="*/ 0 h 306"/>
                <a:gd name="T62" fmla="*/ 556 w 718"/>
                <a:gd name="T63" fmla="*/ 18 h 306"/>
                <a:gd name="T64" fmla="*/ 527 w 718"/>
                <a:gd name="T65" fmla="*/ 42 h 306"/>
                <a:gd name="T66" fmla="*/ 509 w 718"/>
                <a:gd name="T67" fmla="*/ 54 h 306"/>
                <a:gd name="T68" fmla="*/ 491 w 718"/>
                <a:gd name="T69" fmla="*/ 60 h 306"/>
                <a:gd name="T70" fmla="*/ 467 w 718"/>
                <a:gd name="T71" fmla="*/ 60 h 306"/>
                <a:gd name="T72" fmla="*/ 431 w 718"/>
                <a:gd name="T73" fmla="*/ 66 h 306"/>
                <a:gd name="T74" fmla="*/ 377 w 718"/>
                <a:gd name="T75" fmla="*/ 84 h 306"/>
                <a:gd name="T76" fmla="*/ 332 w 718"/>
                <a:gd name="T77" fmla="*/ 108 h 306"/>
                <a:gd name="T78" fmla="*/ 308 w 718"/>
                <a:gd name="T79" fmla="*/ 126 h 306"/>
                <a:gd name="T80" fmla="*/ 296 w 718"/>
                <a:gd name="T81" fmla="*/ 132 h 306"/>
                <a:gd name="T82" fmla="*/ 278 w 718"/>
                <a:gd name="T83" fmla="*/ 138 h 306"/>
                <a:gd name="T84" fmla="*/ 242 w 718"/>
                <a:gd name="T85" fmla="*/ 138 h 306"/>
                <a:gd name="T86" fmla="*/ 207 w 718"/>
                <a:gd name="T87" fmla="*/ 138 h 306"/>
                <a:gd name="T88" fmla="*/ 201 w 718"/>
                <a:gd name="T89" fmla="*/ 138 h 306"/>
                <a:gd name="T90" fmla="*/ 19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endParaRPr lang="en-US"/>
            </a:p>
          </p:txBody>
        </p:sp>
        <p:sp>
          <p:nvSpPr>
            <p:cNvPr id="13" name="Freeform 11"/>
            <p:cNvSpPr>
              <a:spLocks/>
            </p:cNvSpPr>
            <p:nvPr userDrawn="1"/>
          </p:nvSpPr>
          <p:spPr bwMode="hidden">
            <a:xfrm>
              <a:off x="3358" y="1890"/>
              <a:ext cx="2400" cy="881"/>
            </a:xfrm>
            <a:custGeom>
              <a:avLst/>
              <a:gdLst>
                <a:gd name="T0" fmla="*/ 2397 w 2392"/>
                <a:gd name="T1" fmla="*/ 54 h 881"/>
                <a:gd name="T2" fmla="*/ 2349 w 2392"/>
                <a:gd name="T3" fmla="*/ 54 h 881"/>
                <a:gd name="T4" fmla="*/ 2301 w 2392"/>
                <a:gd name="T5" fmla="*/ 66 h 881"/>
                <a:gd name="T6" fmla="*/ 2168 w 2392"/>
                <a:gd name="T7" fmla="*/ 101 h 881"/>
                <a:gd name="T8" fmla="*/ 2103 w 2392"/>
                <a:gd name="T9" fmla="*/ 119 h 881"/>
                <a:gd name="T10" fmla="*/ 1993 w 2392"/>
                <a:gd name="T11" fmla="*/ 167 h 881"/>
                <a:gd name="T12" fmla="*/ 1965 w 2392"/>
                <a:gd name="T13" fmla="*/ 245 h 881"/>
                <a:gd name="T14" fmla="*/ 1972 w 2392"/>
                <a:gd name="T15" fmla="*/ 305 h 881"/>
                <a:gd name="T16" fmla="*/ 1884 w 2392"/>
                <a:gd name="T17" fmla="*/ 317 h 881"/>
                <a:gd name="T18" fmla="*/ 1713 w 2392"/>
                <a:gd name="T19" fmla="*/ 263 h 881"/>
                <a:gd name="T20" fmla="*/ 1612 w 2392"/>
                <a:gd name="T21" fmla="*/ 257 h 881"/>
                <a:gd name="T22" fmla="*/ 1504 w 2392"/>
                <a:gd name="T23" fmla="*/ 311 h 881"/>
                <a:gd name="T24" fmla="*/ 1436 w 2392"/>
                <a:gd name="T25" fmla="*/ 353 h 881"/>
                <a:gd name="T26" fmla="*/ 1406 w 2392"/>
                <a:gd name="T27" fmla="*/ 359 h 881"/>
                <a:gd name="T28" fmla="*/ 1298 w 2392"/>
                <a:gd name="T29" fmla="*/ 371 h 881"/>
                <a:gd name="T30" fmla="*/ 1244 w 2392"/>
                <a:gd name="T31" fmla="*/ 365 h 881"/>
                <a:gd name="T32" fmla="*/ 1137 w 2392"/>
                <a:gd name="T33" fmla="*/ 371 h 881"/>
                <a:gd name="T34" fmla="*/ 1020 w 2392"/>
                <a:gd name="T35" fmla="*/ 383 h 881"/>
                <a:gd name="T36" fmla="*/ 984 w 2392"/>
                <a:gd name="T37" fmla="*/ 401 h 881"/>
                <a:gd name="T38" fmla="*/ 882 w 2392"/>
                <a:gd name="T39" fmla="*/ 419 h 881"/>
                <a:gd name="T40" fmla="*/ 841 w 2392"/>
                <a:gd name="T41" fmla="*/ 419 h 881"/>
                <a:gd name="T42" fmla="*/ 706 w 2392"/>
                <a:gd name="T43" fmla="*/ 437 h 881"/>
                <a:gd name="T44" fmla="*/ 640 w 2392"/>
                <a:gd name="T45" fmla="*/ 473 h 881"/>
                <a:gd name="T46" fmla="*/ 545 w 2392"/>
                <a:gd name="T47" fmla="*/ 467 h 881"/>
                <a:gd name="T48" fmla="*/ 455 w 2392"/>
                <a:gd name="T49" fmla="*/ 491 h 881"/>
                <a:gd name="T50" fmla="*/ 434 w 2392"/>
                <a:gd name="T51" fmla="*/ 539 h 881"/>
                <a:gd name="T52" fmla="*/ 368 w 2392"/>
                <a:gd name="T53" fmla="*/ 569 h 881"/>
                <a:gd name="T54" fmla="*/ 243 w 2392"/>
                <a:gd name="T55" fmla="*/ 599 h 881"/>
                <a:gd name="T56" fmla="*/ 138 w 2392"/>
                <a:gd name="T57" fmla="*/ 647 h 881"/>
                <a:gd name="T58" fmla="*/ 108 w 2392"/>
                <a:gd name="T59" fmla="*/ 659 h 881"/>
                <a:gd name="T60" fmla="*/ 0 w 2392"/>
                <a:gd name="T61" fmla="*/ 671 h 881"/>
                <a:gd name="T62" fmla="*/ 84 w 2392"/>
                <a:gd name="T63" fmla="*/ 695 h 881"/>
                <a:gd name="T64" fmla="*/ 284 w 2392"/>
                <a:gd name="T65" fmla="*/ 653 h 881"/>
                <a:gd name="T66" fmla="*/ 515 w 2392"/>
                <a:gd name="T67" fmla="*/ 569 h 881"/>
                <a:gd name="T68" fmla="*/ 610 w 2392"/>
                <a:gd name="T69" fmla="*/ 521 h 881"/>
                <a:gd name="T70" fmla="*/ 688 w 2392"/>
                <a:gd name="T71" fmla="*/ 515 h 881"/>
                <a:gd name="T72" fmla="*/ 936 w 2392"/>
                <a:gd name="T73" fmla="*/ 461 h 881"/>
                <a:gd name="T74" fmla="*/ 1232 w 2392"/>
                <a:gd name="T75" fmla="*/ 425 h 881"/>
                <a:gd name="T76" fmla="*/ 1383 w 2392"/>
                <a:gd name="T77" fmla="*/ 461 h 881"/>
                <a:gd name="T78" fmla="*/ 1522 w 2392"/>
                <a:gd name="T79" fmla="*/ 533 h 881"/>
                <a:gd name="T80" fmla="*/ 1540 w 2392"/>
                <a:gd name="T81" fmla="*/ 617 h 881"/>
                <a:gd name="T82" fmla="*/ 1481 w 2392"/>
                <a:gd name="T83" fmla="*/ 653 h 881"/>
                <a:gd name="T84" fmla="*/ 1310 w 2392"/>
                <a:gd name="T85" fmla="*/ 701 h 881"/>
                <a:gd name="T86" fmla="*/ 1196 w 2392"/>
                <a:gd name="T87" fmla="*/ 755 h 881"/>
                <a:gd name="T88" fmla="*/ 1149 w 2392"/>
                <a:gd name="T89" fmla="*/ 809 h 881"/>
                <a:gd name="T90" fmla="*/ 1161 w 2392"/>
                <a:gd name="T91" fmla="*/ 869 h 881"/>
                <a:gd name="T92" fmla="*/ 1190 w 2392"/>
                <a:gd name="T93" fmla="*/ 881 h 881"/>
                <a:gd name="T94" fmla="*/ 1292 w 2392"/>
                <a:gd name="T95" fmla="*/ 869 h 881"/>
                <a:gd name="T96" fmla="*/ 1493 w 2392"/>
                <a:gd name="T97" fmla="*/ 857 h 881"/>
                <a:gd name="T98" fmla="*/ 1546 w 2392"/>
                <a:gd name="T99" fmla="*/ 851 h 881"/>
                <a:gd name="T100" fmla="*/ 1588 w 2392"/>
                <a:gd name="T101" fmla="*/ 833 h 881"/>
                <a:gd name="T102" fmla="*/ 1801 w 2392"/>
                <a:gd name="T103" fmla="*/ 743 h 881"/>
                <a:gd name="T104" fmla="*/ 1932 w 2392"/>
                <a:gd name="T105" fmla="*/ 689 h 881"/>
                <a:gd name="T106" fmla="*/ 2021 w 2392"/>
                <a:gd name="T107" fmla="*/ 581 h 881"/>
                <a:gd name="T108" fmla="*/ 2186 w 2392"/>
                <a:gd name="T109" fmla="*/ 389 h 881"/>
                <a:gd name="T110" fmla="*/ 2369 w 2392"/>
                <a:gd name="T111" fmla="*/ 269 h 881"/>
                <a:gd name="T112" fmla="*/ 2417 w 2392"/>
                <a:gd name="T113" fmla="*/ 239 h 881"/>
                <a:gd name="T114" fmla="*/ 2562 w 2392"/>
                <a:gd name="T115" fmla="*/ 0 h 881"/>
                <a:gd name="T116" fmla="*/ 247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endParaRPr lang="en-US"/>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5"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endParaRPr lang="en-US"/>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9"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5138"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id-ID"/>
              <a:t>Click to edit Master title style</a:t>
            </a:r>
          </a:p>
        </p:txBody>
      </p:sp>
      <p:sp>
        <p:nvSpPr>
          <p:cNvPr id="5139"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id-ID"/>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id-ID"/>
          </a:p>
        </p:txBody>
      </p:sp>
      <p:sp>
        <p:nvSpPr>
          <p:cNvPr id="21" name="Rectangle 21"/>
          <p:cNvSpPr>
            <a:spLocks noGrp="1" noChangeArrowheads="1"/>
          </p:cNvSpPr>
          <p:nvPr>
            <p:ph type="ftr" sz="quarter" idx="11"/>
          </p:nvPr>
        </p:nvSpPr>
        <p:spPr/>
        <p:txBody>
          <a:bodyPr/>
          <a:lstStyle>
            <a:lvl1pPr>
              <a:defRPr/>
            </a:lvl1pPr>
          </a:lstStyle>
          <a:p>
            <a:pPr>
              <a:defRPr/>
            </a:pPr>
            <a:endParaRPr lang="id-ID"/>
          </a:p>
        </p:txBody>
      </p:sp>
      <p:sp>
        <p:nvSpPr>
          <p:cNvPr id="22" name="Rectangle 22"/>
          <p:cNvSpPr>
            <a:spLocks noGrp="1" noChangeArrowheads="1"/>
          </p:cNvSpPr>
          <p:nvPr>
            <p:ph type="sldNum" sz="quarter" idx="12"/>
          </p:nvPr>
        </p:nvSpPr>
        <p:spPr/>
        <p:txBody>
          <a:bodyPr/>
          <a:lstStyle>
            <a:lvl1pPr>
              <a:defRPr/>
            </a:lvl1pPr>
          </a:lstStyle>
          <a:p>
            <a:pPr>
              <a:defRPr/>
            </a:pPr>
            <a:fld id="{1697F249-C302-48C7-8BED-73347C3092C3}"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id-ID"/>
          </a:p>
        </p:txBody>
      </p:sp>
      <p:sp>
        <p:nvSpPr>
          <p:cNvPr id="5" name="Rectangle 20"/>
          <p:cNvSpPr>
            <a:spLocks noGrp="1" noChangeArrowheads="1"/>
          </p:cNvSpPr>
          <p:nvPr>
            <p:ph type="ftr" sz="quarter" idx="11"/>
          </p:nvPr>
        </p:nvSpPr>
        <p:spPr>
          <a:ln/>
        </p:spPr>
        <p:txBody>
          <a:bodyPr/>
          <a:lstStyle>
            <a:lvl1pPr>
              <a:defRPr/>
            </a:lvl1pPr>
          </a:lstStyle>
          <a:p>
            <a:pPr>
              <a:defRPr/>
            </a:pPr>
            <a:endParaRPr lang="id-ID"/>
          </a:p>
        </p:txBody>
      </p:sp>
      <p:sp>
        <p:nvSpPr>
          <p:cNvPr id="6" name="Rectangle 21"/>
          <p:cNvSpPr>
            <a:spLocks noGrp="1" noChangeArrowheads="1"/>
          </p:cNvSpPr>
          <p:nvPr>
            <p:ph type="sldNum" sz="quarter" idx="12"/>
          </p:nvPr>
        </p:nvSpPr>
        <p:spPr>
          <a:ln/>
        </p:spPr>
        <p:txBody>
          <a:bodyPr/>
          <a:lstStyle>
            <a:lvl1pPr>
              <a:defRPr/>
            </a:lvl1pPr>
          </a:lstStyle>
          <a:p>
            <a:pPr>
              <a:defRPr/>
            </a:pPr>
            <a:fld id="{F6059428-C64D-453C-A351-64D6A0E679D5}"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id-ID"/>
          </a:p>
        </p:txBody>
      </p:sp>
      <p:sp>
        <p:nvSpPr>
          <p:cNvPr id="5" name="Rectangle 20"/>
          <p:cNvSpPr>
            <a:spLocks noGrp="1" noChangeArrowheads="1"/>
          </p:cNvSpPr>
          <p:nvPr>
            <p:ph type="ftr" sz="quarter" idx="11"/>
          </p:nvPr>
        </p:nvSpPr>
        <p:spPr>
          <a:ln/>
        </p:spPr>
        <p:txBody>
          <a:bodyPr/>
          <a:lstStyle>
            <a:lvl1pPr>
              <a:defRPr/>
            </a:lvl1pPr>
          </a:lstStyle>
          <a:p>
            <a:pPr>
              <a:defRPr/>
            </a:pPr>
            <a:endParaRPr lang="id-ID"/>
          </a:p>
        </p:txBody>
      </p:sp>
      <p:sp>
        <p:nvSpPr>
          <p:cNvPr id="6" name="Rectangle 21"/>
          <p:cNvSpPr>
            <a:spLocks noGrp="1" noChangeArrowheads="1"/>
          </p:cNvSpPr>
          <p:nvPr>
            <p:ph type="sldNum" sz="quarter" idx="12"/>
          </p:nvPr>
        </p:nvSpPr>
        <p:spPr>
          <a:ln/>
        </p:spPr>
        <p:txBody>
          <a:bodyPr/>
          <a:lstStyle>
            <a:lvl1pPr>
              <a:defRPr/>
            </a:lvl1pPr>
          </a:lstStyle>
          <a:p>
            <a:pPr>
              <a:defRPr/>
            </a:pPr>
            <a:fld id="{562F3AD7-A9CE-494D-BC74-F3AADBE581B0}" type="slidenum">
              <a:rPr lang="id-ID"/>
              <a:pPr>
                <a:defRPr/>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a:p>
        </p:txBody>
      </p:sp>
      <p:sp>
        <p:nvSpPr>
          <p:cNvPr id="4" name="Rectangle 19"/>
          <p:cNvSpPr>
            <a:spLocks noGrp="1" noChangeArrowheads="1"/>
          </p:cNvSpPr>
          <p:nvPr>
            <p:ph type="dt" sz="half" idx="10"/>
          </p:nvPr>
        </p:nvSpPr>
        <p:spPr>
          <a:ln/>
        </p:spPr>
        <p:txBody>
          <a:bodyPr/>
          <a:lstStyle>
            <a:lvl1pPr>
              <a:defRPr/>
            </a:lvl1pPr>
          </a:lstStyle>
          <a:p>
            <a:pPr>
              <a:defRPr/>
            </a:pPr>
            <a:endParaRPr lang="id-ID"/>
          </a:p>
        </p:txBody>
      </p:sp>
      <p:sp>
        <p:nvSpPr>
          <p:cNvPr id="5" name="Rectangle 20"/>
          <p:cNvSpPr>
            <a:spLocks noGrp="1" noChangeArrowheads="1"/>
          </p:cNvSpPr>
          <p:nvPr>
            <p:ph type="ftr" sz="quarter" idx="11"/>
          </p:nvPr>
        </p:nvSpPr>
        <p:spPr>
          <a:ln/>
        </p:spPr>
        <p:txBody>
          <a:bodyPr/>
          <a:lstStyle>
            <a:lvl1pPr>
              <a:defRPr/>
            </a:lvl1pPr>
          </a:lstStyle>
          <a:p>
            <a:pPr>
              <a:defRPr/>
            </a:pPr>
            <a:endParaRPr lang="id-ID"/>
          </a:p>
        </p:txBody>
      </p:sp>
      <p:sp>
        <p:nvSpPr>
          <p:cNvPr id="6" name="Rectangle 21"/>
          <p:cNvSpPr>
            <a:spLocks noGrp="1" noChangeArrowheads="1"/>
          </p:cNvSpPr>
          <p:nvPr>
            <p:ph type="sldNum" sz="quarter" idx="12"/>
          </p:nvPr>
        </p:nvSpPr>
        <p:spPr>
          <a:ln/>
        </p:spPr>
        <p:txBody>
          <a:bodyPr/>
          <a:lstStyle>
            <a:lvl1pPr>
              <a:defRPr/>
            </a:lvl1pPr>
          </a:lstStyle>
          <a:p>
            <a:pPr>
              <a:defRPr/>
            </a:pPr>
            <a:fld id="{224CFF56-2ADE-4026-96B1-2D1DAAE58E48}"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id-ID"/>
          </a:p>
        </p:txBody>
      </p:sp>
      <p:sp>
        <p:nvSpPr>
          <p:cNvPr id="5" name="Rectangle 20"/>
          <p:cNvSpPr>
            <a:spLocks noGrp="1" noChangeArrowheads="1"/>
          </p:cNvSpPr>
          <p:nvPr>
            <p:ph type="ftr" sz="quarter" idx="11"/>
          </p:nvPr>
        </p:nvSpPr>
        <p:spPr>
          <a:ln/>
        </p:spPr>
        <p:txBody>
          <a:bodyPr/>
          <a:lstStyle>
            <a:lvl1pPr>
              <a:defRPr/>
            </a:lvl1pPr>
          </a:lstStyle>
          <a:p>
            <a:pPr>
              <a:defRPr/>
            </a:pPr>
            <a:endParaRPr lang="id-ID"/>
          </a:p>
        </p:txBody>
      </p:sp>
      <p:sp>
        <p:nvSpPr>
          <p:cNvPr id="6" name="Rectangle 21"/>
          <p:cNvSpPr>
            <a:spLocks noGrp="1" noChangeArrowheads="1"/>
          </p:cNvSpPr>
          <p:nvPr>
            <p:ph type="sldNum" sz="quarter" idx="12"/>
          </p:nvPr>
        </p:nvSpPr>
        <p:spPr>
          <a:ln/>
        </p:spPr>
        <p:txBody>
          <a:bodyPr/>
          <a:lstStyle>
            <a:lvl1pPr>
              <a:defRPr/>
            </a:lvl1pPr>
          </a:lstStyle>
          <a:p>
            <a:pPr>
              <a:defRPr/>
            </a:pPr>
            <a:fld id="{0DF9F3D6-14F5-41C4-AE01-DBAF06C42758}"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id-ID"/>
          </a:p>
        </p:txBody>
      </p:sp>
      <p:sp>
        <p:nvSpPr>
          <p:cNvPr id="5" name="Rectangle 20"/>
          <p:cNvSpPr>
            <a:spLocks noGrp="1" noChangeArrowheads="1"/>
          </p:cNvSpPr>
          <p:nvPr>
            <p:ph type="ftr" sz="quarter" idx="11"/>
          </p:nvPr>
        </p:nvSpPr>
        <p:spPr>
          <a:ln/>
        </p:spPr>
        <p:txBody>
          <a:bodyPr/>
          <a:lstStyle>
            <a:lvl1pPr>
              <a:defRPr/>
            </a:lvl1pPr>
          </a:lstStyle>
          <a:p>
            <a:pPr>
              <a:defRPr/>
            </a:pPr>
            <a:endParaRPr lang="id-ID"/>
          </a:p>
        </p:txBody>
      </p:sp>
      <p:sp>
        <p:nvSpPr>
          <p:cNvPr id="6" name="Rectangle 21"/>
          <p:cNvSpPr>
            <a:spLocks noGrp="1" noChangeArrowheads="1"/>
          </p:cNvSpPr>
          <p:nvPr>
            <p:ph type="sldNum" sz="quarter" idx="12"/>
          </p:nvPr>
        </p:nvSpPr>
        <p:spPr>
          <a:ln/>
        </p:spPr>
        <p:txBody>
          <a:bodyPr/>
          <a:lstStyle>
            <a:lvl1pPr>
              <a:defRPr/>
            </a:lvl1pPr>
          </a:lstStyle>
          <a:p>
            <a:pPr>
              <a:defRPr/>
            </a:pPr>
            <a:fld id="{20C18C68-773D-4423-81E4-676913292A7C}"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id-ID"/>
          </a:p>
        </p:txBody>
      </p:sp>
      <p:sp>
        <p:nvSpPr>
          <p:cNvPr id="6" name="Rectangle 20"/>
          <p:cNvSpPr>
            <a:spLocks noGrp="1" noChangeArrowheads="1"/>
          </p:cNvSpPr>
          <p:nvPr>
            <p:ph type="ftr" sz="quarter" idx="11"/>
          </p:nvPr>
        </p:nvSpPr>
        <p:spPr>
          <a:ln/>
        </p:spPr>
        <p:txBody>
          <a:bodyPr/>
          <a:lstStyle>
            <a:lvl1pPr>
              <a:defRPr/>
            </a:lvl1pPr>
          </a:lstStyle>
          <a:p>
            <a:pPr>
              <a:defRPr/>
            </a:pPr>
            <a:endParaRPr lang="id-ID"/>
          </a:p>
        </p:txBody>
      </p:sp>
      <p:sp>
        <p:nvSpPr>
          <p:cNvPr id="7" name="Rectangle 21"/>
          <p:cNvSpPr>
            <a:spLocks noGrp="1" noChangeArrowheads="1"/>
          </p:cNvSpPr>
          <p:nvPr>
            <p:ph type="sldNum" sz="quarter" idx="12"/>
          </p:nvPr>
        </p:nvSpPr>
        <p:spPr>
          <a:ln/>
        </p:spPr>
        <p:txBody>
          <a:bodyPr/>
          <a:lstStyle>
            <a:lvl1pPr>
              <a:defRPr/>
            </a:lvl1pPr>
          </a:lstStyle>
          <a:p>
            <a:pPr>
              <a:defRPr/>
            </a:pPr>
            <a:fld id="{84B60B29-4ED4-470A-97A9-DA6CD152B6D9}"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id-ID"/>
          </a:p>
        </p:txBody>
      </p:sp>
      <p:sp>
        <p:nvSpPr>
          <p:cNvPr id="8" name="Rectangle 20"/>
          <p:cNvSpPr>
            <a:spLocks noGrp="1" noChangeArrowheads="1"/>
          </p:cNvSpPr>
          <p:nvPr>
            <p:ph type="ftr" sz="quarter" idx="11"/>
          </p:nvPr>
        </p:nvSpPr>
        <p:spPr>
          <a:ln/>
        </p:spPr>
        <p:txBody>
          <a:bodyPr/>
          <a:lstStyle>
            <a:lvl1pPr>
              <a:defRPr/>
            </a:lvl1pPr>
          </a:lstStyle>
          <a:p>
            <a:pPr>
              <a:defRPr/>
            </a:pPr>
            <a:endParaRPr lang="id-ID"/>
          </a:p>
        </p:txBody>
      </p:sp>
      <p:sp>
        <p:nvSpPr>
          <p:cNvPr id="9" name="Rectangle 21"/>
          <p:cNvSpPr>
            <a:spLocks noGrp="1" noChangeArrowheads="1"/>
          </p:cNvSpPr>
          <p:nvPr>
            <p:ph type="sldNum" sz="quarter" idx="12"/>
          </p:nvPr>
        </p:nvSpPr>
        <p:spPr>
          <a:ln/>
        </p:spPr>
        <p:txBody>
          <a:bodyPr/>
          <a:lstStyle>
            <a:lvl1pPr>
              <a:defRPr/>
            </a:lvl1pPr>
          </a:lstStyle>
          <a:p>
            <a:pPr>
              <a:defRPr/>
            </a:pPr>
            <a:fld id="{05608F5B-A9F3-48C9-AA55-A7250FD6717A}"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id-ID"/>
          </a:p>
        </p:txBody>
      </p:sp>
      <p:sp>
        <p:nvSpPr>
          <p:cNvPr id="4" name="Rectangle 20"/>
          <p:cNvSpPr>
            <a:spLocks noGrp="1" noChangeArrowheads="1"/>
          </p:cNvSpPr>
          <p:nvPr>
            <p:ph type="ftr" sz="quarter" idx="11"/>
          </p:nvPr>
        </p:nvSpPr>
        <p:spPr>
          <a:ln/>
        </p:spPr>
        <p:txBody>
          <a:bodyPr/>
          <a:lstStyle>
            <a:lvl1pPr>
              <a:defRPr/>
            </a:lvl1pPr>
          </a:lstStyle>
          <a:p>
            <a:pPr>
              <a:defRPr/>
            </a:pPr>
            <a:endParaRPr lang="id-ID"/>
          </a:p>
        </p:txBody>
      </p:sp>
      <p:sp>
        <p:nvSpPr>
          <p:cNvPr id="5" name="Rectangle 21"/>
          <p:cNvSpPr>
            <a:spLocks noGrp="1" noChangeArrowheads="1"/>
          </p:cNvSpPr>
          <p:nvPr>
            <p:ph type="sldNum" sz="quarter" idx="12"/>
          </p:nvPr>
        </p:nvSpPr>
        <p:spPr>
          <a:ln/>
        </p:spPr>
        <p:txBody>
          <a:bodyPr/>
          <a:lstStyle>
            <a:lvl1pPr>
              <a:defRPr/>
            </a:lvl1pPr>
          </a:lstStyle>
          <a:p>
            <a:pPr>
              <a:defRPr/>
            </a:pPr>
            <a:fld id="{E28F4171-D7D3-4634-B2F5-741073B0ED2C}"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id-ID"/>
          </a:p>
        </p:txBody>
      </p:sp>
      <p:sp>
        <p:nvSpPr>
          <p:cNvPr id="3" name="Rectangle 20"/>
          <p:cNvSpPr>
            <a:spLocks noGrp="1" noChangeArrowheads="1"/>
          </p:cNvSpPr>
          <p:nvPr>
            <p:ph type="ftr" sz="quarter" idx="11"/>
          </p:nvPr>
        </p:nvSpPr>
        <p:spPr>
          <a:ln/>
        </p:spPr>
        <p:txBody>
          <a:bodyPr/>
          <a:lstStyle>
            <a:lvl1pPr>
              <a:defRPr/>
            </a:lvl1pPr>
          </a:lstStyle>
          <a:p>
            <a:pPr>
              <a:defRPr/>
            </a:pPr>
            <a:endParaRPr lang="id-ID"/>
          </a:p>
        </p:txBody>
      </p:sp>
      <p:sp>
        <p:nvSpPr>
          <p:cNvPr id="4" name="Rectangle 21"/>
          <p:cNvSpPr>
            <a:spLocks noGrp="1" noChangeArrowheads="1"/>
          </p:cNvSpPr>
          <p:nvPr>
            <p:ph type="sldNum" sz="quarter" idx="12"/>
          </p:nvPr>
        </p:nvSpPr>
        <p:spPr>
          <a:ln/>
        </p:spPr>
        <p:txBody>
          <a:bodyPr/>
          <a:lstStyle>
            <a:lvl1pPr>
              <a:defRPr/>
            </a:lvl1pPr>
          </a:lstStyle>
          <a:p>
            <a:pPr>
              <a:defRPr/>
            </a:pPr>
            <a:fld id="{A0EA4698-5C98-4C7F-8EB9-7C1DE09D043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id-ID"/>
          </a:p>
        </p:txBody>
      </p:sp>
      <p:sp>
        <p:nvSpPr>
          <p:cNvPr id="6" name="Rectangle 20"/>
          <p:cNvSpPr>
            <a:spLocks noGrp="1" noChangeArrowheads="1"/>
          </p:cNvSpPr>
          <p:nvPr>
            <p:ph type="ftr" sz="quarter" idx="11"/>
          </p:nvPr>
        </p:nvSpPr>
        <p:spPr>
          <a:ln/>
        </p:spPr>
        <p:txBody>
          <a:bodyPr/>
          <a:lstStyle>
            <a:lvl1pPr>
              <a:defRPr/>
            </a:lvl1pPr>
          </a:lstStyle>
          <a:p>
            <a:pPr>
              <a:defRPr/>
            </a:pPr>
            <a:endParaRPr lang="id-ID"/>
          </a:p>
        </p:txBody>
      </p:sp>
      <p:sp>
        <p:nvSpPr>
          <p:cNvPr id="7" name="Rectangle 21"/>
          <p:cNvSpPr>
            <a:spLocks noGrp="1" noChangeArrowheads="1"/>
          </p:cNvSpPr>
          <p:nvPr>
            <p:ph type="sldNum" sz="quarter" idx="12"/>
          </p:nvPr>
        </p:nvSpPr>
        <p:spPr>
          <a:ln/>
        </p:spPr>
        <p:txBody>
          <a:bodyPr/>
          <a:lstStyle>
            <a:lvl1pPr>
              <a:defRPr/>
            </a:lvl1pPr>
          </a:lstStyle>
          <a:p>
            <a:pPr>
              <a:defRPr/>
            </a:pPr>
            <a:fld id="{E37D0402-8F3B-4A94-A47F-9E9424233AE7}"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id-ID"/>
          </a:p>
        </p:txBody>
      </p:sp>
      <p:sp>
        <p:nvSpPr>
          <p:cNvPr id="6" name="Rectangle 20"/>
          <p:cNvSpPr>
            <a:spLocks noGrp="1" noChangeArrowheads="1"/>
          </p:cNvSpPr>
          <p:nvPr>
            <p:ph type="ftr" sz="quarter" idx="11"/>
          </p:nvPr>
        </p:nvSpPr>
        <p:spPr>
          <a:ln/>
        </p:spPr>
        <p:txBody>
          <a:bodyPr/>
          <a:lstStyle>
            <a:lvl1pPr>
              <a:defRPr/>
            </a:lvl1pPr>
          </a:lstStyle>
          <a:p>
            <a:pPr>
              <a:defRPr/>
            </a:pPr>
            <a:endParaRPr lang="id-ID"/>
          </a:p>
        </p:txBody>
      </p:sp>
      <p:sp>
        <p:nvSpPr>
          <p:cNvPr id="7" name="Rectangle 21"/>
          <p:cNvSpPr>
            <a:spLocks noGrp="1" noChangeArrowheads="1"/>
          </p:cNvSpPr>
          <p:nvPr>
            <p:ph type="sldNum" sz="quarter" idx="12"/>
          </p:nvPr>
        </p:nvSpPr>
        <p:spPr>
          <a:ln/>
        </p:spPr>
        <p:txBody>
          <a:bodyPr/>
          <a:lstStyle>
            <a:lvl1pPr>
              <a:defRPr/>
            </a:lvl1pPr>
          </a:lstStyle>
          <a:p>
            <a:pPr>
              <a:defRPr/>
            </a:pPr>
            <a:fld id="{C81C9A6D-BA87-44B0-B903-80213F193051}"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2438400"/>
            <a:ext cx="9144000" cy="4046538"/>
            <a:chOff x="0" y="1536"/>
            <a:chExt cx="5760" cy="2549"/>
          </a:xfrm>
        </p:grpSpPr>
        <p:sp>
          <p:nvSpPr>
            <p:cNvPr id="409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1033"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endParaRPr lang="en-US"/>
            </a:p>
          </p:txBody>
        </p:sp>
        <p:sp>
          <p:nvSpPr>
            <p:cNvPr id="1034"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410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036" name="Freeform 7"/>
            <p:cNvSpPr>
              <a:spLocks/>
            </p:cNvSpPr>
            <p:nvPr userDrawn="1"/>
          </p:nvSpPr>
          <p:spPr bwMode="hidden">
            <a:xfrm>
              <a:off x="3599" y="2477"/>
              <a:ext cx="186" cy="120"/>
            </a:xfrm>
            <a:custGeom>
              <a:avLst/>
              <a:gdLst>
                <a:gd name="T0" fmla="*/ 206 w 185"/>
                <a:gd name="T1" fmla="*/ 0 h 120"/>
                <a:gd name="T2" fmla="*/ 206 w 185"/>
                <a:gd name="T3" fmla="*/ 6 h 120"/>
                <a:gd name="T4" fmla="*/ 206 w 185"/>
                <a:gd name="T5" fmla="*/ 18 h 120"/>
                <a:gd name="T6" fmla="*/ 206 w 185"/>
                <a:gd name="T7" fmla="*/ 36 h 120"/>
                <a:gd name="T8" fmla="*/ 200 w 185"/>
                <a:gd name="T9" fmla="*/ 54 h 120"/>
                <a:gd name="T10" fmla="*/ 182 w 185"/>
                <a:gd name="T11" fmla="*/ 72 h 120"/>
                <a:gd name="T12" fmla="*/ 158 w 185"/>
                <a:gd name="T13" fmla="*/ 96 h 120"/>
                <a:gd name="T14" fmla="*/ 122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206 w 185"/>
                <a:gd name="T29" fmla="*/ 0 h 120"/>
                <a:gd name="T30" fmla="*/ 206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endParaRPr lang="en-US"/>
            </a:p>
          </p:txBody>
        </p:sp>
        <p:sp>
          <p:nvSpPr>
            <p:cNvPr id="1037"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endParaRPr lang="en-US"/>
            </a:p>
          </p:txBody>
        </p:sp>
        <p:sp>
          <p:nvSpPr>
            <p:cNvPr id="1038"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58 w 526"/>
                <a:gd name="T17" fmla="*/ 179 h 275"/>
                <a:gd name="T18" fmla="*/ 230 w 526"/>
                <a:gd name="T19" fmla="*/ 143 h 275"/>
                <a:gd name="T20" fmla="*/ 272 w 526"/>
                <a:gd name="T21" fmla="*/ 120 h 275"/>
                <a:gd name="T22" fmla="*/ 320 w 526"/>
                <a:gd name="T23" fmla="*/ 96 h 275"/>
                <a:gd name="T24" fmla="*/ 435 w 526"/>
                <a:gd name="T25" fmla="*/ 48 h 275"/>
                <a:gd name="T26" fmla="*/ 484 w 526"/>
                <a:gd name="T27" fmla="*/ 30 h 275"/>
                <a:gd name="T28" fmla="*/ 520 w 526"/>
                <a:gd name="T29" fmla="*/ 12 h 275"/>
                <a:gd name="T30" fmla="*/ 544 w 526"/>
                <a:gd name="T31" fmla="*/ 6 h 275"/>
                <a:gd name="T32" fmla="*/ 562 w 526"/>
                <a:gd name="T33" fmla="*/ 0 h 275"/>
                <a:gd name="T34" fmla="*/ 568 w 526"/>
                <a:gd name="T35" fmla="*/ 0 h 275"/>
                <a:gd name="T36" fmla="*/ 562 w 526"/>
                <a:gd name="T37" fmla="*/ 6 h 275"/>
                <a:gd name="T38" fmla="*/ 550 w 526"/>
                <a:gd name="T39" fmla="*/ 12 h 275"/>
                <a:gd name="T40" fmla="*/ 526 w 526"/>
                <a:gd name="T41" fmla="*/ 24 h 275"/>
                <a:gd name="T42" fmla="*/ 502 w 526"/>
                <a:gd name="T43" fmla="*/ 42 h 275"/>
                <a:gd name="T44" fmla="*/ 478 w 526"/>
                <a:gd name="T45" fmla="*/ 54 h 275"/>
                <a:gd name="T46" fmla="*/ 435 w 526"/>
                <a:gd name="T47" fmla="*/ 78 h 275"/>
                <a:gd name="T48" fmla="*/ 361 w 526"/>
                <a:gd name="T49" fmla="*/ 108 h 275"/>
                <a:gd name="T50" fmla="*/ 296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endParaRPr lang="en-US"/>
            </a:p>
          </p:txBody>
        </p:sp>
        <p:sp>
          <p:nvSpPr>
            <p:cNvPr id="1039"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41 w 718"/>
                <a:gd name="T17" fmla="*/ 228 h 306"/>
                <a:gd name="T18" fmla="*/ 147 w 718"/>
                <a:gd name="T19" fmla="*/ 228 h 306"/>
                <a:gd name="T20" fmla="*/ 165 w 718"/>
                <a:gd name="T21" fmla="*/ 222 h 306"/>
                <a:gd name="T22" fmla="*/ 189 w 718"/>
                <a:gd name="T23" fmla="*/ 216 h 306"/>
                <a:gd name="T24" fmla="*/ 219 w 718"/>
                <a:gd name="T25" fmla="*/ 204 h 306"/>
                <a:gd name="T26" fmla="*/ 296 w 718"/>
                <a:gd name="T27" fmla="*/ 180 h 306"/>
                <a:gd name="T28" fmla="*/ 413 w 718"/>
                <a:gd name="T29" fmla="*/ 156 h 306"/>
                <a:gd name="T30" fmla="*/ 503 w 718"/>
                <a:gd name="T31" fmla="*/ 126 h 306"/>
                <a:gd name="T32" fmla="*/ 586 w 718"/>
                <a:gd name="T33" fmla="*/ 102 h 306"/>
                <a:gd name="T34" fmla="*/ 624 w 718"/>
                <a:gd name="T35" fmla="*/ 90 h 306"/>
                <a:gd name="T36" fmla="*/ 667 w 718"/>
                <a:gd name="T37" fmla="*/ 84 h 306"/>
                <a:gd name="T38" fmla="*/ 685 w 718"/>
                <a:gd name="T39" fmla="*/ 78 h 306"/>
                <a:gd name="T40" fmla="*/ 691 w 718"/>
                <a:gd name="T41" fmla="*/ 72 h 306"/>
                <a:gd name="T42" fmla="*/ 697 w 718"/>
                <a:gd name="T43" fmla="*/ 66 h 306"/>
                <a:gd name="T44" fmla="*/ 715 w 718"/>
                <a:gd name="T45" fmla="*/ 60 h 306"/>
                <a:gd name="T46" fmla="*/ 757 w 718"/>
                <a:gd name="T47" fmla="*/ 30 h 306"/>
                <a:gd name="T48" fmla="*/ 775 w 718"/>
                <a:gd name="T49" fmla="*/ 18 h 306"/>
                <a:gd name="T50" fmla="*/ 781 w 718"/>
                <a:gd name="T51" fmla="*/ 6 h 306"/>
                <a:gd name="T52" fmla="*/ 775 w 718"/>
                <a:gd name="T53" fmla="*/ 0 h 306"/>
                <a:gd name="T54" fmla="*/ 751 w 718"/>
                <a:gd name="T55" fmla="*/ 0 h 306"/>
                <a:gd name="T56" fmla="*/ 691 w 718"/>
                <a:gd name="T57" fmla="*/ 0 h 306"/>
                <a:gd name="T58" fmla="*/ 633 w 718"/>
                <a:gd name="T59" fmla="*/ 0 h 306"/>
                <a:gd name="T60" fmla="*/ 586 w 718"/>
                <a:gd name="T61" fmla="*/ 0 h 306"/>
                <a:gd name="T62" fmla="*/ 556 w 718"/>
                <a:gd name="T63" fmla="*/ 18 h 306"/>
                <a:gd name="T64" fmla="*/ 527 w 718"/>
                <a:gd name="T65" fmla="*/ 42 h 306"/>
                <a:gd name="T66" fmla="*/ 509 w 718"/>
                <a:gd name="T67" fmla="*/ 54 h 306"/>
                <a:gd name="T68" fmla="*/ 491 w 718"/>
                <a:gd name="T69" fmla="*/ 60 h 306"/>
                <a:gd name="T70" fmla="*/ 467 w 718"/>
                <a:gd name="T71" fmla="*/ 60 h 306"/>
                <a:gd name="T72" fmla="*/ 431 w 718"/>
                <a:gd name="T73" fmla="*/ 66 h 306"/>
                <a:gd name="T74" fmla="*/ 377 w 718"/>
                <a:gd name="T75" fmla="*/ 84 h 306"/>
                <a:gd name="T76" fmla="*/ 332 w 718"/>
                <a:gd name="T77" fmla="*/ 108 h 306"/>
                <a:gd name="T78" fmla="*/ 308 w 718"/>
                <a:gd name="T79" fmla="*/ 126 h 306"/>
                <a:gd name="T80" fmla="*/ 296 w 718"/>
                <a:gd name="T81" fmla="*/ 132 h 306"/>
                <a:gd name="T82" fmla="*/ 278 w 718"/>
                <a:gd name="T83" fmla="*/ 138 h 306"/>
                <a:gd name="T84" fmla="*/ 242 w 718"/>
                <a:gd name="T85" fmla="*/ 138 h 306"/>
                <a:gd name="T86" fmla="*/ 207 w 718"/>
                <a:gd name="T87" fmla="*/ 138 h 306"/>
                <a:gd name="T88" fmla="*/ 201 w 718"/>
                <a:gd name="T89" fmla="*/ 138 h 306"/>
                <a:gd name="T90" fmla="*/ 195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endParaRPr lang="en-US"/>
            </a:p>
          </p:txBody>
        </p:sp>
        <p:sp>
          <p:nvSpPr>
            <p:cNvPr id="1040" name="Freeform 11"/>
            <p:cNvSpPr>
              <a:spLocks/>
            </p:cNvSpPr>
            <p:nvPr userDrawn="1"/>
          </p:nvSpPr>
          <p:spPr bwMode="hidden">
            <a:xfrm>
              <a:off x="3358" y="1890"/>
              <a:ext cx="2400" cy="881"/>
            </a:xfrm>
            <a:custGeom>
              <a:avLst/>
              <a:gdLst>
                <a:gd name="T0" fmla="*/ 2397 w 2392"/>
                <a:gd name="T1" fmla="*/ 54 h 881"/>
                <a:gd name="T2" fmla="*/ 2349 w 2392"/>
                <a:gd name="T3" fmla="*/ 54 h 881"/>
                <a:gd name="T4" fmla="*/ 2301 w 2392"/>
                <a:gd name="T5" fmla="*/ 66 h 881"/>
                <a:gd name="T6" fmla="*/ 2168 w 2392"/>
                <a:gd name="T7" fmla="*/ 101 h 881"/>
                <a:gd name="T8" fmla="*/ 2103 w 2392"/>
                <a:gd name="T9" fmla="*/ 119 h 881"/>
                <a:gd name="T10" fmla="*/ 1993 w 2392"/>
                <a:gd name="T11" fmla="*/ 167 h 881"/>
                <a:gd name="T12" fmla="*/ 1965 w 2392"/>
                <a:gd name="T13" fmla="*/ 245 h 881"/>
                <a:gd name="T14" fmla="*/ 1972 w 2392"/>
                <a:gd name="T15" fmla="*/ 305 h 881"/>
                <a:gd name="T16" fmla="*/ 1884 w 2392"/>
                <a:gd name="T17" fmla="*/ 317 h 881"/>
                <a:gd name="T18" fmla="*/ 1713 w 2392"/>
                <a:gd name="T19" fmla="*/ 263 h 881"/>
                <a:gd name="T20" fmla="*/ 1612 w 2392"/>
                <a:gd name="T21" fmla="*/ 257 h 881"/>
                <a:gd name="T22" fmla="*/ 1504 w 2392"/>
                <a:gd name="T23" fmla="*/ 311 h 881"/>
                <a:gd name="T24" fmla="*/ 1436 w 2392"/>
                <a:gd name="T25" fmla="*/ 353 h 881"/>
                <a:gd name="T26" fmla="*/ 1406 w 2392"/>
                <a:gd name="T27" fmla="*/ 359 h 881"/>
                <a:gd name="T28" fmla="*/ 1298 w 2392"/>
                <a:gd name="T29" fmla="*/ 371 h 881"/>
                <a:gd name="T30" fmla="*/ 1244 w 2392"/>
                <a:gd name="T31" fmla="*/ 365 h 881"/>
                <a:gd name="T32" fmla="*/ 1137 w 2392"/>
                <a:gd name="T33" fmla="*/ 371 h 881"/>
                <a:gd name="T34" fmla="*/ 1020 w 2392"/>
                <a:gd name="T35" fmla="*/ 383 h 881"/>
                <a:gd name="T36" fmla="*/ 984 w 2392"/>
                <a:gd name="T37" fmla="*/ 401 h 881"/>
                <a:gd name="T38" fmla="*/ 882 w 2392"/>
                <a:gd name="T39" fmla="*/ 419 h 881"/>
                <a:gd name="T40" fmla="*/ 841 w 2392"/>
                <a:gd name="T41" fmla="*/ 419 h 881"/>
                <a:gd name="T42" fmla="*/ 706 w 2392"/>
                <a:gd name="T43" fmla="*/ 437 h 881"/>
                <a:gd name="T44" fmla="*/ 640 w 2392"/>
                <a:gd name="T45" fmla="*/ 473 h 881"/>
                <a:gd name="T46" fmla="*/ 545 w 2392"/>
                <a:gd name="T47" fmla="*/ 467 h 881"/>
                <a:gd name="T48" fmla="*/ 455 w 2392"/>
                <a:gd name="T49" fmla="*/ 491 h 881"/>
                <a:gd name="T50" fmla="*/ 434 w 2392"/>
                <a:gd name="T51" fmla="*/ 539 h 881"/>
                <a:gd name="T52" fmla="*/ 368 w 2392"/>
                <a:gd name="T53" fmla="*/ 569 h 881"/>
                <a:gd name="T54" fmla="*/ 243 w 2392"/>
                <a:gd name="T55" fmla="*/ 599 h 881"/>
                <a:gd name="T56" fmla="*/ 138 w 2392"/>
                <a:gd name="T57" fmla="*/ 647 h 881"/>
                <a:gd name="T58" fmla="*/ 108 w 2392"/>
                <a:gd name="T59" fmla="*/ 659 h 881"/>
                <a:gd name="T60" fmla="*/ 0 w 2392"/>
                <a:gd name="T61" fmla="*/ 671 h 881"/>
                <a:gd name="T62" fmla="*/ 84 w 2392"/>
                <a:gd name="T63" fmla="*/ 695 h 881"/>
                <a:gd name="T64" fmla="*/ 284 w 2392"/>
                <a:gd name="T65" fmla="*/ 653 h 881"/>
                <a:gd name="T66" fmla="*/ 515 w 2392"/>
                <a:gd name="T67" fmla="*/ 569 h 881"/>
                <a:gd name="T68" fmla="*/ 610 w 2392"/>
                <a:gd name="T69" fmla="*/ 521 h 881"/>
                <a:gd name="T70" fmla="*/ 688 w 2392"/>
                <a:gd name="T71" fmla="*/ 515 h 881"/>
                <a:gd name="T72" fmla="*/ 936 w 2392"/>
                <a:gd name="T73" fmla="*/ 461 h 881"/>
                <a:gd name="T74" fmla="*/ 1232 w 2392"/>
                <a:gd name="T75" fmla="*/ 425 h 881"/>
                <a:gd name="T76" fmla="*/ 1383 w 2392"/>
                <a:gd name="T77" fmla="*/ 461 h 881"/>
                <a:gd name="T78" fmla="*/ 1522 w 2392"/>
                <a:gd name="T79" fmla="*/ 533 h 881"/>
                <a:gd name="T80" fmla="*/ 1540 w 2392"/>
                <a:gd name="T81" fmla="*/ 617 h 881"/>
                <a:gd name="T82" fmla="*/ 1481 w 2392"/>
                <a:gd name="T83" fmla="*/ 653 h 881"/>
                <a:gd name="T84" fmla="*/ 1310 w 2392"/>
                <a:gd name="T85" fmla="*/ 701 h 881"/>
                <a:gd name="T86" fmla="*/ 1196 w 2392"/>
                <a:gd name="T87" fmla="*/ 755 h 881"/>
                <a:gd name="T88" fmla="*/ 1149 w 2392"/>
                <a:gd name="T89" fmla="*/ 809 h 881"/>
                <a:gd name="T90" fmla="*/ 1161 w 2392"/>
                <a:gd name="T91" fmla="*/ 869 h 881"/>
                <a:gd name="T92" fmla="*/ 1190 w 2392"/>
                <a:gd name="T93" fmla="*/ 881 h 881"/>
                <a:gd name="T94" fmla="*/ 1292 w 2392"/>
                <a:gd name="T95" fmla="*/ 869 h 881"/>
                <a:gd name="T96" fmla="*/ 1493 w 2392"/>
                <a:gd name="T97" fmla="*/ 857 h 881"/>
                <a:gd name="T98" fmla="*/ 1546 w 2392"/>
                <a:gd name="T99" fmla="*/ 851 h 881"/>
                <a:gd name="T100" fmla="*/ 1588 w 2392"/>
                <a:gd name="T101" fmla="*/ 833 h 881"/>
                <a:gd name="T102" fmla="*/ 1801 w 2392"/>
                <a:gd name="T103" fmla="*/ 743 h 881"/>
                <a:gd name="T104" fmla="*/ 1932 w 2392"/>
                <a:gd name="T105" fmla="*/ 689 h 881"/>
                <a:gd name="T106" fmla="*/ 2021 w 2392"/>
                <a:gd name="T107" fmla="*/ 581 h 881"/>
                <a:gd name="T108" fmla="*/ 2186 w 2392"/>
                <a:gd name="T109" fmla="*/ 389 h 881"/>
                <a:gd name="T110" fmla="*/ 2369 w 2392"/>
                <a:gd name="T111" fmla="*/ 269 h 881"/>
                <a:gd name="T112" fmla="*/ 2417 w 2392"/>
                <a:gd name="T113" fmla="*/ 239 h 881"/>
                <a:gd name="T114" fmla="*/ 2562 w 2392"/>
                <a:gd name="T115" fmla="*/ 0 h 881"/>
                <a:gd name="T116" fmla="*/ 2470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endParaRPr lang="en-US"/>
            </a:p>
          </p:txBody>
        </p:sp>
        <p:sp>
          <p:nvSpPr>
            <p:cNvPr id="4108"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042" name="Freeform 13"/>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endParaRPr lang="en-US"/>
            </a:p>
          </p:txBody>
        </p:sp>
        <p:sp>
          <p:nvSpPr>
            <p:cNvPr id="411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4111"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411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046"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4114"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id-ID" smtClean="0"/>
              <a:t>Click to edit Master title style</a:t>
            </a:r>
          </a:p>
        </p:txBody>
      </p:sp>
      <p:sp>
        <p:nvSpPr>
          <p:cNvPr id="4115"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d-ID"/>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id-ID"/>
          </a:p>
        </p:txBody>
      </p:sp>
      <p:sp>
        <p:nvSpPr>
          <p:cNvPr id="4117"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5F37867-5D15-44D6-9FAA-F246F5C36B07}" type="slidenum">
              <a:rPr lang="id-ID"/>
              <a:pPr>
                <a:defRPr/>
              </a:pPr>
              <a:t>‹#›</a:t>
            </a:fld>
            <a:endParaRPr lang="id-ID"/>
          </a:p>
        </p:txBody>
      </p:sp>
      <p:sp>
        <p:nvSpPr>
          <p:cNvPr id="4118"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smtClean="0"/>
              <a:t>Click to edit Master text styles</a:t>
            </a:r>
          </a:p>
          <a:p>
            <a:pPr lvl="1"/>
            <a:r>
              <a:rPr lang="id-ID" smtClean="0"/>
              <a:t>Second level</a:t>
            </a:r>
          </a:p>
          <a:p>
            <a:pPr lvl="2"/>
            <a:r>
              <a:rPr lang="id-ID" smtClean="0"/>
              <a:t>Third level</a:t>
            </a:r>
          </a:p>
          <a:p>
            <a:pPr lvl="3"/>
            <a:r>
              <a:rPr lang="id-ID" smtClean="0"/>
              <a:t>Fourth level</a:t>
            </a:r>
          </a:p>
          <a:p>
            <a:pPr lvl="4"/>
            <a:r>
              <a:rPr lang="id-ID" smtClean="0"/>
              <a:t>Fifth level</a:t>
            </a:r>
          </a:p>
        </p:txBody>
      </p:sp>
    </p:spTree>
  </p:cSld>
  <p:clrMap bg1="dk2" tx1="lt1" bg2="dk1" tx2="lt2" accent1="accent1" accent2="accent2" accent3="accent3" accent4="accent4" accent5="accent5" accent6="accent6" hlink="hlink" folHlink="folHlink"/>
  <p:sldLayoutIdLst>
    <p:sldLayoutId id="2147483948"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3" Type="http://schemas.openxmlformats.org/officeDocument/2006/relationships/hyperlink" Target="mailto:bm-purwanto@ugm.ac.i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a:t>Empirical Social </a:t>
            </a:r>
            <a:r>
              <a:rPr lang="en-US" dirty="0" smtClean="0"/>
              <a:t>and Behavioral Research</a:t>
            </a:r>
            <a:endParaRPr lang="id-ID" dirty="0"/>
          </a:p>
        </p:txBody>
      </p:sp>
      <p:sp>
        <p:nvSpPr>
          <p:cNvPr id="2051" name="Rectangle 3"/>
          <p:cNvSpPr>
            <a:spLocks noGrp="1" noChangeArrowheads="1"/>
          </p:cNvSpPr>
          <p:nvPr>
            <p:ph type="subTitle" idx="1"/>
          </p:nvPr>
        </p:nvSpPr>
        <p:spPr/>
        <p:txBody>
          <a:bodyPr/>
          <a:lstStyle/>
          <a:p>
            <a:pPr eaLnBrk="1" hangingPunct="1">
              <a:defRPr/>
            </a:pPr>
            <a:r>
              <a:rPr lang="en-US" smtClean="0"/>
              <a:t>BM</a:t>
            </a:r>
            <a:r>
              <a:rPr lang="en-US"/>
              <a:t>. Purwanto, Ph. D.</a:t>
            </a:r>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itle 1"/>
          <p:cNvSpPr>
            <a:spLocks/>
          </p:cNvSpPr>
          <p:nvPr/>
        </p:nvSpPr>
        <p:spPr bwMode="auto">
          <a:xfrm>
            <a:off x="250825" y="188913"/>
            <a:ext cx="8642350" cy="774700"/>
          </a:xfrm>
          <a:prstGeom prst="rect">
            <a:avLst/>
          </a:prstGeom>
          <a:noFill/>
          <a:ln w="9525">
            <a:noFill/>
            <a:miter lim="800000"/>
            <a:headEnd/>
            <a:tailEnd/>
          </a:ln>
        </p:spPr>
        <p:txBody>
          <a:bodyPr/>
          <a:lstStyle/>
          <a:p>
            <a:pPr algn="ctr">
              <a:defRPr/>
            </a:pPr>
            <a:r>
              <a:rPr lang="en-US" sz="2800" b="1">
                <a:solidFill>
                  <a:schemeClr val="tx2"/>
                </a:solidFill>
                <a:effectLst>
                  <a:outerShdw blurRad="38100" dist="38100" dir="2700000" algn="tl">
                    <a:srgbClr val="000000"/>
                  </a:outerShdw>
                </a:effectLst>
              </a:rPr>
              <a:t>Ten Questions of Assumptions and Ideas of the Approaches</a:t>
            </a:r>
          </a:p>
        </p:txBody>
      </p:sp>
      <p:sp>
        <p:nvSpPr>
          <p:cNvPr id="11269" name="Content Placeholder 2"/>
          <p:cNvSpPr>
            <a:spLocks/>
          </p:cNvSpPr>
          <p:nvPr/>
        </p:nvSpPr>
        <p:spPr bwMode="auto">
          <a:xfrm>
            <a:off x="457200" y="1268413"/>
            <a:ext cx="8362950" cy="5256212"/>
          </a:xfrm>
          <a:prstGeom prst="rect">
            <a:avLst/>
          </a:prstGeom>
          <a:noFill/>
          <a:ln w="9525">
            <a:noFill/>
            <a:miter lim="800000"/>
            <a:headEnd/>
            <a:tailEnd/>
          </a:ln>
        </p:spPr>
        <p:txBody>
          <a:bodyPr/>
          <a:lstStyle/>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What is the ultimate purpose of conducting social scientific research?</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What is the fundamental nature of social reality?</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What is the basic nature of human beings?</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What is the view on human agency (free will, volition and rationality)?</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What is the relationship between science and common sense?</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What is constitutes an explanation or theory of social reality?</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How does one determine whether an explanation is true or false?</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What does good evidence or factual information look like?</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What is relevance or use of social scientific knowledge?</a:t>
            </a:r>
          </a:p>
          <a:p>
            <a:pPr marL="342900" indent="-342900">
              <a:spcBef>
                <a:spcPct val="20000"/>
              </a:spcBef>
              <a:buClr>
                <a:schemeClr val="hlink"/>
              </a:buClr>
              <a:buFontTx/>
              <a:buChar char="•"/>
              <a:defRPr/>
            </a:pPr>
            <a:r>
              <a:rPr lang="en-US" sz="2400" dirty="0">
                <a:effectLst>
                  <a:outerShdw blurRad="38100" dist="38100" dir="2700000" algn="tl">
                    <a:srgbClr val="000000"/>
                  </a:outerShdw>
                </a:effectLst>
              </a:rPr>
              <a:t>Where do sociopolitical values enter into science?</a:t>
            </a:r>
          </a:p>
          <a:p>
            <a:pPr marL="342900" indent="-342900">
              <a:spcBef>
                <a:spcPct val="20000"/>
              </a:spcBef>
              <a:buClr>
                <a:schemeClr val="hlink"/>
              </a:buClr>
              <a:buFontTx/>
              <a:buChar char="•"/>
              <a:defRPr/>
            </a:pPr>
            <a:endParaRPr lang="en-US" sz="24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2"/>
          <p:cNvSpPr txBox="1">
            <a:spLocks/>
          </p:cNvSpPr>
          <p:nvPr/>
        </p:nvSpPr>
        <p:spPr bwMode="auto">
          <a:xfrm>
            <a:off x="0" y="288925"/>
            <a:ext cx="4497388" cy="639763"/>
          </a:xfrm>
          <a:prstGeom prst="rect">
            <a:avLst/>
          </a:prstGeom>
          <a:noFill/>
          <a:ln w="9525">
            <a:noFill/>
            <a:miter lim="800000"/>
            <a:headEnd/>
            <a:tailEnd/>
          </a:ln>
          <a:effectLst/>
        </p:spPr>
        <p:txBody>
          <a:bodyPr/>
          <a:lstStyle/>
          <a:p>
            <a:pPr marL="342900" indent="-342900">
              <a:spcBef>
                <a:spcPct val="20000"/>
              </a:spcBef>
              <a:buClr>
                <a:schemeClr val="hlink"/>
              </a:buClr>
              <a:buFontTx/>
              <a:buChar char="•"/>
              <a:defRPr/>
            </a:pPr>
            <a:r>
              <a:rPr lang="en-US" sz="3200" b="1" kern="0" dirty="0">
                <a:effectLst>
                  <a:outerShdw blurRad="38100" dist="38100" dir="2700000" algn="tl">
                    <a:srgbClr val="000000"/>
                  </a:outerShdw>
                </a:effectLst>
                <a:latin typeface="+mn-lt"/>
              </a:rPr>
              <a:t>Ordinary conversation</a:t>
            </a:r>
            <a:r>
              <a:rPr lang="en-US" sz="3200" kern="0" dirty="0">
                <a:effectLst>
                  <a:outerShdw blurRad="38100" dist="38100" dir="2700000" algn="tl">
                    <a:srgbClr val="000000"/>
                  </a:outerShdw>
                </a:effectLst>
                <a:latin typeface="+mn-lt"/>
              </a:rPr>
              <a:t> </a:t>
            </a:r>
          </a:p>
        </p:txBody>
      </p:sp>
      <p:sp>
        <p:nvSpPr>
          <p:cNvPr id="13" name="Content Placeholder 13"/>
          <p:cNvSpPr>
            <a:spLocks noGrp="1"/>
          </p:cNvSpPr>
          <p:nvPr>
            <p:ph sz="half" idx="4294967295"/>
          </p:nvPr>
        </p:nvSpPr>
        <p:spPr>
          <a:xfrm>
            <a:off x="457200" y="1143000"/>
            <a:ext cx="4040188" cy="3951288"/>
          </a:xfrm>
        </p:spPr>
        <p:txBody>
          <a:bodyPr/>
          <a:lstStyle/>
          <a:p>
            <a:pPr eaLnBrk="1" hangingPunct="1">
              <a:defRPr/>
            </a:pPr>
            <a:r>
              <a:rPr lang="en-US" sz="2400" dirty="0" smtClean="0"/>
              <a:t>The participants exchange information and correct the factual errors that they are aware of</a:t>
            </a:r>
          </a:p>
          <a:p>
            <a:pPr eaLnBrk="1" hangingPunct="1">
              <a:defRPr/>
            </a:pPr>
            <a:r>
              <a:rPr lang="en-US" sz="2400" dirty="0" smtClean="0"/>
              <a:t>Topics rise and fall and either person can introduce new topics</a:t>
            </a:r>
          </a:p>
          <a:p>
            <a:pPr eaLnBrk="1" hangingPunct="1">
              <a:defRPr/>
            </a:pPr>
            <a:r>
              <a:rPr lang="en-US" sz="2400" dirty="0" smtClean="0"/>
              <a:t>The emotional tone can shift from humor, to joy, to affection, to sadness, to anger, and so on</a:t>
            </a:r>
          </a:p>
          <a:p>
            <a:pPr eaLnBrk="1" hangingPunct="1">
              <a:defRPr/>
            </a:pPr>
            <a:r>
              <a:rPr lang="en-US" sz="2400" dirty="0" smtClean="0"/>
              <a:t>People can evade or ignore questions and give flippant or noncommittal answers</a:t>
            </a:r>
          </a:p>
          <a:p>
            <a:pPr eaLnBrk="1" hangingPunct="1">
              <a:buFont typeface="Wingdings" pitchFamily="2" charset="2"/>
              <a:buNone/>
              <a:defRPr/>
            </a:pPr>
            <a:endParaRPr lang="en-US" sz="2400" dirty="0" smtClean="0"/>
          </a:p>
          <a:p>
            <a:pPr eaLnBrk="1" hangingPunct="1">
              <a:defRPr/>
            </a:pPr>
            <a:endParaRPr lang="en-US" sz="2400" dirty="0" smtClean="0"/>
          </a:p>
        </p:txBody>
      </p:sp>
      <p:sp>
        <p:nvSpPr>
          <p:cNvPr id="14" name="Text Placeholder 14"/>
          <p:cNvSpPr txBox="1">
            <a:spLocks/>
          </p:cNvSpPr>
          <p:nvPr/>
        </p:nvSpPr>
        <p:spPr bwMode="auto">
          <a:xfrm>
            <a:off x="4645025" y="285750"/>
            <a:ext cx="4284663" cy="639763"/>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3200" b="1" kern="0" dirty="0">
                <a:effectLst>
                  <a:outerShdw blurRad="38100" dist="38100" dir="2700000" algn="tl">
                    <a:srgbClr val="000000"/>
                  </a:outerShdw>
                </a:effectLst>
                <a:latin typeface="+mn-lt"/>
              </a:rPr>
              <a:t>The survey interview</a:t>
            </a:r>
          </a:p>
        </p:txBody>
      </p:sp>
      <p:sp>
        <p:nvSpPr>
          <p:cNvPr id="15" name="Content Placeholder 15"/>
          <p:cNvSpPr>
            <a:spLocks noGrp="1"/>
          </p:cNvSpPr>
          <p:nvPr>
            <p:ph sz="quarter" idx="4294967295"/>
          </p:nvPr>
        </p:nvSpPr>
        <p:spPr>
          <a:xfrm>
            <a:off x="4645025" y="1120775"/>
            <a:ext cx="4041775" cy="3951288"/>
          </a:xfrm>
        </p:spPr>
        <p:txBody>
          <a:bodyPr/>
          <a:lstStyle/>
          <a:p>
            <a:pPr eaLnBrk="1" hangingPunct="1">
              <a:defRPr/>
            </a:pPr>
            <a:r>
              <a:rPr lang="en-US" sz="2400" dirty="0" smtClean="0"/>
              <a:t>Respondent provides almost all information.</a:t>
            </a:r>
          </a:p>
          <a:p>
            <a:pPr eaLnBrk="1" hangingPunct="1">
              <a:defRPr/>
            </a:pPr>
            <a:r>
              <a:rPr lang="en-US" sz="2400" dirty="0" smtClean="0"/>
              <a:t>Interviewer control the topic, direction and pace</a:t>
            </a:r>
          </a:p>
          <a:p>
            <a:pPr eaLnBrk="1" hangingPunct="1">
              <a:defRPr/>
            </a:pPr>
            <a:r>
              <a:rPr lang="en-US" sz="2400" dirty="0" smtClean="0"/>
              <a:t>Interviewer attempts to maintain a consistently warm but serious and objective tone throughout</a:t>
            </a:r>
          </a:p>
          <a:p>
            <a:pPr eaLnBrk="1" hangingPunct="1">
              <a:defRPr/>
            </a:pPr>
            <a:r>
              <a:rPr lang="en-US" sz="2400" dirty="0" smtClean="0"/>
              <a:t>Respondent should not evade questions and should give truthful, thoughtful answers</a:t>
            </a:r>
          </a:p>
          <a:p>
            <a:pPr eaLnBrk="1" hangingPunct="1">
              <a:defRPr/>
            </a:pPr>
            <a:endParaRPr lang="en-US" sz="2400" dirty="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Stages of An Interview</a:t>
            </a:r>
            <a:endParaRPr lang="en-US" dirty="0"/>
          </a:p>
        </p:txBody>
      </p:sp>
      <p:sp>
        <p:nvSpPr>
          <p:cNvPr id="3" name="Content Placeholder 2"/>
          <p:cNvSpPr>
            <a:spLocks noGrp="1"/>
          </p:cNvSpPr>
          <p:nvPr>
            <p:ph idx="1"/>
          </p:nvPr>
        </p:nvSpPr>
        <p:spPr/>
        <p:txBody>
          <a:bodyPr/>
          <a:lstStyle/>
          <a:p>
            <a:pPr marL="609600" indent="-609600" eaLnBrk="1" hangingPunct="1">
              <a:defRPr/>
            </a:pPr>
            <a:r>
              <a:rPr lang="en-US" sz="2400" dirty="0" smtClean="0"/>
              <a:t>The interviewer gets in the door, shows authorization, and reassures and secures cooperation from the respondents.</a:t>
            </a:r>
          </a:p>
          <a:p>
            <a:pPr marL="609600" indent="-609600" eaLnBrk="1" hangingPunct="1">
              <a:defRPr/>
            </a:pPr>
            <a:r>
              <a:rPr lang="en-US" sz="2400" dirty="0" smtClean="0"/>
              <a:t>The main part of the interview consists of asking questions and recording answers.</a:t>
            </a:r>
          </a:p>
          <a:p>
            <a:pPr marL="609600" indent="-609600" eaLnBrk="1" hangingPunct="1">
              <a:defRPr/>
            </a:pPr>
            <a:r>
              <a:rPr lang="en-US" sz="2400" dirty="0" smtClean="0"/>
              <a:t>The interviewer uses the exact wording on the questionnaire—no added or omitted words and no rephrasing.</a:t>
            </a:r>
          </a:p>
          <a:p>
            <a:pPr marL="609600" indent="-609600" eaLnBrk="1" hangingPunct="1">
              <a:defRPr/>
            </a:pPr>
            <a:r>
              <a:rPr lang="en-US" sz="2400" dirty="0" smtClean="0"/>
              <a:t>The interviewer knows how and when to use probes. A probe is a neutral request to clarify an ambiguous answer, to complete an incomplete answer, or to obtain a relevant response.</a:t>
            </a:r>
          </a:p>
          <a:p>
            <a:pPr marL="609600" indent="-609600" eaLnBrk="1" hangingPunct="1">
              <a:defRPr/>
            </a:pPr>
            <a:r>
              <a:rPr lang="en-US" sz="2400" dirty="0" smtClean="0"/>
              <a:t>The last stage is the exit, when the interviewer thanks the  respondent and leaves.</a:t>
            </a:r>
          </a:p>
          <a:p>
            <a:pPr marL="609600" indent="-609600" eaLnBrk="1" hangingPunct="1">
              <a:defRPr/>
            </a:pPr>
            <a:endParaRPr lang="en-US" sz="2400" dirty="0" smtClean="0"/>
          </a:p>
          <a:p>
            <a:pPr marL="609600" indent="-609600" eaLnBrk="1" hangingPunct="1">
              <a:defRPr/>
            </a:pPr>
            <a:endParaRPr lang="en-US" sz="2400" dirty="0" smtClean="0"/>
          </a:p>
          <a:p>
            <a:pPr marL="609600" indent="-609600" eaLnBrk="1" hangingPunct="1">
              <a:defRPr/>
            </a:pPr>
            <a:endParaRPr lang="en-US" sz="2400" dirty="0" smtClean="0"/>
          </a:p>
          <a:p>
            <a:pPr eaLnBrk="1" hangingPunct="1">
              <a:defRPr/>
            </a:pPr>
            <a:endParaRPr lang="en-US" sz="24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457200" y="142875"/>
            <a:ext cx="8229600" cy="785813"/>
          </a:xfrm>
          <a:prstGeom prst="rect">
            <a:avLst/>
          </a:prstGeom>
          <a:noFill/>
          <a:ln>
            <a:miter lim="800000"/>
            <a:headEnd/>
            <a:tailEnd/>
          </a:ln>
        </p:spPr>
        <p:txBody>
          <a:bodyPr/>
          <a:lstStyle/>
          <a:p>
            <a:pPr algn="ctr">
              <a:defRPr/>
            </a:pPr>
            <a:r>
              <a:rPr lang="en-US" sz="4000" b="1" kern="0">
                <a:solidFill>
                  <a:schemeClr val="tx2"/>
                </a:solidFill>
                <a:effectLst>
                  <a:outerShdw blurRad="38100" dist="38100" dir="2700000" algn="tl">
                    <a:srgbClr val="000000"/>
                  </a:outerShdw>
                </a:effectLst>
                <a:latin typeface="+mj-lt"/>
                <a:ea typeface="+mj-ea"/>
                <a:cs typeface="+mj-cs"/>
              </a:rPr>
              <a:t>Interview Bias</a:t>
            </a:r>
          </a:p>
        </p:txBody>
      </p:sp>
      <p:sp>
        <p:nvSpPr>
          <p:cNvPr id="5" name="Content Placeholder 5"/>
          <p:cNvSpPr txBox="1">
            <a:spLocks/>
          </p:cNvSpPr>
          <p:nvPr/>
        </p:nvSpPr>
        <p:spPr bwMode="auto">
          <a:xfrm>
            <a:off x="457200" y="1071563"/>
            <a:ext cx="8229600" cy="5054600"/>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2400" kern="0" dirty="0">
                <a:effectLst>
                  <a:outerShdw blurRad="38100" dist="38100" dir="2700000" algn="tl">
                    <a:srgbClr val="000000"/>
                  </a:outerShdw>
                </a:effectLst>
                <a:latin typeface="+mn-lt"/>
              </a:rPr>
              <a:t>Errors by the respondent – forgetting, embarrassment, misunderstanding or lying.</a:t>
            </a:r>
          </a:p>
          <a:p>
            <a:pPr marL="342900" indent="-342900">
              <a:spcBef>
                <a:spcPct val="20000"/>
              </a:spcBef>
              <a:buClr>
                <a:schemeClr val="hlink"/>
              </a:buClr>
              <a:buFontTx/>
              <a:buChar char="•"/>
              <a:defRPr/>
            </a:pPr>
            <a:r>
              <a:rPr lang="en-US" sz="2400" kern="0" dirty="0">
                <a:effectLst>
                  <a:outerShdw blurRad="38100" dist="38100" dir="2700000" algn="tl">
                    <a:srgbClr val="000000"/>
                  </a:outerShdw>
                </a:effectLst>
                <a:latin typeface="+mn-lt"/>
              </a:rPr>
              <a:t>Unintentional errors or interviewer sloppiness – contacting wrong respondent, misreading question, omitting question.</a:t>
            </a:r>
          </a:p>
          <a:p>
            <a:pPr marL="342900" indent="-342900">
              <a:spcBef>
                <a:spcPct val="20000"/>
              </a:spcBef>
              <a:buClr>
                <a:schemeClr val="hlink"/>
              </a:buClr>
              <a:buFontTx/>
              <a:buChar char="•"/>
              <a:defRPr/>
            </a:pPr>
            <a:r>
              <a:rPr lang="en-US" sz="2400" kern="0" dirty="0">
                <a:effectLst>
                  <a:outerShdw blurRad="38100" dist="38100" dir="2700000" algn="tl">
                    <a:srgbClr val="000000"/>
                  </a:outerShdw>
                </a:effectLst>
                <a:latin typeface="+mn-lt"/>
              </a:rPr>
              <a:t>Intentional subversion by interviewer – purposeful alteration of answers</a:t>
            </a:r>
          </a:p>
          <a:p>
            <a:pPr marL="342900" indent="-342900">
              <a:spcBef>
                <a:spcPct val="20000"/>
              </a:spcBef>
              <a:buClr>
                <a:schemeClr val="hlink"/>
              </a:buClr>
              <a:buFontTx/>
              <a:buChar char="•"/>
              <a:defRPr/>
            </a:pPr>
            <a:r>
              <a:rPr lang="en-US" sz="2400" kern="0" dirty="0">
                <a:effectLst>
                  <a:outerShdw blurRad="38100" dist="38100" dir="2700000" algn="tl">
                    <a:srgbClr val="000000"/>
                  </a:outerShdw>
                </a:effectLst>
                <a:latin typeface="+mn-lt"/>
              </a:rPr>
              <a:t>Influence due to the interviewer’s expectation about respondent’s answers based on the respondent’s appearance, living situation or other answers.</a:t>
            </a:r>
          </a:p>
          <a:p>
            <a:pPr marL="342900" indent="-342900">
              <a:spcBef>
                <a:spcPct val="20000"/>
              </a:spcBef>
              <a:buClr>
                <a:schemeClr val="hlink"/>
              </a:buClr>
              <a:buFontTx/>
              <a:buChar char="•"/>
              <a:defRPr/>
            </a:pPr>
            <a:r>
              <a:rPr lang="en-US" sz="2400" kern="0" dirty="0">
                <a:effectLst>
                  <a:outerShdw blurRad="38100" dist="38100" dir="2700000" algn="tl">
                    <a:srgbClr val="000000"/>
                  </a:outerShdw>
                </a:effectLst>
                <a:latin typeface="+mn-lt"/>
              </a:rPr>
              <a:t>Failure of an interviewer to probe or to probe properly</a:t>
            </a:r>
          </a:p>
          <a:p>
            <a:pPr marL="342900" indent="-342900">
              <a:spcBef>
                <a:spcPct val="20000"/>
              </a:spcBef>
              <a:buClr>
                <a:schemeClr val="hlink"/>
              </a:buClr>
              <a:buFontTx/>
              <a:buChar char="•"/>
              <a:defRPr/>
            </a:pPr>
            <a:r>
              <a:rPr lang="en-US" sz="2400" kern="0" dirty="0">
                <a:effectLst>
                  <a:outerShdw blurRad="38100" dist="38100" dir="2700000" algn="tl">
                    <a:srgbClr val="000000"/>
                  </a:outerShdw>
                </a:effectLst>
                <a:latin typeface="+mn-lt"/>
              </a:rPr>
              <a:t>Influence on the answers due to the interviewer’s appearance, tone, attitude, reaction to answers or comments.</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3.6. Content Analysis</a:t>
            </a:r>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066800" y="357188"/>
            <a:ext cx="7086600" cy="685800"/>
          </a:xfrm>
          <a:prstGeom prst="rect">
            <a:avLst/>
          </a:prstGeom>
          <a:noFill/>
          <a:ln>
            <a:miter lim="800000"/>
            <a:headEnd/>
            <a:tailEnd/>
          </a:ln>
        </p:spPr>
        <p:txBody>
          <a:bodyPr/>
          <a:lstStyle/>
          <a:p>
            <a:pPr algn="ctr">
              <a:defRPr/>
            </a:pPr>
            <a:r>
              <a:rPr lang="en-US" sz="4000" b="1" kern="0" dirty="0">
                <a:effectLst>
                  <a:outerShdw blurRad="38100" dist="38100" dir="2700000" algn="tl">
                    <a:srgbClr val="000000"/>
                  </a:outerShdw>
                </a:effectLst>
                <a:latin typeface="+mj-lt"/>
                <a:ea typeface="+mj-ea"/>
                <a:cs typeface="+mj-cs"/>
              </a:rPr>
              <a:t>Content Analysis</a:t>
            </a:r>
            <a:endParaRPr lang="id-ID" sz="4000" b="1" kern="0" dirty="0">
              <a:effectLst>
                <a:outerShdw blurRad="38100" dist="38100" dir="2700000" algn="tl">
                  <a:srgbClr val="000000"/>
                </a:outerShdw>
              </a:effectLst>
              <a:latin typeface="+mj-lt"/>
              <a:ea typeface="+mj-ea"/>
              <a:cs typeface="+mj-cs"/>
            </a:endParaRPr>
          </a:p>
        </p:txBody>
      </p:sp>
      <p:sp>
        <p:nvSpPr>
          <p:cNvPr id="3" name="Rectangle 3"/>
          <p:cNvSpPr txBox="1">
            <a:spLocks noChangeArrowheads="1"/>
          </p:cNvSpPr>
          <p:nvPr/>
        </p:nvSpPr>
        <p:spPr bwMode="auto">
          <a:xfrm>
            <a:off x="914400" y="1143000"/>
            <a:ext cx="7467600" cy="4800600"/>
          </a:xfrm>
          <a:prstGeom prst="rect">
            <a:avLst/>
          </a:prstGeom>
          <a:noFill/>
          <a:ln>
            <a:miter lim="800000"/>
            <a:headEnd/>
            <a:tailEnd/>
          </a:ln>
        </p:spPr>
        <p:txBody>
          <a:bodyPr/>
          <a:lstStyle/>
          <a:p>
            <a:pPr marL="609600" indent="-609600">
              <a:lnSpc>
                <a:spcPct val="90000"/>
              </a:lnSpc>
              <a:spcBef>
                <a:spcPct val="20000"/>
              </a:spcBef>
              <a:buClr>
                <a:schemeClr val="hlink"/>
              </a:buClr>
              <a:defRPr/>
            </a:pPr>
            <a:r>
              <a:rPr lang="en-US" sz="2400" kern="0" dirty="0">
                <a:solidFill>
                  <a:srgbClr val="000099"/>
                </a:solidFill>
                <a:effectLst>
                  <a:outerShdw blurRad="38100" dist="38100" dir="2700000" algn="tl">
                    <a:srgbClr val="000000"/>
                  </a:outerShdw>
                </a:effectLst>
                <a:latin typeface="+mn-lt"/>
              </a:rPr>
              <a:t>	</a:t>
            </a:r>
            <a:endParaRPr lang="en-US" sz="2800" kern="0" dirty="0">
              <a:solidFill>
                <a:srgbClr val="000099"/>
              </a:solidFill>
              <a:effectLst>
                <a:outerShdw blurRad="38100" dist="38100" dir="2700000" algn="tl">
                  <a:srgbClr val="000000"/>
                </a:outerShdw>
              </a:effectLst>
              <a:latin typeface="+mn-lt"/>
            </a:endParaRPr>
          </a:p>
          <a:p>
            <a:pPr marL="609600" indent="-609600">
              <a:lnSpc>
                <a:spcPct val="90000"/>
              </a:lnSpc>
              <a:spcBef>
                <a:spcPct val="20000"/>
              </a:spcBef>
              <a:buClr>
                <a:schemeClr val="hlink"/>
              </a:buClr>
              <a:buFontTx/>
              <a:buChar char="•"/>
              <a:defRPr/>
            </a:pPr>
            <a:r>
              <a:rPr lang="en-US" sz="2800" kern="0" dirty="0">
                <a:effectLst>
                  <a:outerShdw blurRad="38100" dist="38100" dir="2700000" algn="tl">
                    <a:srgbClr val="000000"/>
                  </a:outerShdw>
                </a:effectLst>
                <a:latin typeface="+mn-lt"/>
              </a:rPr>
              <a:t>Content analysis is a technique for gathering and analyzing the content of text.</a:t>
            </a:r>
          </a:p>
          <a:p>
            <a:pPr marL="609600" indent="-609600">
              <a:lnSpc>
                <a:spcPct val="90000"/>
              </a:lnSpc>
              <a:spcBef>
                <a:spcPct val="20000"/>
              </a:spcBef>
              <a:buClr>
                <a:schemeClr val="hlink"/>
              </a:buClr>
              <a:buFontTx/>
              <a:buChar char="•"/>
              <a:defRPr/>
            </a:pPr>
            <a:r>
              <a:rPr lang="en-US" sz="2800" kern="0" dirty="0">
                <a:effectLst>
                  <a:outerShdw blurRad="38100" dist="38100" dir="2700000" algn="tl">
                    <a:srgbClr val="000000"/>
                  </a:outerShdw>
                </a:effectLst>
                <a:latin typeface="+mn-lt"/>
              </a:rPr>
              <a:t>The content refers to words, meanings, pictures, symbols, ideas, themes, or any message than can be communicated.</a:t>
            </a:r>
          </a:p>
          <a:p>
            <a:pPr marL="609600" indent="-609600">
              <a:lnSpc>
                <a:spcPct val="90000"/>
              </a:lnSpc>
              <a:spcBef>
                <a:spcPct val="20000"/>
              </a:spcBef>
              <a:buClr>
                <a:schemeClr val="hlink"/>
              </a:buClr>
              <a:buFontTx/>
              <a:buChar char="•"/>
              <a:defRPr/>
            </a:pPr>
            <a:r>
              <a:rPr lang="en-US" sz="2800" kern="0" dirty="0">
                <a:effectLst>
                  <a:outerShdw blurRad="38100" dist="38100" dir="2700000" algn="tl">
                    <a:srgbClr val="000000"/>
                  </a:outerShdw>
                </a:effectLst>
                <a:latin typeface="+mn-lt"/>
              </a:rPr>
              <a:t>The text is anything written, visual, or spoken that serves as a medium for communication.</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Types of Content Analysis</a:t>
            </a:r>
            <a:endParaRPr lang="en-US" dirty="0"/>
          </a:p>
        </p:txBody>
      </p:sp>
      <p:sp>
        <p:nvSpPr>
          <p:cNvPr id="3" name="Content Placeholder 2"/>
          <p:cNvSpPr>
            <a:spLocks noGrp="1"/>
          </p:cNvSpPr>
          <p:nvPr>
            <p:ph idx="1"/>
          </p:nvPr>
        </p:nvSpPr>
        <p:spPr/>
        <p:txBody>
          <a:bodyPr/>
          <a:lstStyle/>
          <a:p>
            <a:pPr>
              <a:defRPr/>
            </a:pPr>
            <a:r>
              <a:rPr lang="en-US" dirty="0" smtClean="0"/>
              <a:t>Conventional content analysis</a:t>
            </a:r>
          </a:p>
          <a:p>
            <a:pPr>
              <a:defRPr/>
            </a:pPr>
            <a:r>
              <a:rPr lang="en-US" dirty="0" smtClean="0"/>
              <a:t>Directed content analysis</a:t>
            </a:r>
          </a:p>
          <a:p>
            <a:pPr>
              <a:defRPr/>
            </a:pPr>
            <a:r>
              <a:rPr lang="en-US" dirty="0" smtClean="0"/>
              <a:t>Summative content analysis</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Topics Appropriate for Content Analysis</a:t>
            </a:r>
            <a:endParaRPr lang="en-US" sz="3600" dirty="0"/>
          </a:p>
        </p:txBody>
      </p:sp>
      <p:sp>
        <p:nvSpPr>
          <p:cNvPr id="3" name="Content Placeholder 2"/>
          <p:cNvSpPr>
            <a:spLocks noGrp="1"/>
          </p:cNvSpPr>
          <p:nvPr>
            <p:ph idx="1"/>
          </p:nvPr>
        </p:nvSpPr>
        <p:spPr/>
        <p:txBody>
          <a:bodyPr/>
          <a:lstStyle/>
          <a:p>
            <a:pPr marL="609600" indent="-609600" eaLnBrk="1" hangingPunct="1">
              <a:lnSpc>
                <a:spcPct val="90000"/>
              </a:lnSpc>
              <a:defRPr/>
            </a:pPr>
            <a:r>
              <a:rPr lang="en-US" dirty="0" smtClean="0"/>
              <a:t>for problems involving a large volume of text.</a:t>
            </a:r>
          </a:p>
          <a:p>
            <a:pPr marL="609600" indent="-609600" eaLnBrk="1" hangingPunct="1">
              <a:lnSpc>
                <a:spcPct val="90000"/>
              </a:lnSpc>
              <a:defRPr/>
            </a:pPr>
            <a:r>
              <a:rPr lang="en-US" dirty="0" smtClean="0"/>
              <a:t>when a topic must be studied “at a distance.”</a:t>
            </a:r>
          </a:p>
          <a:p>
            <a:pPr marL="609600" indent="-609600" eaLnBrk="1" hangingPunct="1">
              <a:lnSpc>
                <a:spcPct val="90000"/>
              </a:lnSpc>
              <a:defRPr/>
            </a:pPr>
            <a:r>
              <a:rPr lang="en-US" dirty="0" smtClean="0"/>
              <a:t>can reveal messages in a text that are difficult to see with casual observation.</a:t>
            </a:r>
          </a:p>
          <a:p>
            <a:pPr eaLnBrk="1" hangingPunct="1">
              <a:defRPr/>
            </a:pP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Measurement in Content Analysis</a:t>
            </a:r>
            <a:endParaRPr lang="en-US" dirty="0"/>
          </a:p>
        </p:txBody>
      </p:sp>
      <p:sp>
        <p:nvSpPr>
          <p:cNvPr id="3" name="Content Placeholder 2"/>
          <p:cNvSpPr>
            <a:spLocks noGrp="1"/>
          </p:cNvSpPr>
          <p:nvPr>
            <p:ph idx="1"/>
          </p:nvPr>
        </p:nvSpPr>
        <p:spPr/>
        <p:txBody>
          <a:bodyPr/>
          <a:lstStyle/>
          <a:p>
            <a:pPr marL="590550" indent="-533400" eaLnBrk="1" hangingPunct="1">
              <a:lnSpc>
                <a:spcPct val="90000"/>
              </a:lnSpc>
              <a:defRPr/>
            </a:pPr>
            <a:r>
              <a:rPr lang="en-US" sz="2800" dirty="0" smtClean="0"/>
              <a:t>Careful measurement is crucial in content analysis because a researcher takes diffuse and murky symbolic communication and thrust it into precise, objective, quantitative data.</a:t>
            </a:r>
          </a:p>
          <a:p>
            <a:pPr marL="590550" indent="-533400" eaLnBrk="1" hangingPunct="1">
              <a:lnSpc>
                <a:spcPct val="90000"/>
              </a:lnSpc>
              <a:defRPr/>
            </a:pPr>
            <a:endParaRPr lang="en-US" sz="2800" dirty="0" smtClean="0"/>
          </a:p>
          <a:p>
            <a:pPr marL="590550" indent="-533400" eaLnBrk="1" hangingPunct="1">
              <a:lnSpc>
                <a:spcPct val="90000"/>
              </a:lnSpc>
              <a:defRPr/>
            </a:pPr>
            <a:r>
              <a:rPr lang="en-US" sz="2800" dirty="0" smtClean="0"/>
              <a:t>Constructs in content analysis are </a:t>
            </a:r>
            <a:r>
              <a:rPr lang="en-US" sz="2800" dirty="0" err="1" smtClean="0"/>
              <a:t>operationalized</a:t>
            </a:r>
            <a:r>
              <a:rPr lang="en-US" sz="2800" dirty="0" smtClean="0"/>
              <a:t> with a coding system, a set of instructions or rules on how to systematically observe and record content from text.</a:t>
            </a:r>
          </a:p>
          <a:p>
            <a:pPr eaLnBrk="1" hangingPunct="1">
              <a:defRPr/>
            </a:pP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Unit of Analysis</a:t>
            </a:r>
            <a:endParaRPr lang="en-US" dirty="0"/>
          </a:p>
        </p:txBody>
      </p:sp>
      <p:sp>
        <p:nvSpPr>
          <p:cNvPr id="3" name="Content Placeholder 2"/>
          <p:cNvSpPr>
            <a:spLocks noGrp="1"/>
          </p:cNvSpPr>
          <p:nvPr>
            <p:ph idx="1"/>
          </p:nvPr>
        </p:nvSpPr>
        <p:spPr/>
        <p:txBody>
          <a:bodyPr/>
          <a:lstStyle/>
          <a:p>
            <a:pPr marL="590550" indent="-533400" eaLnBrk="1" hangingPunct="1">
              <a:lnSpc>
                <a:spcPct val="90000"/>
              </a:lnSpc>
              <a:defRPr/>
            </a:pPr>
            <a:r>
              <a:rPr lang="en-US" dirty="0" smtClean="0"/>
              <a:t>The units of analysis can vary a great deal in content analysis.</a:t>
            </a:r>
          </a:p>
          <a:p>
            <a:pPr marL="590550" indent="-533400" eaLnBrk="1" hangingPunct="1">
              <a:lnSpc>
                <a:spcPct val="90000"/>
              </a:lnSpc>
              <a:defRPr/>
            </a:pPr>
            <a:r>
              <a:rPr lang="en-US" dirty="0" smtClean="0"/>
              <a:t>It can be a word, a phrase, a theme, a plot, a newspaper article, a character, and so forth.</a:t>
            </a:r>
          </a:p>
          <a:p>
            <a:pPr marL="590550" indent="-533400" eaLnBrk="1" hangingPunct="1">
              <a:lnSpc>
                <a:spcPct val="90000"/>
              </a:lnSpc>
              <a:defRPr/>
            </a:pPr>
            <a:r>
              <a:rPr lang="en-US" dirty="0" smtClean="0"/>
              <a:t>In addition to units of analysis, researchers use other units in content analysis that may or many not be the same as units of analysis: recording units, context units, and enumeration units.</a:t>
            </a:r>
          </a:p>
          <a:p>
            <a:pPr eaLnBrk="1" hangingPunct="1">
              <a:defRPr/>
            </a:pP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What is Measured?</a:t>
            </a:r>
            <a:endParaRPr lang="en-US" dirty="0"/>
          </a:p>
        </p:txBody>
      </p:sp>
      <p:sp>
        <p:nvSpPr>
          <p:cNvPr id="3" name="Content Placeholder 2"/>
          <p:cNvSpPr>
            <a:spLocks noGrp="1"/>
          </p:cNvSpPr>
          <p:nvPr>
            <p:ph idx="1"/>
          </p:nvPr>
        </p:nvSpPr>
        <p:spPr/>
        <p:txBody>
          <a:bodyPr/>
          <a:lstStyle/>
          <a:p>
            <a:pPr marL="590550" indent="-533400" eaLnBrk="1" hangingPunct="1">
              <a:lnSpc>
                <a:spcPct val="90000"/>
              </a:lnSpc>
              <a:defRPr/>
            </a:pPr>
            <a:r>
              <a:rPr lang="en-US" dirty="0" smtClean="0"/>
              <a:t>Measurement in content analysis uses structured observation: systematic, careful observation based on written rules.</a:t>
            </a:r>
          </a:p>
          <a:p>
            <a:pPr marL="590550" indent="-533400" eaLnBrk="1" hangingPunct="1">
              <a:lnSpc>
                <a:spcPct val="90000"/>
              </a:lnSpc>
              <a:buFontTx/>
              <a:buNone/>
              <a:defRPr/>
            </a:pPr>
            <a:endParaRPr lang="en-US" dirty="0" smtClean="0"/>
          </a:p>
          <a:p>
            <a:pPr marL="590550" indent="-533400" eaLnBrk="1" hangingPunct="1">
              <a:lnSpc>
                <a:spcPct val="90000"/>
              </a:lnSpc>
              <a:defRPr/>
            </a:pPr>
            <a:r>
              <a:rPr lang="en-US" dirty="0" smtClean="0"/>
              <a:t>Coding systems identify four characteristics of text content: </a:t>
            </a:r>
            <a:r>
              <a:rPr lang="en-US" b="1" dirty="0" smtClean="0"/>
              <a:t>frequency, direction, intensity</a:t>
            </a:r>
            <a:r>
              <a:rPr lang="en-US" dirty="0" smtClean="0"/>
              <a:t>, and </a:t>
            </a:r>
            <a:r>
              <a:rPr lang="en-US" b="1" dirty="0" smtClean="0"/>
              <a:t>space</a:t>
            </a:r>
            <a:r>
              <a:rPr lang="en-US" dirty="0" smtClean="0"/>
              <a:t>.</a:t>
            </a:r>
          </a:p>
          <a:p>
            <a:pPr eaLnBrk="1" hangingPunct="1">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ChangeArrowheads="1"/>
          </p:cNvSpPr>
          <p:nvPr/>
        </p:nvSpPr>
        <p:spPr bwMode="auto">
          <a:xfrm>
            <a:off x="1143000" y="1066800"/>
            <a:ext cx="7010400" cy="685800"/>
          </a:xfrm>
          <a:prstGeom prst="rect">
            <a:avLst/>
          </a:prstGeom>
          <a:noFill/>
          <a:ln w="9525">
            <a:noFill/>
            <a:miter lim="800000"/>
            <a:headEnd/>
            <a:tailEnd/>
          </a:ln>
        </p:spPr>
        <p:txBody>
          <a:bodyPr/>
          <a:lstStyle/>
          <a:p>
            <a:pPr algn="ctr">
              <a:defRPr/>
            </a:pPr>
            <a:r>
              <a:rPr lang="en-US" sz="3600" b="1">
                <a:solidFill>
                  <a:schemeClr val="tx2"/>
                </a:solidFill>
                <a:effectLst>
                  <a:outerShdw blurRad="38100" dist="38100" dir="2700000" algn="tl">
                    <a:srgbClr val="000000"/>
                  </a:outerShdw>
                </a:effectLst>
              </a:rPr>
              <a:t>Positivist Social Science</a:t>
            </a:r>
            <a:br>
              <a:rPr lang="en-US" sz="3600" b="1">
                <a:solidFill>
                  <a:schemeClr val="tx2"/>
                </a:solidFill>
                <a:effectLst>
                  <a:outerShdw blurRad="38100" dist="38100" dir="2700000" algn="tl">
                    <a:srgbClr val="000000"/>
                  </a:outerShdw>
                </a:effectLst>
              </a:rPr>
            </a:br>
            <a:endParaRPr lang="id-ID" sz="3600" b="1">
              <a:solidFill>
                <a:schemeClr val="tx2"/>
              </a:solidFill>
              <a:effectLst>
                <a:outerShdw blurRad="38100" dist="38100" dir="2700000" algn="tl">
                  <a:srgbClr val="000000"/>
                </a:outerShdw>
              </a:effectLst>
            </a:endParaRPr>
          </a:p>
        </p:txBody>
      </p:sp>
      <p:sp>
        <p:nvSpPr>
          <p:cNvPr id="22533" name="Rectangle 3"/>
          <p:cNvSpPr>
            <a:spLocks noChangeArrowheads="1"/>
          </p:cNvSpPr>
          <p:nvPr/>
        </p:nvSpPr>
        <p:spPr bwMode="auto">
          <a:xfrm>
            <a:off x="1066800" y="2286000"/>
            <a:ext cx="7086600" cy="312420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a:solidFill>
                  <a:schemeClr val="tx2"/>
                </a:solidFill>
                <a:effectLst>
                  <a:outerShdw blurRad="38100" dist="38100" dir="2700000" algn="tl">
                    <a:srgbClr val="000000"/>
                  </a:outerShdw>
                </a:effectLst>
              </a:rPr>
              <a:t>Positivist Social Science is used widely, and positivism, broadly defined, is the approach of the natural sciences.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What is Measured?</a:t>
            </a:r>
            <a:endParaRPr lang="en-US" dirty="0"/>
          </a:p>
        </p:txBody>
      </p:sp>
      <p:sp>
        <p:nvSpPr>
          <p:cNvPr id="3" name="Content Placeholder 2"/>
          <p:cNvSpPr>
            <a:spLocks noGrp="1"/>
          </p:cNvSpPr>
          <p:nvPr>
            <p:ph idx="1"/>
          </p:nvPr>
        </p:nvSpPr>
        <p:spPr/>
        <p:txBody>
          <a:bodyPr/>
          <a:lstStyle/>
          <a:p>
            <a:pPr eaLnBrk="1" hangingPunct="1">
              <a:defRPr/>
            </a:pPr>
            <a:r>
              <a:rPr lang="en-US" sz="2800" b="1" dirty="0" smtClean="0"/>
              <a:t>Frequency </a:t>
            </a:r>
            <a:r>
              <a:rPr lang="en-US" sz="2800" dirty="0" smtClean="0"/>
              <a:t>simply means counting whether or not something occurs and, if it occurs, how often.</a:t>
            </a:r>
          </a:p>
          <a:p>
            <a:pPr eaLnBrk="1" hangingPunct="1">
              <a:defRPr/>
            </a:pPr>
            <a:r>
              <a:rPr lang="en-US" sz="2800" b="1" dirty="0" smtClean="0"/>
              <a:t>Direction</a:t>
            </a:r>
            <a:r>
              <a:rPr lang="en-US" sz="2800" dirty="0" smtClean="0"/>
              <a:t> is noting the direction of messages in the content along some continuum (e.g., positive or negative, supporting or opposed).</a:t>
            </a:r>
          </a:p>
          <a:p>
            <a:pPr eaLnBrk="1" hangingPunct="1">
              <a:defRPr/>
            </a:pPr>
            <a:r>
              <a:rPr lang="en-US" sz="2800" b="1" dirty="0" smtClean="0"/>
              <a:t>Intensity</a:t>
            </a:r>
            <a:r>
              <a:rPr lang="en-US" sz="2800" dirty="0" smtClean="0"/>
              <a:t> is the strength or power of a message in a direction.</a:t>
            </a:r>
          </a:p>
          <a:p>
            <a:pPr eaLnBrk="1" hangingPunct="1">
              <a:defRPr/>
            </a:pPr>
            <a:r>
              <a:rPr lang="en-US" sz="2800" b="1" dirty="0" smtClean="0"/>
              <a:t>Space </a:t>
            </a:r>
            <a:r>
              <a:rPr lang="en-US" sz="2800" dirty="0" smtClean="0"/>
              <a:t>in written text is measured by counting words, sentences, paragraphs, or space on a page.</a:t>
            </a:r>
          </a:p>
          <a:p>
            <a:pPr eaLnBrk="1" hangingPunct="1">
              <a:defRPr/>
            </a:pPr>
            <a:endParaRPr lang="en-US"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Manifest Coding</a:t>
            </a:r>
            <a:endParaRPr lang="en-US" dirty="0"/>
          </a:p>
        </p:txBody>
      </p:sp>
      <p:sp>
        <p:nvSpPr>
          <p:cNvPr id="3" name="Content Placeholder 2"/>
          <p:cNvSpPr>
            <a:spLocks noGrp="1"/>
          </p:cNvSpPr>
          <p:nvPr>
            <p:ph idx="1"/>
          </p:nvPr>
        </p:nvSpPr>
        <p:spPr/>
        <p:txBody>
          <a:bodyPr/>
          <a:lstStyle/>
          <a:p>
            <a:pPr marL="590550" indent="-533400" eaLnBrk="1" hangingPunct="1">
              <a:defRPr/>
            </a:pPr>
            <a:r>
              <a:rPr lang="en-US" dirty="0" smtClean="0"/>
              <a:t>Coding the visible, surface content in a text is called manifest coding.</a:t>
            </a:r>
          </a:p>
          <a:p>
            <a:pPr marL="590550" indent="-533400" eaLnBrk="1" hangingPunct="1">
              <a:defRPr/>
            </a:pPr>
            <a:endParaRPr lang="en-US" dirty="0" smtClean="0"/>
          </a:p>
          <a:p>
            <a:pPr marL="590550" indent="-533400" eaLnBrk="1" hangingPunct="1">
              <a:defRPr/>
            </a:pPr>
            <a:r>
              <a:rPr lang="en-US" dirty="0" smtClean="0"/>
              <a:t>Manifest coding is highly reliable because the phrase or word either is or not present.</a:t>
            </a:r>
          </a:p>
          <a:p>
            <a:pPr eaLnBrk="1" hangingPunct="1">
              <a:defRPr/>
            </a:pP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Latent Coding</a:t>
            </a:r>
            <a:endParaRPr lang="en-US" dirty="0"/>
          </a:p>
        </p:txBody>
      </p:sp>
      <p:sp>
        <p:nvSpPr>
          <p:cNvPr id="3" name="Content Placeholder 2"/>
          <p:cNvSpPr>
            <a:spLocks noGrp="1"/>
          </p:cNvSpPr>
          <p:nvPr>
            <p:ph idx="1"/>
          </p:nvPr>
        </p:nvSpPr>
        <p:spPr/>
        <p:txBody>
          <a:bodyPr/>
          <a:lstStyle/>
          <a:p>
            <a:pPr marL="590550" indent="-533400" eaLnBrk="1" hangingPunct="1">
              <a:defRPr/>
            </a:pPr>
            <a:r>
              <a:rPr lang="en-US" dirty="0" smtClean="0"/>
              <a:t>A researcher using latent coding (also called semantic analysis) looks for the underlying, implicit meaning in the content of a text.</a:t>
            </a:r>
          </a:p>
          <a:p>
            <a:pPr marL="590550" indent="-533400" eaLnBrk="1" hangingPunct="1">
              <a:defRPr/>
            </a:pPr>
            <a:endParaRPr lang="en-US" dirty="0" smtClean="0"/>
          </a:p>
          <a:p>
            <a:pPr marL="590550" indent="-533400" eaLnBrk="1" hangingPunct="1">
              <a:defRPr/>
            </a:pPr>
            <a:r>
              <a:rPr lang="en-US" dirty="0" smtClean="0"/>
              <a:t>Latent coding tends to be less reliable than manifest coding.</a:t>
            </a:r>
          </a:p>
          <a:p>
            <a:pPr eaLnBrk="1" hangingPunct="1">
              <a:defRPr/>
            </a:pP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Inter-coder Reliability</a:t>
            </a:r>
            <a:endParaRPr lang="en-US" dirty="0"/>
          </a:p>
        </p:txBody>
      </p:sp>
      <p:sp>
        <p:nvSpPr>
          <p:cNvPr id="3" name="Content Placeholder 2"/>
          <p:cNvSpPr>
            <a:spLocks noGrp="1"/>
          </p:cNvSpPr>
          <p:nvPr>
            <p:ph idx="1"/>
          </p:nvPr>
        </p:nvSpPr>
        <p:spPr/>
        <p:txBody>
          <a:bodyPr/>
          <a:lstStyle/>
          <a:p>
            <a:pPr marL="590550" indent="-533400" eaLnBrk="1" hangingPunct="1">
              <a:lnSpc>
                <a:spcPct val="90000"/>
              </a:lnSpc>
              <a:defRPr/>
            </a:pPr>
            <a:r>
              <a:rPr lang="en-US" dirty="0" smtClean="0"/>
              <a:t>The researcher measures </a:t>
            </a:r>
            <a:r>
              <a:rPr lang="en-US" b="1" i="1" dirty="0" smtClean="0"/>
              <a:t>inter-coder reliability</a:t>
            </a:r>
            <a:r>
              <a:rPr lang="en-US" dirty="0" smtClean="0"/>
              <a:t>, a type of equivalence reliability, with a statistical coefficient that tells the degree of consistency among coders.</a:t>
            </a:r>
          </a:p>
          <a:p>
            <a:pPr marL="590550" indent="-533400" eaLnBrk="1" hangingPunct="1">
              <a:lnSpc>
                <a:spcPct val="90000"/>
              </a:lnSpc>
              <a:defRPr/>
            </a:pPr>
            <a:endParaRPr lang="en-US" dirty="0" smtClean="0"/>
          </a:p>
          <a:p>
            <a:pPr marL="590550" indent="-533400" eaLnBrk="1" hangingPunct="1">
              <a:lnSpc>
                <a:spcPct val="90000"/>
              </a:lnSpc>
              <a:defRPr/>
            </a:pPr>
            <a:r>
              <a:rPr lang="en-US" dirty="0" smtClean="0"/>
              <a:t>The coefficient is always reported with the results of content analysis research.</a:t>
            </a:r>
          </a:p>
          <a:p>
            <a:pPr eaLnBrk="1" hangingPunct="1">
              <a:defRPr/>
            </a:pP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How to Conduct Content </a:t>
            </a:r>
            <a:r>
              <a:rPr lang="en-US" dirty="0" err="1" smtClean="0"/>
              <a:t>Analyis</a:t>
            </a:r>
            <a:endParaRPr lang="en-US" dirty="0"/>
          </a:p>
        </p:txBody>
      </p:sp>
      <p:sp>
        <p:nvSpPr>
          <p:cNvPr id="3" name="Content Placeholder 2"/>
          <p:cNvSpPr>
            <a:spLocks noGrp="1"/>
          </p:cNvSpPr>
          <p:nvPr>
            <p:ph idx="1"/>
          </p:nvPr>
        </p:nvSpPr>
        <p:spPr>
          <a:xfrm>
            <a:off x="1357313" y="1933575"/>
            <a:ext cx="7329487" cy="4495800"/>
          </a:xfrm>
        </p:spPr>
        <p:txBody>
          <a:bodyPr/>
          <a:lstStyle/>
          <a:p>
            <a:pPr marL="609600" indent="-609600" eaLnBrk="1" hangingPunct="1">
              <a:defRPr/>
            </a:pPr>
            <a:r>
              <a:rPr lang="en-US" dirty="0" smtClean="0"/>
              <a:t>Question formulation.</a:t>
            </a:r>
          </a:p>
          <a:p>
            <a:pPr marL="609600" indent="-609600" eaLnBrk="1" hangingPunct="1">
              <a:defRPr/>
            </a:pPr>
            <a:r>
              <a:rPr lang="en-US" dirty="0" smtClean="0"/>
              <a:t>Units of analysis.</a:t>
            </a:r>
          </a:p>
          <a:p>
            <a:pPr marL="609600" indent="-609600" eaLnBrk="1" hangingPunct="1">
              <a:defRPr/>
            </a:pPr>
            <a:r>
              <a:rPr lang="en-US" dirty="0" smtClean="0"/>
              <a:t>Sampling.</a:t>
            </a:r>
          </a:p>
          <a:p>
            <a:pPr marL="609600" indent="-609600" eaLnBrk="1" hangingPunct="1">
              <a:defRPr/>
            </a:pPr>
            <a:r>
              <a:rPr lang="en-US" dirty="0" smtClean="0"/>
              <a:t>Variables  and constructing coding categories.</a:t>
            </a:r>
          </a:p>
          <a:p>
            <a:pPr eaLnBrk="1" hangingPunct="1">
              <a:defRPr/>
            </a:pP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Existing Statistics/Documents and Secondary Analysis</a:t>
            </a:r>
            <a:endParaRPr lang="en-US" sz="3600" dirty="0"/>
          </a:p>
        </p:txBody>
      </p:sp>
      <p:sp>
        <p:nvSpPr>
          <p:cNvPr id="3" name="Content Placeholder 2"/>
          <p:cNvSpPr>
            <a:spLocks noGrp="1"/>
          </p:cNvSpPr>
          <p:nvPr>
            <p:ph idx="1"/>
          </p:nvPr>
        </p:nvSpPr>
        <p:spPr/>
        <p:txBody>
          <a:bodyPr/>
          <a:lstStyle/>
          <a:p>
            <a:pPr marL="609600" indent="-609600" eaLnBrk="1" hangingPunct="1">
              <a:defRPr/>
            </a:pPr>
            <a:r>
              <a:rPr lang="en-US" sz="2800" dirty="0" smtClean="0"/>
              <a:t>The main sources of existing statistics are government or international agencies and private sources.</a:t>
            </a:r>
          </a:p>
          <a:p>
            <a:pPr marL="609600" indent="-609600" eaLnBrk="1" hangingPunct="1">
              <a:buFontTx/>
              <a:buNone/>
              <a:defRPr/>
            </a:pPr>
            <a:r>
              <a:rPr lang="en-US" sz="2800" b="1" dirty="0" smtClean="0">
                <a:solidFill>
                  <a:schemeClr val="bg2">
                    <a:lumMod val="20000"/>
                    <a:lumOff val="80000"/>
                  </a:schemeClr>
                </a:solidFill>
              </a:rPr>
              <a:t>Secondary Survey Data</a:t>
            </a:r>
          </a:p>
          <a:p>
            <a:pPr marL="609600" indent="-609600" eaLnBrk="1" hangingPunct="1">
              <a:defRPr/>
            </a:pPr>
            <a:r>
              <a:rPr lang="en-US" sz="2800" dirty="0" smtClean="0"/>
              <a:t>Secondary analysis is a special case of existing statistics; it is the reanalysis of previously collected survey or other data that were originally gathered by others.</a:t>
            </a:r>
          </a:p>
          <a:p>
            <a:pPr marL="609600" indent="-609600" eaLnBrk="1" hangingPunct="1">
              <a:defRPr/>
            </a:pPr>
            <a:r>
              <a:rPr lang="en-US" sz="2800" dirty="0" smtClean="0"/>
              <a:t>Secondary analysis is increasingly  used by researchers.</a:t>
            </a:r>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Limitations in the Use of Secondary Data Analysis</a:t>
            </a:r>
            <a:endParaRPr lang="en-US" sz="3200" dirty="0"/>
          </a:p>
        </p:txBody>
      </p:sp>
      <p:sp>
        <p:nvSpPr>
          <p:cNvPr id="3" name="Content Placeholder 2"/>
          <p:cNvSpPr>
            <a:spLocks noGrp="1"/>
          </p:cNvSpPr>
          <p:nvPr>
            <p:ph idx="1"/>
          </p:nvPr>
        </p:nvSpPr>
        <p:spPr/>
        <p:txBody>
          <a:bodyPr/>
          <a:lstStyle/>
          <a:p>
            <a:pPr marL="609600" indent="-609600" eaLnBrk="1" hangingPunct="1">
              <a:buFontTx/>
              <a:buNone/>
              <a:defRPr/>
            </a:pPr>
            <a:r>
              <a:rPr lang="en-US" sz="2400" b="1" dirty="0" smtClean="0">
                <a:solidFill>
                  <a:schemeClr val="bg2">
                    <a:lumMod val="20000"/>
                    <a:lumOff val="80000"/>
                  </a:schemeClr>
                </a:solidFill>
              </a:rPr>
              <a:t>Units of Analysis and Variable Attributes</a:t>
            </a:r>
          </a:p>
          <a:p>
            <a:pPr marL="590550" indent="-533400" eaLnBrk="1" hangingPunct="1">
              <a:defRPr/>
            </a:pPr>
            <a:r>
              <a:rPr lang="en-US" dirty="0" smtClean="0"/>
              <a:t>Common problem in existing statistics is finding the appropriate units of analysis.</a:t>
            </a:r>
          </a:p>
          <a:p>
            <a:pPr marL="590550" indent="-533400" eaLnBrk="1" hangingPunct="1">
              <a:defRPr/>
            </a:pPr>
            <a:r>
              <a:rPr lang="en-US" dirty="0" smtClean="0"/>
              <a:t>Many statistics are published for aggregates, not the individual.</a:t>
            </a:r>
          </a:p>
          <a:p>
            <a:pPr marL="590550" indent="-533400" eaLnBrk="1" hangingPunct="1">
              <a:defRPr/>
            </a:pPr>
            <a:r>
              <a:rPr lang="en-US" dirty="0" smtClean="0"/>
              <a:t>A related problem involves the categories of variable attributes used in existing documents or survey questions.</a:t>
            </a:r>
          </a:p>
          <a:p>
            <a:pPr eaLnBrk="1" hangingPunct="1">
              <a:defRPr/>
            </a:pP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Limitations in the Use of Secondary Data Analysis</a:t>
            </a:r>
            <a:endParaRPr lang="en-US" sz="3200" dirty="0"/>
          </a:p>
        </p:txBody>
      </p:sp>
      <p:sp>
        <p:nvSpPr>
          <p:cNvPr id="3" name="Content Placeholder 2"/>
          <p:cNvSpPr>
            <a:spLocks noGrp="1"/>
          </p:cNvSpPr>
          <p:nvPr>
            <p:ph idx="1"/>
          </p:nvPr>
        </p:nvSpPr>
        <p:spPr/>
        <p:txBody>
          <a:bodyPr/>
          <a:lstStyle/>
          <a:p>
            <a:pPr marL="609600" indent="-609600" eaLnBrk="1" hangingPunct="1">
              <a:lnSpc>
                <a:spcPct val="90000"/>
              </a:lnSpc>
              <a:buFontTx/>
              <a:buNone/>
              <a:defRPr/>
            </a:pPr>
            <a:r>
              <a:rPr lang="en-US" sz="2400" b="1" dirty="0" smtClean="0">
                <a:solidFill>
                  <a:schemeClr val="bg2">
                    <a:lumMod val="20000"/>
                    <a:lumOff val="80000"/>
                  </a:schemeClr>
                </a:solidFill>
              </a:rPr>
              <a:t>Validity</a:t>
            </a:r>
          </a:p>
          <a:p>
            <a:pPr marL="590550" indent="-533400" eaLnBrk="1" hangingPunct="1">
              <a:lnSpc>
                <a:spcPct val="90000"/>
              </a:lnSpc>
              <a:defRPr/>
            </a:pPr>
            <a:r>
              <a:rPr lang="en-US" sz="2800" dirty="0" smtClean="0"/>
              <a:t>Validity problems can occur when the researcher’s theoretical definition dos not match that of the government agency or organization that collected the information.</a:t>
            </a:r>
          </a:p>
          <a:p>
            <a:pPr marL="590550" indent="-533400" eaLnBrk="1" hangingPunct="1">
              <a:lnSpc>
                <a:spcPct val="90000"/>
              </a:lnSpc>
              <a:defRPr/>
            </a:pPr>
            <a:endParaRPr lang="en-US" sz="2800" dirty="0" smtClean="0"/>
          </a:p>
          <a:p>
            <a:pPr marL="590550" indent="-533400" eaLnBrk="1" hangingPunct="1">
              <a:lnSpc>
                <a:spcPct val="90000"/>
              </a:lnSpc>
              <a:defRPr/>
            </a:pPr>
            <a:r>
              <a:rPr lang="en-US" sz="2800" dirty="0" smtClean="0"/>
              <a:t>Official policies and procedures specify definitions for official statistics. Another validity problem arises when official statistics are a surrogate or proxy for a construct in which a researcher is really interested.</a:t>
            </a:r>
          </a:p>
          <a:p>
            <a:pPr eaLnBrk="1" hangingPunct="1">
              <a:defRPr/>
            </a:pPr>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Limitations in the Use of Secondary Data Analysis</a:t>
            </a:r>
            <a:endParaRPr lang="en-US" sz="3200" dirty="0"/>
          </a:p>
        </p:txBody>
      </p:sp>
      <p:sp>
        <p:nvSpPr>
          <p:cNvPr id="3" name="Content Placeholder 2"/>
          <p:cNvSpPr>
            <a:spLocks noGrp="1"/>
          </p:cNvSpPr>
          <p:nvPr>
            <p:ph idx="1"/>
          </p:nvPr>
        </p:nvSpPr>
        <p:spPr/>
        <p:txBody>
          <a:bodyPr/>
          <a:lstStyle/>
          <a:p>
            <a:pPr marL="609600" indent="-609600" eaLnBrk="1" hangingPunct="1">
              <a:buFontTx/>
              <a:buNone/>
              <a:defRPr/>
            </a:pPr>
            <a:r>
              <a:rPr lang="en-US" sz="2400" b="1" dirty="0" smtClean="0">
                <a:solidFill>
                  <a:schemeClr val="bg2">
                    <a:lumMod val="20000"/>
                    <a:lumOff val="80000"/>
                  </a:schemeClr>
                </a:solidFill>
              </a:rPr>
              <a:t>Reliability</a:t>
            </a:r>
          </a:p>
          <a:p>
            <a:pPr marL="590550" indent="-533400" eaLnBrk="1" hangingPunct="1">
              <a:defRPr/>
            </a:pPr>
            <a:r>
              <a:rPr lang="en-US" sz="2400" dirty="0" smtClean="0"/>
              <a:t>Problems with reliability can plague existing statistics research.</a:t>
            </a:r>
          </a:p>
          <a:p>
            <a:pPr marL="590550" indent="-533400" eaLnBrk="1" hangingPunct="1">
              <a:defRPr/>
            </a:pPr>
            <a:r>
              <a:rPr lang="en-US" sz="2400" dirty="0" smtClean="0"/>
              <a:t>Stability reliability problems develop when official definitions or the method of collecting information changes over time.</a:t>
            </a:r>
          </a:p>
          <a:p>
            <a:pPr marL="590550" indent="-533400" eaLnBrk="1" hangingPunct="1">
              <a:defRPr/>
            </a:pPr>
            <a:r>
              <a:rPr lang="en-US" sz="2400" dirty="0" smtClean="0"/>
              <a:t>Representative reliability can be a serious problem in official government statistics.</a:t>
            </a:r>
          </a:p>
          <a:p>
            <a:pPr marL="590550" indent="-533400" eaLnBrk="1" hangingPunct="1">
              <a:defRPr/>
            </a:pPr>
            <a:r>
              <a:rPr lang="en-US" sz="2400" dirty="0" smtClean="0"/>
              <a:t>This goes beyond recognized problems, such as the police stopping poorly dressed people more than well-dressed people, hence poorly dressed, lower-income people appear more often in arrest statistics.</a:t>
            </a:r>
          </a:p>
          <a:p>
            <a:pPr marL="590550" indent="-533400" eaLnBrk="1" hangingPunct="1">
              <a:defRPr/>
            </a:pP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Limitations in the Use of Secondary Data Analysis</a:t>
            </a:r>
            <a:endParaRPr lang="en-US" sz="3200" dirty="0"/>
          </a:p>
        </p:txBody>
      </p:sp>
      <p:sp>
        <p:nvSpPr>
          <p:cNvPr id="3" name="Content Placeholder 2"/>
          <p:cNvSpPr>
            <a:spLocks noGrp="1"/>
          </p:cNvSpPr>
          <p:nvPr>
            <p:ph idx="1"/>
          </p:nvPr>
        </p:nvSpPr>
        <p:spPr/>
        <p:txBody>
          <a:bodyPr/>
          <a:lstStyle/>
          <a:p>
            <a:pPr marL="609600" indent="-609600" eaLnBrk="1" hangingPunct="1">
              <a:buFontTx/>
              <a:buNone/>
              <a:defRPr/>
            </a:pPr>
            <a:r>
              <a:rPr lang="en-US" sz="2800" b="1" dirty="0" smtClean="0">
                <a:solidFill>
                  <a:schemeClr val="bg2">
                    <a:lumMod val="20000"/>
                    <a:lumOff val="80000"/>
                  </a:schemeClr>
                </a:solidFill>
              </a:rPr>
              <a:t>Missing Data</a:t>
            </a:r>
          </a:p>
          <a:p>
            <a:pPr marL="590550" indent="-533400" eaLnBrk="1" hangingPunct="1">
              <a:defRPr/>
            </a:pPr>
            <a:r>
              <a:rPr lang="en-US" sz="2800" dirty="0" smtClean="0"/>
              <a:t>One problem that plagues researchers who use existing statistics and documents is that of missing data.</a:t>
            </a:r>
          </a:p>
          <a:p>
            <a:pPr marL="590550" indent="-533400" eaLnBrk="1" hangingPunct="1">
              <a:defRPr/>
            </a:pPr>
            <a:r>
              <a:rPr lang="en-US" sz="2800" dirty="0" smtClean="0"/>
              <a:t>Sometimes, the data were collected but have been lost.</a:t>
            </a:r>
          </a:p>
          <a:p>
            <a:pPr eaLnBrk="1" hangingPunct="1">
              <a:defRPr/>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971550" y="1484313"/>
            <a:ext cx="7316788" cy="327660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a:effectLst>
                  <a:outerShdw blurRad="38100" dist="38100" dir="2700000" algn="tl">
                    <a:srgbClr val="000000"/>
                  </a:outerShdw>
                </a:effectLst>
              </a:rPr>
              <a:t>Positivism sees social sciences as an “Organized method for combining deductive logic with precise empirical observations of individual behavior in order to discover and confirm a set of probabilistic causal laws that can be used to predict general patterns of human activity.”</a:t>
            </a:r>
          </a:p>
        </p:txBody>
      </p:sp>
      <p:sp>
        <p:nvSpPr>
          <p:cNvPr id="15364" name="Rectangle 4"/>
          <p:cNvSpPr>
            <a:spLocks noGrp="1" noChangeArrowheads="1"/>
          </p:cNvSpPr>
          <p:nvPr>
            <p:ph type="title"/>
          </p:nvPr>
        </p:nvSpPr>
        <p:spPr/>
        <p:txBody>
          <a:bodyPr/>
          <a:lstStyle/>
          <a:p>
            <a:pPr eaLnBrk="1" hangingPunct="1">
              <a:defRPr/>
            </a:pPr>
            <a:r>
              <a:rPr lang="en-US"/>
              <a:t>Positivism</a:t>
            </a:r>
            <a:endParaRPr lang="id-ID"/>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pPr eaLnBrk="1" hangingPunct="1">
              <a:defRPr/>
            </a:pPr>
            <a:r>
              <a:rPr lang="en-US" sz="9600" smtClean="0"/>
              <a:t>IV</a:t>
            </a:r>
            <a:endParaRPr lang="en-US" sz="9600" dirty="0"/>
          </a:p>
        </p:txBody>
      </p:sp>
      <p:sp>
        <p:nvSpPr>
          <p:cNvPr id="2" name="Subtitle 1"/>
          <p:cNvSpPr>
            <a:spLocks noGrp="1"/>
          </p:cNvSpPr>
          <p:nvPr>
            <p:ph type="subTitle" sz="quarter" idx="1"/>
          </p:nvPr>
        </p:nvSpPr>
        <p:spPr/>
        <p:txBody>
          <a:bodyPr/>
          <a:lstStyle/>
          <a:p>
            <a:pPr>
              <a:defRPr/>
            </a:pPr>
            <a:r>
              <a:rPr lang="en-US" sz="5400" b="1" dirty="0" smtClean="0"/>
              <a:t>Data Analysis and Interpretation</a:t>
            </a:r>
            <a:endParaRPr lang="en-US" sz="5400" b="1"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700213"/>
            <a:ext cx="7847013" cy="2665412"/>
          </a:xfrm>
        </p:spPr>
        <p:txBody>
          <a:bodyPr/>
          <a:lstStyle/>
          <a:p>
            <a:pPr>
              <a:defRPr/>
            </a:pPr>
            <a:r>
              <a:rPr lang="en-US" sz="4000" dirty="0" smtClean="0"/>
              <a:t>4.1. Unit of Analysis, Variables</a:t>
            </a:r>
            <a:r>
              <a:rPr lang="en-US" sz="4000" smtClean="0"/>
              <a:t>, </a:t>
            </a:r>
            <a:br>
              <a:rPr lang="en-US" sz="4000" smtClean="0"/>
            </a:br>
            <a:r>
              <a:rPr lang="en-US" sz="4000"/>
              <a:t>Testing Mediating and </a:t>
            </a:r>
            <a:r>
              <a:rPr lang="en-US" sz="4000" smtClean="0"/>
              <a:t>Moderating Effect, Multilevel</a:t>
            </a:r>
            <a:r>
              <a:rPr lang="en-US" sz="4000"/>
              <a:t> </a:t>
            </a:r>
            <a:r>
              <a:rPr lang="en-US" sz="4000" smtClean="0"/>
              <a:t>and Cross-level Analysis</a:t>
            </a:r>
            <a:r>
              <a:rPr lang="en-US" sz="4000"/>
              <a:t>.</a:t>
            </a:r>
            <a:r>
              <a:rPr lang="en-US" sz="4000" smtClean="0"/>
              <a:t> </a:t>
            </a:r>
            <a:endParaRPr lang="en-US" sz="4000"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19113" y="765175"/>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2800" smtClean="0"/>
              <a:t>Mediating Effect of Self-Efficacy on the Relationship between Role Conflict and Adaptability</a:t>
            </a:r>
            <a:endParaRPr lang="en-US" sz="2800"/>
          </a:p>
        </p:txBody>
      </p:sp>
      <p:sp>
        <p:nvSpPr>
          <p:cNvPr id="3" name="Oval 2"/>
          <p:cNvSpPr/>
          <p:nvPr/>
        </p:nvSpPr>
        <p:spPr>
          <a:xfrm>
            <a:off x="6310313" y="3462338"/>
            <a:ext cx="22860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chemeClr val="tx1"/>
                </a:solidFill>
              </a:rPr>
              <a:t>Adaptability</a:t>
            </a:r>
          </a:p>
        </p:txBody>
      </p:sp>
      <p:sp>
        <p:nvSpPr>
          <p:cNvPr id="4" name="Oval 3"/>
          <p:cNvSpPr/>
          <p:nvPr/>
        </p:nvSpPr>
        <p:spPr>
          <a:xfrm>
            <a:off x="3262313" y="3462338"/>
            <a:ext cx="22860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a:solidFill>
                  <a:schemeClr val="tx1"/>
                </a:solidFill>
              </a:rPr>
              <a:t>Self Efficacy</a:t>
            </a:r>
          </a:p>
        </p:txBody>
      </p:sp>
      <p:sp>
        <p:nvSpPr>
          <p:cNvPr id="5" name="Oval 4"/>
          <p:cNvSpPr/>
          <p:nvPr/>
        </p:nvSpPr>
        <p:spPr>
          <a:xfrm>
            <a:off x="290513" y="3462338"/>
            <a:ext cx="22860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a:solidFill>
                  <a:schemeClr val="tx1"/>
                </a:solidFill>
              </a:rPr>
              <a:t>Role Conflict</a:t>
            </a:r>
          </a:p>
        </p:txBody>
      </p:sp>
      <p:cxnSp>
        <p:nvCxnSpPr>
          <p:cNvPr id="6" name="Straight Arrow Connector 5"/>
          <p:cNvCxnSpPr>
            <a:stCxn id="4" idx="6"/>
            <a:endCxn id="3" idx="2"/>
          </p:cNvCxnSpPr>
          <p:nvPr/>
        </p:nvCxnSpPr>
        <p:spPr>
          <a:xfrm>
            <a:off x="5548313" y="3995738"/>
            <a:ext cx="7620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5" idx="6"/>
            <a:endCxn id="4" idx="2"/>
          </p:cNvCxnSpPr>
          <p:nvPr/>
        </p:nvCxnSpPr>
        <p:spPr>
          <a:xfrm>
            <a:off x="2576513" y="3995738"/>
            <a:ext cx="6858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5" idx="0"/>
          </p:cNvCxnSpPr>
          <p:nvPr/>
        </p:nvCxnSpPr>
        <p:spPr>
          <a:xfrm flipV="1">
            <a:off x="1433513" y="2852738"/>
            <a:ext cx="0" cy="6096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433513" y="2852738"/>
            <a:ext cx="6019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3" idx="0"/>
          </p:cNvCxnSpPr>
          <p:nvPr/>
        </p:nvCxnSpPr>
        <p:spPr>
          <a:xfrm>
            <a:off x="7453313" y="2852738"/>
            <a:ext cx="0" cy="6096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5963" name="TextBox 10"/>
          <p:cNvSpPr txBox="1">
            <a:spLocks noChangeArrowheads="1"/>
          </p:cNvSpPr>
          <p:nvPr/>
        </p:nvSpPr>
        <p:spPr bwMode="auto">
          <a:xfrm>
            <a:off x="2271713" y="3995738"/>
            <a:ext cx="1143000" cy="585787"/>
          </a:xfrm>
          <a:prstGeom prst="rect">
            <a:avLst/>
          </a:prstGeom>
          <a:noFill/>
          <a:ln w="9525">
            <a:noFill/>
            <a:miter lim="800000"/>
            <a:headEnd/>
            <a:tailEnd/>
          </a:ln>
        </p:spPr>
        <p:txBody>
          <a:bodyPr>
            <a:spAutoFit/>
          </a:bodyPr>
          <a:lstStyle/>
          <a:p>
            <a:pPr algn="ctr"/>
            <a:r>
              <a:rPr lang="el-GR" sz="3200"/>
              <a:t>β</a:t>
            </a:r>
            <a:r>
              <a:rPr lang="en-US"/>
              <a:t>1</a:t>
            </a:r>
          </a:p>
        </p:txBody>
      </p:sp>
      <p:sp>
        <p:nvSpPr>
          <p:cNvPr id="125964" name="TextBox 11"/>
          <p:cNvSpPr txBox="1">
            <a:spLocks noChangeArrowheads="1"/>
          </p:cNvSpPr>
          <p:nvPr/>
        </p:nvSpPr>
        <p:spPr bwMode="auto">
          <a:xfrm>
            <a:off x="5319713" y="3995738"/>
            <a:ext cx="1143000" cy="585787"/>
          </a:xfrm>
          <a:prstGeom prst="rect">
            <a:avLst/>
          </a:prstGeom>
          <a:noFill/>
          <a:ln w="9525">
            <a:noFill/>
            <a:miter lim="800000"/>
            <a:headEnd/>
            <a:tailEnd/>
          </a:ln>
        </p:spPr>
        <p:txBody>
          <a:bodyPr>
            <a:spAutoFit/>
          </a:bodyPr>
          <a:lstStyle/>
          <a:p>
            <a:pPr algn="ctr"/>
            <a:r>
              <a:rPr lang="el-GR" sz="3200"/>
              <a:t>β</a:t>
            </a:r>
            <a:r>
              <a:rPr lang="en-US"/>
              <a:t>2</a:t>
            </a:r>
          </a:p>
        </p:txBody>
      </p:sp>
      <p:sp>
        <p:nvSpPr>
          <p:cNvPr id="125965" name="TextBox 12"/>
          <p:cNvSpPr txBox="1">
            <a:spLocks noChangeArrowheads="1"/>
          </p:cNvSpPr>
          <p:nvPr/>
        </p:nvSpPr>
        <p:spPr bwMode="auto">
          <a:xfrm>
            <a:off x="4024313" y="2268538"/>
            <a:ext cx="1143000" cy="584200"/>
          </a:xfrm>
          <a:prstGeom prst="rect">
            <a:avLst/>
          </a:prstGeom>
          <a:noFill/>
          <a:ln w="9525">
            <a:noFill/>
            <a:miter lim="800000"/>
            <a:headEnd/>
            <a:tailEnd/>
          </a:ln>
        </p:spPr>
        <p:txBody>
          <a:bodyPr>
            <a:spAutoFit/>
          </a:bodyPr>
          <a:lstStyle/>
          <a:p>
            <a:pPr algn="ctr"/>
            <a:r>
              <a:rPr lang="el-GR" sz="3200"/>
              <a:t>β</a:t>
            </a:r>
            <a:r>
              <a:rPr lang="en-US"/>
              <a:t>3</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36625"/>
            <a:ext cx="8229600" cy="1143000"/>
          </a:xfrm>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100" b="1" smtClean="0"/>
              <a:t>Moderating Effect of Gender on The Relationship between Role Conflict and Adaptability</a:t>
            </a:r>
            <a:r>
              <a:rPr lang="en-US" smtClean="0"/>
              <a:t> </a:t>
            </a:r>
            <a:endParaRPr lang="en-US"/>
          </a:p>
        </p:txBody>
      </p:sp>
      <p:sp>
        <p:nvSpPr>
          <p:cNvPr id="3" name="Oval 2"/>
          <p:cNvSpPr/>
          <p:nvPr/>
        </p:nvSpPr>
        <p:spPr>
          <a:xfrm>
            <a:off x="5943600" y="3913188"/>
            <a:ext cx="22860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a:solidFill>
                  <a:schemeClr val="tx1"/>
                </a:solidFill>
              </a:rPr>
              <a:t>Adaptability</a:t>
            </a:r>
          </a:p>
        </p:txBody>
      </p:sp>
      <p:sp>
        <p:nvSpPr>
          <p:cNvPr id="4" name="Oval 3"/>
          <p:cNvSpPr/>
          <p:nvPr/>
        </p:nvSpPr>
        <p:spPr>
          <a:xfrm>
            <a:off x="1600200" y="3913188"/>
            <a:ext cx="22860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a:solidFill>
                  <a:schemeClr val="tx1"/>
                </a:solidFill>
              </a:rPr>
              <a:t>Role Conflict</a:t>
            </a:r>
          </a:p>
        </p:txBody>
      </p:sp>
      <p:sp>
        <p:nvSpPr>
          <p:cNvPr id="5" name="Oval 4"/>
          <p:cNvSpPr/>
          <p:nvPr/>
        </p:nvSpPr>
        <p:spPr>
          <a:xfrm>
            <a:off x="3657600" y="2719388"/>
            <a:ext cx="22860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a:solidFill>
                  <a:schemeClr val="tx1"/>
                </a:solidFill>
              </a:rPr>
              <a:t>Gender</a:t>
            </a:r>
          </a:p>
        </p:txBody>
      </p:sp>
      <p:cxnSp>
        <p:nvCxnSpPr>
          <p:cNvPr id="6" name="Straight Arrow Connector 5"/>
          <p:cNvCxnSpPr>
            <a:stCxn id="4" idx="6"/>
            <a:endCxn id="3" idx="2"/>
          </p:cNvCxnSpPr>
          <p:nvPr/>
        </p:nvCxnSpPr>
        <p:spPr>
          <a:xfrm>
            <a:off x="3886200" y="4446588"/>
            <a:ext cx="20574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876800" y="3786188"/>
            <a:ext cx="0" cy="6096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984" name="TextBox 7"/>
          <p:cNvSpPr txBox="1">
            <a:spLocks noChangeArrowheads="1"/>
          </p:cNvSpPr>
          <p:nvPr/>
        </p:nvSpPr>
        <p:spPr bwMode="auto">
          <a:xfrm>
            <a:off x="4343400" y="4572000"/>
            <a:ext cx="1143000" cy="585788"/>
          </a:xfrm>
          <a:prstGeom prst="rect">
            <a:avLst/>
          </a:prstGeom>
          <a:noFill/>
          <a:ln w="9525">
            <a:noFill/>
            <a:miter lim="800000"/>
            <a:headEnd/>
            <a:tailEnd/>
          </a:ln>
        </p:spPr>
        <p:txBody>
          <a:bodyPr>
            <a:spAutoFit/>
          </a:bodyPr>
          <a:lstStyle/>
          <a:p>
            <a:pPr algn="ctr"/>
            <a:r>
              <a:rPr lang="el-GR" sz="3200"/>
              <a:t>β</a:t>
            </a:r>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Unit of Analysis, Variables, and Cross-Level Analysis</a:t>
            </a:r>
            <a:endParaRPr lang="en-US" sz="3200" dirty="0"/>
          </a:p>
        </p:txBody>
      </p:sp>
      <p:sp>
        <p:nvSpPr>
          <p:cNvPr id="4" name="Oval 3"/>
          <p:cNvSpPr/>
          <p:nvPr/>
        </p:nvSpPr>
        <p:spPr>
          <a:xfrm>
            <a:off x="250825" y="2071688"/>
            <a:ext cx="3249613" cy="17859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2">
                    <a:lumMod val="10000"/>
                  </a:schemeClr>
                </a:solidFill>
              </a:rPr>
              <a:t>Group Cohesiveness</a:t>
            </a:r>
          </a:p>
        </p:txBody>
      </p:sp>
      <p:sp>
        <p:nvSpPr>
          <p:cNvPr id="5" name="Oval 4"/>
          <p:cNvSpPr/>
          <p:nvPr/>
        </p:nvSpPr>
        <p:spPr>
          <a:xfrm>
            <a:off x="5786438" y="2143125"/>
            <a:ext cx="2928937" cy="1785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2">
                    <a:lumMod val="10000"/>
                  </a:schemeClr>
                </a:solidFill>
              </a:rPr>
              <a:t>Individual Absence</a:t>
            </a:r>
          </a:p>
        </p:txBody>
      </p:sp>
      <p:sp>
        <p:nvSpPr>
          <p:cNvPr id="6" name="Right Arrow 5"/>
          <p:cNvSpPr/>
          <p:nvPr/>
        </p:nvSpPr>
        <p:spPr>
          <a:xfrm>
            <a:off x="3563938" y="2708275"/>
            <a:ext cx="2143125" cy="642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8006" name="TextBox 8"/>
          <p:cNvSpPr txBox="1">
            <a:spLocks noChangeArrowheads="1"/>
          </p:cNvSpPr>
          <p:nvPr/>
        </p:nvSpPr>
        <p:spPr bwMode="auto">
          <a:xfrm>
            <a:off x="1000125" y="4171950"/>
            <a:ext cx="1714500" cy="1200150"/>
          </a:xfrm>
          <a:prstGeom prst="rect">
            <a:avLst/>
          </a:prstGeom>
          <a:noFill/>
          <a:ln w="9525">
            <a:noFill/>
            <a:miter lim="800000"/>
            <a:headEnd/>
            <a:tailEnd/>
          </a:ln>
        </p:spPr>
        <p:txBody>
          <a:bodyPr>
            <a:spAutoFit/>
          </a:bodyPr>
          <a:lstStyle/>
          <a:p>
            <a:pPr algn="ctr"/>
            <a:r>
              <a:rPr lang="en-US" sz="3600"/>
              <a:t>Group Level</a:t>
            </a:r>
            <a:endParaRPr lang="en-US" sz="2000"/>
          </a:p>
        </p:txBody>
      </p:sp>
      <p:sp>
        <p:nvSpPr>
          <p:cNvPr id="128007" name="TextBox 10"/>
          <p:cNvSpPr txBox="1">
            <a:spLocks noChangeArrowheads="1"/>
          </p:cNvSpPr>
          <p:nvPr/>
        </p:nvSpPr>
        <p:spPr bwMode="auto">
          <a:xfrm>
            <a:off x="6227763" y="4324350"/>
            <a:ext cx="2160587" cy="1200150"/>
          </a:xfrm>
          <a:prstGeom prst="rect">
            <a:avLst/>
          </a:prstGeom>
          <a:noFill/>
          <a:ln w="9525">
            <a:noFill/>
            <a:miter lim="800000"/>
            <a:headEnd/>
            <a:tailEnd/>
          </a:ln>
        </p:spPr>
        <p:txBody>
          <a:bodyPr>
            <a:spAutoFit/>
          </a:bodyPr>
          <a:lstStyle/>
          <a:p>
            <a:pPr algn="ctr"/>
            <a:r>
              <a:rPr lang="en-US" sz="3600"/>
              <a:t>Individual Level</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2197100"/>
            <a:ext cx="7772400" cy="1736725"/>
          </a:xfrm>
        </p:spPr>
        <p:txBody>
          <a:bodyPr/>
          <a:lstStyle/>
          <a:p>
            <a:pPr>
              <a:defRPr/>
            </a:pPr>
            <a:r>
              <a:rPr lang="en-US" sz="4000" dirty="0" smtClean="0"/>
              <a:t>4.2. Measures of Central Tendency, Variation, and Relation of Variables</a:t>
            </a:r>
            <a:endParaRPr lang="en-US" sz="4000"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5">
                    <a:lumMod val="20000"/>
                    <a:lumOff val="80000"/>
                  </a:schemeClr>
                </a:solidFill>
              </a:rPr>
              <a:t>Measure of Central Tendency</a:t>
            </a:r>
            <a:endParaRPr lang="en-US" dirty="0">
              <a:solidFill>
                <a:schemeClr val="accent5">
                  <a:lumMod val="20000"/>
                  <a:lumOff val="80000"/>
                </a:schemeClr>
              </a:solidFill>
            </a:endParaRPr>
          </a:p>
        </p:txBody>
      </p:sp>
      <p:sp>
        <p:nvSpPr>
          <p:cNvPr id="3" name="Content Placeholder 2"/>
          <p:cNvSpPr>
            <a:spLocks noGrp="1"/>
          </p:cNvSpPr>
          <p:nvPr>
            <p:ph idx="1"/>
          </p:nvPr>
        </p:nvSpPr>
        <p:spPr/>
        <p:txBody>
          <a:bodyPr/>
          <a:lstStyle/>
          <a:p>
            <a:pPr eaLnBrk="1" hangingPunct="1">
              <a:defRPr/>
            </a:pPr>
            <a:r>
              <a:rPr lang="en-US" dirty="0" smtClean="0"/>
              <a:t>Researchers use three measures of central tendency: </a:t>
            </a:r>
          </a:p>
          <a:p>
            <a:pPr lvl="1" eaLnBrk="1" hangingPunct="1">
              <a:defRPr/>
            </a:pPr>
            <a:r>
              <a:rPr lang="en-US" dirty="0" smtClean="0"/>
              <a:t>Mean, used for interval and ratio data</a:t>
            </a:r>
          </a:p>
          <a:p>
            <a:pPr lvl="1" eaLnBrk="1" hangingPunct="1">
              <a:defRPr/>
            </a:pPr>
            <a:r>
              <a:rPr lang="en-US" dirty="0" smtClean="0"/>
              <a:t>Median, used for ordinal data</a:t>
            </a:r>
          </a:p>
          <a:p>
            <a:pPr lvl="1" eaLnBrk="1" hangingPunct="1">
              <a:defRPr/>
            </a:pPr>
            <a:r>
              <a:rPr lang="en-US" dirty="0" smtClean="0"/>
              <a:t>Mode, used for nominal/categorical data</a:t>
            </a:r>
          </a:p>
          <a:p>
            <a:pPr lvl="1" eaLnBrk="1" hangingPunct="1">
              <a:defRPr/>
            </a:pPr>
            <a:endParaRPr lang="en-US"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5">
                    <a:lumMod val="20000"/>
                    <a:lumOff val="80000"/>
                  </a:schemeClr>
                </a:solidFill>
              </a:rPr>
              <a:t>Measures of Variation</a:t>
            </a:r>
            <a:endParaRPr lang="en-US" dirty="0">
              <a:solidFill>
                <a:schemeClr val="accent5">
                  <a:lumMod val="20000"/>
                  <a:lumOff val="80000"/>
                </a:schemeClr>
              </a:solidFill>
            </a:endParaRPr>
          </a:p>
        </p:txBody>
      </p:sp>
      <p:sp>
        <p:nvSpPr>
          <p:cNvPr id="3" name="Content Placeholder 2"/>
          <p:cNvSpPr>
            <a:spLocks noGrp="1"/>
          </p:cNvSpPr>
          <p:nvPr>
            <p:ph idx="1"/>
          </p:nvPr>
        </p:nvSpPr>
        <p:spPr/>
        <p:txBody>
          <a:bodyPr/>
          <a:lstStyle/>
          <a:p>
            <a:pPr eaLnBrk="1" hangingPunct="1">
              <a:defRPr/>
            </a:pPr>
            <a:r>
              <a:rPr lang="en-US" dirty="0" smtClean="0"/>
              <a:t>Researchers measure variation in three ways:</a:t>
            </a:r>
          </a:p>
          <a:p>
            <a:pPr eaLnBrk="1" hangingPunct="1">
              <a:defRPr/>
            </a:pPr>
            <a:endParaRPr lang="en-US" dirty="0" smtClean="0"/>
          </a:p>
          <a:p>
            <a:pPr lvl="1" eaLnBrk="1" hangingPunct="1">
              <a:defRPr/>
            </a:pPr>
            <a:r>
              <a:rPr lang="en-US" b="1" dirty="0" smtClean="0"/>
              <a:t>Range</a:t>
            </a:r>
            <a:r>
              <a:rPr lang="en-US" dirty="0" smtClean="0"/>
              <a:t>:  a measure of dispersion for one variable indicating the highest and the lowest scores </a:t>
            </a:r>
          </a:p>
          <a:p>
            <a:pPr lvl="1" eaLnBrk="1" hangingPunct="1">
              <a:defRPr/>
            </a:pPr>
            <a:endParaRPr lang="en-US" b="1" dirty="0" smtClean="0"/>
          </a:p>
          <a:p>
            <a:pPr lvl="1" eaLnBrk="1" hangingPunct="1">
              <a:defRPr/>
            </a:pPr>
            <a:r>
              <a:rPr lang="en-US" b="1" dirty="0" smtClean="0"/>
              <a:t>Percentile</a:t>
            </a:r>
            <a:r>
              <a:rPr lang="en-US" dirty="0" smtClean="0"/>
              <a:t>: a measure of dispersion for one variable that indicates the percentage of cases at or below a score point</a:t>
            </a:r>
          </a:p>
          <a:p>
            <a:pPr eaLnBrk="1" hangingPunct="1">
              <a:defRPr/>
            </a:pPr>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5">
                    <a:lumMod val="20000"/>
                    <a:lumOff val="80000"/>
                  </a:schemeClr>
                </a:solidFill>
              </a:rPr>
              <a:t>Measures of Variation</a:t>
            </a:r>
            <a:endParaRPr lang="en-US" dirty="0">
              <a:solidFill>
                <a:schemeClr val="accent5">
                  <a:lumMod val="20000"/>
                  <a:lumOff val="80000"/>
                </a:schemeClr>
              </a:solidFill>
            </a:endParaRPr>
          </a:p>
        </p:txBody>
      </p:sp>
      <p:sp>
        <p:nvSpPr>
          <p:cNvPr id="3" name="Content Placeholder 2"/>
          <p:cNvSpPr>
            <a:spLocks noGrp="1"/>
          </p:cNvSpPr>
          <p:nvPr>
            <p:ph idx="1"/>
          </p:nvPr>
        </p:nvSpPr>
        <p:spPr/>
        <p:txBody>
          <a:bodyPr/>
          <a:lstStyle/>
          <a:p>
            <a:pPr eaLnBrk="1" hangingPunct="1">
              <a:defRPr/>
            </a:pPr>
            <a:r>
              <a:rPr lang="en-US" dirty="0" smtClean="0"/>
              <a:t>Researchers measure variation in three ways:</a:t>
            </a:r>
          </a:p>
          <a:p>
            <a:pPr eaLnBrk="1" hangingPunct="1">
              <a:buFontTx/>
              <a:buNone/>
              <a:defRPr/>
            </a:pPr>
            <a:endParaRPr lang="en-US" dirty="0" smtClean="0"/>
          </a:p>
          <a:p>
            <a:pPr lvl="1" eaLnBrk="1" hangingPunct="1">
              <a:defRPr/>
            </a:pPr>
            <a:r>
              <a:rPr lang="en-US" b="1" dirty="0" smtClean="0"/>
              <a:t>Standard deviation</a:t>
            </a:r>
            <a:r>
              <a:rPr lang="en-US" dirty="0" smtClean="0"/>
              <a:t>:  a measure of dispersion for one variable that indicates an average distance between the scores and the mean</a:t>
            </a:r>
          </a:p>
          <a:p>
            <a:pPr lvl="1" eaLnBrk="1" hangingPunct="1">
              <a:defRPr/>
            </a:pPr>
            <a:endParaRPr lang="en-US" b="1" dirty="0" smtClean="0"/>
          </a:p>
          <a:p>
            <a:pPr lvl="1" eaLnBrk="1" hangingPunct="1">
              <a:defRPr/>
            </a:pPr>
            <a:r>
              <a:rPr lang="en-US" b="1" dirty="0" smtClean="0"/>
              <a:t>Z-scores</a:t>
            </a:r>
            <a:r>
              <a:rPr lang="en-US" dirty="0" smtClean="0"/>
              <a:t>: a standardized location of a score in a distribution of scores based on the number of standard deviations it is above or below the mean  </a:t>
            </a:r>
          </a:p>
          <a:p>
            <a:pPr eaLnBrk="1" hangingPunct="1">
              <a:defRPr/>
            </a:pP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71438"/>
            <a:ext cx="8229600" cy="500062"/>
          </a:xfrm>
          <a:prstGeom prst="rect">
            <a:avLst/>
          </a:prstGeom>
          <a:noFill/>
          <a:ln>
            <a:miter lim="800000"/>
            <a:headEnd/>
            <a:tailEnd/>
          </a:ln>
        </p:spPr>
        <p:txBody>
          <a:bodyPr/>
          <a:lstStyle/>
          <a:p>
            <a:pPr algn="ctr">
              <a:defRPr/>
            </a:pPr>
            <a:r>
              <a:rPr lang="en-US" sz="2800" b="1" kern="0" dirty="0">
                <a:solidFill>
                  <a:schemeClr val="tx2"/>
                </a:solidFill>
                <a:effectLst>
                  <a:outerShdw blurRad="38100" dist="38100" dir="2700000" algn="tl">
                    <a:srgbClr val="000000"/>
                  </a:outerShdw>
                </a:effectLst>
                <a:latin typeface="+mj-lt"/>
                <a:ea typeface="+mj-ea"/>
                <a:cs typeface="+mj-cs"/>
              </a:rPr>
              <a:t>Summary of Major Types of Descriptive Statistics</a:t>
            </a:r>
          </a:p>
        </p:txBody>
      </p:sp>
      <p:graphicFrame>
        <p:nvGraphicFramePr>
          <p:cNvPr id="5" name="Table 4"/>
          <p:cNvGraphicFramePr>
            <a:graphicFrameLocks noGrp="1"/>
          </p:cNvGraphicFramePr>
          <p:nvPr/>
        </p:nvGraphicFramePr>
        <p:xfrm>
          <a:off x="381000" y="642938"/>
          <a:ext cx="8458200" cy="5888735"/>
        </p:xfrm>
        <a:graphic>
          <a:graphicData uri="http://schemas.openxmlformats.org/drawingml/2006/table">
            <a:tbl>
              <a:tblPr/>
              <a:tblGrid>
                <a:gridCol w="1833546"/>
                <a:gridCol w="2928958"/>
                <a:gridCol w="3695696"/>
              </a:tblGrid>
              <a:tr h="841148">
                <a:tc>
                  <a:txBody>
                    <a:bodyPr/>
                    <a:lstStyle/>
                    <a:p>
                      <a:pPr algn="ctr">
                        <a:lnSpc>
                          <a:spcPct val="115000"/>
                        </a:lnSpc>
                        <a:spcAft>
                          <a:spcPts val="0"/>
                        </a:spcAft>
                      </a:pPr>
                      <a:r>
                        <a:rPr lang="en-US" sz="2400" b="1" dirty="0">
                          <a:latin typeface="Garamond" pitchFamily="18" charset="0"/>
                          <a:ea typeface="Calibri"/>
                          <a:cs typeface="Times New Roman"/>
                        </a:rPr>
                        <a:t>Type of Technique</a:t>
                      </a:r>
                      <a:endParaRPr lang="en-US" sz="240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dirty="0">
                          <a:latin typeface="Garamond" pitchFamily="18" charset="0"/>
                          <a:ea typeface="Calibri"/>
                          <a:cs typeface="Times New Roman"/>
                        </a:rPr>
                        <a:t>Statistical Technique</a:t>
                      </a:r>
                      <a:endParaRPr lang="en-US" sz="240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2400" b="1" dirty="0">
                          <a:latin typeface="Garamond" pitchFamily="18" charset="0"/>
                          <a:ea typeface="Calibri"/>
                          <a:cs typeface="Times New Roman"/>
                        </a:rPr>
                        <a:t>Purpose</a:t>
                      </a:r>
                      <a:endParaRPr lang="en-US" sz="240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2296">
                <a:tc>
                  <a:txBody>
                    <a:bodyPr/>
                    <a:lstStyle/>
                    <a:p>
                      <a:pPr>
                        <a:lnSpc>
                          <a:spcPct val="115000"/>
                        </a:lnSpc>
                        <a:spcAft>
                          <a:spcPts val="0"/>
                        </a:spcAft>
                      </a:pPr>
                      <a:r>
                        <a:rPr lang="en-US" sz="2400" dirty="0" err="1">
                          <a:latin typeface="Garamond" pitchFamily="18" charset="0"/>
                          <a:ea typeface="Calibri"/>
                          <a:cs typeface="Times New Roman"/>
                        </a:rPr>
                        <a:t>Univariate</a:t>
                      </a:r>
                      <a:r>
                        <a:rPr lang="en-US" sz="2400" dirty="0">
                          <a:latin typeface="Garamond" pitchFamily="18" charset="0"/>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dirty="0">
                          <a:latin typeface="Garamond" pitchFamily="18" charset="0"/>
                          <a:ea typeface="Calibri"/>
                          <a:cs typeface="Times New Roman"/>
                        </a:rPr>
                        <a:t>Frequency distribution, measures of central tendency, standard deviation, z-score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a:latin typeface="Garamond" pitchFamily="18" charset="0"/>
                          <a:ea typeface="Calibri"/>
                          <a:cs typeface="Times New Roman"/>
                        </a:rPr>
                        <a:t>Describe one variable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61722">
                <a:tc>
                  <a:txBody>
                    <a:bodyPr/>
                    <a:lstStyle/>
                    <a:p>
                      <a:pPr>
                        <a:lnSpc>
                          <a:spcPct val="115000"/>
                        </a:lnSpc>
                        <a:spcAft>
                          <a:spcPts val="0"/>
                        </a:spcAft>
                      </a:pPr>
                      <a:r>
                        <a:rPr lang="en-US" sz="2400" dirty="0" err="1">
                          <a:latin typeface="Garamond" pitchFamily="18" charset="0"/>
                          <a:ea typeface="Calibri"/>
                          <a:cs typeface="Times New Roman"/>
                        </a:rPr>
                        <a:t>Bivariate</a:t>
                      </a:r>
                      <a:r>
                        <a:rPr lang="en-US" sz="2400" dirty="0">
                          <a:latin typeface="Garamond" pitchFamily="18" charset="0"/>
                          <a:ea typeface="Calibri"/>
                          <a:cs typeface="Times New Roman"/>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dirty="0">
                          <a:latin typeface="Garamond" pitchFamily="18" charset="0"/>
                          <a:ea typeface="Calibri"/>
                          <a:cs typeface="Times New Roman"/>
                        </a:rPr>
                        <a:t>Correlation, percentage table, chi-square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dirty="0">
                          <a:latin typeface="Garamond" pitchFamily="18" charset="0"/>
                          <a:ea typeface="Calibri"/>
                          <a:cs typeface="Times New Roman"/>
                        </a:rPr>
                        <a:t>Describe a relationship or the association between two variables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2870">
                <a:tc>
                  <a:txBody>
                    <a:bodyPr/>
                    <a:lstStyle/>
                    <a:p>
                      <a:pPr>
                        <a:lnSpc>
                          <a:spcPct val="115000"/>
                        </a:lnSpc>
                        <a:spcAft>
                          <a:spcPts val="0"/>
                        </a:spcAft>
                      </a:pPr>
                      <a:r>
                        <a:rPr lang="en-US" sz="2400" dirty="0">
                          <a:latin typeface="Garamond" pitchFamily="18" charset="0"/>
                          <a:ea typeface="Calibri"/>
                          <a:cs typeface="Times New Roman"/>
                        </a:rPr>
                        <a:t>Multivariate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dirty="0" smtClean="0">
                          <a:latin typeface="Garamond" pitchFamily="18" charset="0"/>
                          <a:ea typeface="Calibri"/>
                          <a:cs typeface="Times New Roman"/>
                        </a:rPr>
                        <a:t>Multiple regression, Structural Equation Model</a:t>
                      </a:r>
                      <a:endParaRPr lang="en-US" sz="240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2400" dirty="0">
                          <a:latin typeface="Garamond" pitchFamily="18" charset="0"/>
                          <a:ea typeface="Calibri"/>
                          <a:cs typeface="Times New Roman"/>
                        </a:rPr>
                        <a:t>Describe relationship among several variables, or see how several independent variables have an effect on a </a:t>
                      </a:r>
                      <a:r>
                        <a:rPr lang="en-US" sz="2400" dirty="0" smtClean="0">
                          <a:latin typeface="Garamond" pitchFamily="18" charset="0"/>
                          <a:ea typeface="Calibri"/>
                          <a:cs typeface="Times New Roman"/>
                        </a:rPr>
                        <a:t>dependent  variable(s)</a:t>
                      </a:r>
                      <a:endParaRPr lang="en-US" sz="2400" dirty="0">
                        <a:latin typeface="Garamond" pitchFamily="18" charset="0"/>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14400" y="990600"/>
            <a:ext cx="7239000" cy="838200"/>
          </a:xfrm>
          <a:prstGeom prst="rect">
            <a:avLst/>
          </a:prstGeom>
          <a:noFill/>
          <a:ln w="9525">
            <a:noFill/>
            <a:miter lim="800000"/>
            <a:headEnd/>
            <a:tailEnd/>
          </a:ln>
        </p:spPr>
        <p:txBody>
          <a:bodyPr/>
          <a:lstStyle/>
          <a:p>
            <a:pPr algn="ctr">
              <a:defRPr/>
            </a:pPr>
            <a:r>
              <a:rPr lang="en-US" sz="3600" b="1">
                <a:solidFill>
                  <a:schemeClr val="tx2"/>
                </a:solidFill>
                <a:effectLst>
                  <a:outerShdw blurRad="38100" dist="38100" dir="2700000" algn="tl">
                    <a:srgbClr val="000000"/>
                  </a:outerShdw>
                </a:effectLst>
              </a:rPr>
              <a:t>Interpretive Social Science</a:t>
            </a:r>
            <a:br>
              <a:rPr lang="en-US" sz="3600" b="1">
                <a:solidFill>
                  <a:schemeClr val="tx2"/>
                </a:solidFill>
                <a:effectLst>
                  <a:outerShdw blurRad="38100" dist="38100" dir="2700000" algn="tl">
                    <a:srgbClr val="000000"/>
                  </a:outerShdw>
                </a:effectLst>
              </a:rPr>
            </a:br>
            <a:endParaRPr lang="id-ID" sz="3600" b="1">
              <a:solidFill>
                <a:schemeClr val="tx2"/>
              </a:solidFill>
              <a:effectLst>
                <a:outerShdw blurRad="38100" dist="38100" dir="2700000" algn="tl">
                  <a:srgbClr val="000000"/>
                </a:outerShdw>
              </a:effectLst>
            </a:endParaRPr>
          </a:p>
        </p:txBody>
      </p:sp>
      <p:sp>
        <p:nvSpPr>
          <p:cNvPr id="13315" name="Rectangle 3"/>
          <p:cNvSpPr>
            <a:spLocks noChangeArrowheads="1"/>
          </p:cNvSpPr>
          <p:nvPr/>
        </p:nvSpPr>
        <p:spPr bwMode="auto">
          <a:xfrm>
            <a:off x="611188" y="2133600"/>
            <a:ext cx="7993062" cy="358140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dirty="0">
                <a:solidFill>
                  <a:schemeClr val="tx2"/>
                </a:solidFill>
                <a:effectLst>
                  <a:outerShdw blurRad="38100" dist="38100" dir="2700000" algn="tl">
                    <a:srgbClr val="000000"/>
                  </a:outerShdw>
                </a:effectLst>
              </a:rPr>
              <a:t>Interpretative Social Science is related to hermeneutics, a theory of meaning that </a:t>
            </a:r>
            <a:r>
              <a:rPr lang="en-US" sz="2800" dirty="0" err="1">
                <a:solidFill>
                  <a:schemeClr val="tx2"/>
                </a:solidFill>
                <a:effectLst>
                  <a:outerShdw blurRad="38100" dist="38100" dir="2700000" algn="tl">
                    <a:srgbClr val="000000"/>
                  </a:outerShdw>
                </a:effectLst>
              </a:rPr>
              <a:t>origined</a:t>
            </a:r>
            <a:r>
              <a:rPr lang="en-US" sz="2800" dirty="0">
                <a:solidFill>
                  <a:schemeClr val="tx2"/>
                </a:solidFill>
                <a:effectLst>
                  <a:outerShdw blurRad="38100" dist="38100" dir="2700000" algn="tl">
                    <a:srgbClr val="000000"/>
                  </a:outerShdw>
                </a:effectLst>
              </a:rPr>
              <a:t> in the nineteenth century.</a:t>
            </a:r>
          </a:p>
          <a:p>
            <a:pPr marL="533400" indent="-533400">
              <a:spcBef>
                <a:spcPct val="20000"/>
              </a:spcBef>
              <a:buClr>
                <a:schemeClr val="hlink"/>
              </a:buClr>
              <a:buFontTx/>
              <a:buChar char="•"/>
              <a:defRPr/>
            </a:pPr>
            <a:r>
              <a:rPr lang="en-US" sz="2800" dirty="0">
                <a:solidFill>
                  <a:schemeClr val="tx2"/>
                </a:solidFill>
                <a:effectLst>
                  <a:outerShdw blurRad="38100" dist="38100" dir="2700000" algn="tl">
                    <a:srgbClr val="000000"/>
                  </a:outerShdw>
                </a:effectLst>
              </a:rPr>
              <a:t>There are several varieties of interpretive social science : hermeneutics, constructionism, ethnomethodology, cognitive, idealist, phenomenological, subjectivist, and qualitative sociology.</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23888" y="2362200"/>
          <a:ext cx="7948612" cy="2193944"/>
        </p:xfrm>
        <a:graphic>
          <a:graphicData uri="http://schemas.openxmlformats.org/drawingml/2006/table">
            <a:tbl>
              <a:tblPr firstRow="1" bandRow="1">
                <a:tableStyleId>{5C22544A-7EE6-4342-B048-85BDC9FD1C3A}</a:tableStyleId>
              </a:tblPr>
              <a:tblGrid>
                <a:gridCol w="3200195"/>
                <a:gridCol w="2386368"/>
                <a:gridCol w="2362049"/>
              </a:tblGrid>
              <a:tr h="457042">
                <a:tc rowSpan="2">
                  <a:txBody>
                    <a:bodyPr/>
                    <a:lstStyle/>
                    <a:p>
                      <a:pPr algn="ctr"/>
                      <a:r>
                        <a:rPr lang="en-US" sz="2400" b="1" dirty="0" smtClean="0"/>
                        <a:t>What the Researcher</a:t>
                      </a:r>
                      <a:r>
                        <a:rPr lang="en-US" sz="2400" b="1" baseline="0" dirty="0" smtClean="0"/>
                        <a:t> Says</a:t>
                      </a:r>
                      <a:endParaRPr lang="en-US" sz="2400" b="1" dirty="0"/>
                    </a:p>
                  </a:txBody>
                  <a:tcPr marL="91434" marR="91434" marT="45643" marB="456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2">
                  <a:txBody>
                    <a:bodyPr/>
                    <a:lstStyle/>
                    <a:p>
                      <a:pPr algn="ctr"/>
                      <a:r>
                        <a:rPr lang="en-US" sz="2400" b="1" dirty="0" smtClean="0"/>
                        <a:t>True Situation</a:t>
                      </a:r>
                      <a:r>
                        <a:rPr lang="en-US" sz="2400" b="1" baseline="0" dirty="0" smtClean="0"/>
                        <a:t> in the World</a:t>
                      </a:r>
                      <a:endParaRPr lang="en-US" sz="2400" b="1" dirty="0"/>
                    </a:p>
                  </a:txBody>
                  <a:tcPr marL="91434" marR="91434" marT="45643" marB="4564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endParaRPr lang="en-US" dirty="0"/>
                    </a:p>
                  </a:txBody>
                  <a:tcPr/>
                </a:tc>
              </a:tr>
              <a:tr h="822799">
                <a:tc vMerge="1">
                  <a:txBody>
                    <a:bodyPr/>
                    <a:lstStyle/>
                    <a:p>
                      <a:endParaRPr lang="en-US" dirty="0"/>
                    </a:p>
                  </a:txBody>
                  <a:tcPr/>
                </a:tc>
                <a:tc>
                  <a:txBody>
                    <a:bodyPr/>
                    <a:lstStyle/>
                    <a:p>
                      <a:pPr algn="ctr"/>
                      <a:r>
                        <a:rPr lang="en-US" sz="2400" b="1" dirty="0" smtClean="0">
                          <a:solidFill>
                            <a:schemeClr val="bg1">
                              <a:lumMod val="50000"/>
                            </a:schemeClr>
                          </a:solidFill>
                        </a:rPr>
                        <a:t>No Relationship</a:t>
                      </a:r>
                      <a:endParaRPr lang="en-US" sz="2400" b="1" dirty="0">
                        <a:solidFill>
                          <a:schemeClr val="bg1">
                            <a:lumMod val="50000"/>
                          </a:schemeClr>
                        </a:solidFill>
                      </a:endParaRPr>
                    </a:p>
                  </a:txBody>
                  <a:tcPr marL="91434" marR="91434" marT="45643" marB="456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50000"/>
                      </a:schemeClr>
                    </a:solidFill>
                  </a:tcPr>
                </a:tc>
                <a:tc>
                  <a:txBody>
                    <a:bodyPr/>
                    <a:lstStyle/>
                    <a:p>
                      <a:pPr algn="ctr"/>
                      <a:r>
                        <a:rPr lang="en-US" sz="2400" b="1" dirty="0" smtClean="0">
                          <a:solidFill>
                            <a:schemeClr val="bg1">
                              <a:lumMod val="50000"/>
                            </a:schemeClr>
                          </a:solidFill>
                        </a:rPr>
                        <a:t>Causal Relationship</a:t>
                      </a:r>
                      <a:endParaRPr lang="en-US" sz="2400" b="1" dirty="0">
                        <a:solidFill>
                          <a:schemeClr val="bg1">
                            <a:lumMod val="50000"/>
                          </a:schemeClr>
                        </a:solidFill>
                      </a:endParaRPr>
                    </a:p>
                  </a:txBody>
                  <a:tcPr marL="91434" marR="91434" marT="45643" marB="4564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50000"/>
                      </a:schemeClr>
                    </a:solidFill>
                  </a:tcPr>
                </a:tc>
              </a:tr>
              <a:tr h="457042">
                <a:tc>
                  <a:txBody>
                    <a:bodyPr/>
                    <a:lstStyle/>
                    <a:p>
                      <a:pPr algn="l"/>
                      <a:r>
                        <a:rPr lang="en-US" sz="2400" b="1" dirty="0" smtClean="0">
                          <a:solidFill>
                            <a:schemeClr val="bg1">
                              <a:lumMod val="50000"/>
                            </a:schemeClr>
                          </a:solidFill>
                        </a:rPr>
                        <a:t>No relationship</a:t>
                      </a:r>
                      <a:endParaRPr lang="en-US" sz="2400" b="1" dirty="0">
                        <a:solidFill>
                          <a:schemeClr val="bg1">
                            <a:lumMod val="50000"/>
                          </a:schemeClr>
                        </a:solidFill>
                      </a:endParaRPr>
                    </a:p>
                  </a:txBody>
                  <a:tcPr marL="91434" marR="91434" marT="45643" marB="45643"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r>
                        <a:rPr lang="en-US" sz="2400" b="1" dirty="0" smtClean="0">
                          <a:solidFill>
                            <a:srgbClr val="000000"/>
                          </a:solidFill>
                        </a:rPr>
                        <a:t>No error</a:t>
                      </a:r>
                      <a:endParaRPr lang="en-US" sz="2400" b="1" dirty="0">
                        <a:solidFill>
                          <a:srgbClr val="000000"/>
                        </a:solidFill>
                      </a:endParaRPr>
                    </a:p>
                  </a:txBody>
                  <a:tcPr marL="91434" marR="91434" marT="45643" marB="456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2400" b="1" dirty="0" smtClean="0">
                          <a:solidFill>
                            <a:srgbClr val="000000"/>
                          </a:solidFill>
                        </a:rPr>
                        <a:t>Type II error</a:t>
                      </a:r>
                      <a:endParaRPr lang="en-US" sz="2400" b="1" dirty="0">
                        <a:solidFill>
                          <a:srgbClr val="000000"/>
                        </a:solidFill>
                      </a:endParaRPr>
                    </a:p>
                  </a:txBody>
                  <a:tcPr marL="91434" marR="91434" marT="45643" marB="456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57042">
                <a:tc>
                  <a:txBody>
                    <a:bodyPr/>
                    <a:lstStyle/>
                    <a:p>
                      <a:pPr algn="l"/>
                      <a:r>
                        <a:rPr lang="en-US" sz="2400" b="1" dirty="0" smtClean="0">
                          <a:solidFill>
                            <a:schemeClr val="bg1">
                              <a:lumMod val="50000"/>
                            </a:schemeClr>
                          </a:solidFill>
                        </a:rPr>
                        <a:t>Causal relationship </a:t>
                      </a:r>
                      <a:endParaRPr lang="en-US" sz="2400" b="1" dirty="0">
                        <a:solidFill>
                          <a:schemeClr val="bg1">
                            <a:lumMod val="50000"/>
                          </a:schemeClr>
                        </a:solidFill>
                      </a:endParaRPr>
                    </a:p>
                  </a:txBody>
                  <a:tcPr marL="91434" marR="91434" marT="45643" marB="45643"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r>
                        <a:rPr lang="en-US" sz="2400" b="1" dirty="0" smtClean="0">
                          <a:solidFill>
                            <a:srgbClr val="000000"/>
                          </a:solidFill>
                        </a:rPr>
                        <a:t>Type I</a:t>
                      </a:r>
                      <a:r>
                        <a:rPr lang="en-US" sz="2400" b="1" baseline="0" dirty="0" smtClean="0">
                          <a:solidFill>
                            <a:srgbClr val="000000"/>
                          </a:solidFill>
                        </a:rPr>
                        <a:t> error</a:t>
                      </a:r>
                      <a:endParaRPr lang="en-US" sz="2400" b="1" dirty="0">
                        <a:solidFill>
                          <a:srgbClr val="000000"/>
                        </a:solidFill>
                      </a:endParaRPr>
                    </a:p>
                  </a:txBody>
                  <a:tcPr marL="91434" marR="91434" marT="45643" marB="456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2400" b="1" dirty="0" smtClean="0">
                          <a:solidFill>
                            <a:srgbClr val="000000"/>
                          </a:solidFill>
                        </a:rPr>
                        <a:t>No error</a:t>
                      </a:r>
                      <a:endParaRPr lang="en-US" sz="2400" b="1" dirty="0">
                        <a:solidFill>
                          <a:srgbClr val="000000"/>
                        </a:solidFill>
                      </a:endParaRPr>
                    </a:p>
                  </a:txBody>
                  <a:tcPr marL="91434" marR="91434" marT="45643" marB="4564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3" name="Title 4"/>
          <p:cNvSpPr txBox="1">
            <a:spLocks/>
          </p:cNvSpPr>
          <p:nvPr/>
        </p:nvSpPr>
        <p:spPr bwMode="auto">
          <a:xfrm>
            <a:off x="457200" y="639763"/>
            <a:ext cx="8229600" cy="884237"/>
          </a:xfrm>
          <a:prstGeom prst="rect">
            <a:avLst/>
          </a:prstGeom>
          <a:noFill/>
          <a:ln>
            <a:miter lim="800000"/>
            <a:headEnd/>
            <a:tailEnd/>
          </a:ln>
        </p:spPr>
        <p:txBody>
          <a:bodyPr/>
          <a:lstStyle/>
          <a:p>
            <a:pPr algn="ctr">
              <a:defRPr/>
            </a:pPr>
            <a:r>
              <a:rPr lang="en-US" sz="4000" b="1" kern="0">
                <a:solidFill>
                  <a:schemeClr val="tx2"/>
                </a:solidFill>
                <a:effectLst>
                  <a:outerShdw blurRad="38100" dist="38100" dir="2700000" algn="tl">
                    <a:srgbClr val="000000"/>
                  </a:outerShdw>
                </a:effectLst>
                <a:latin typeface="+mj-lt"/>
                <a:ea typeface="+mj-ea"/>
                <a:cs typeface="+mj-cs"/>
              </a:rPr>
              <a:t>Type I and Type II Error</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313" y="642938"/>
          <a:ext cx="8715375" cy="6089650"/>
        </p:xfrm>
        <a:graphic>
          <a:graphicData uri="http://schemas.openxmlformats.org/drawingml/2006/table">
            <a:tbl>
              <a:tblPr/>
              <a:tblGrid>
                <a:gridCol w="766188"/>
                <a:gridCol w="4788667"/>
                <a:gridCol w="632104"/>
                <a:gridCol w="632104"/>
                <a:gridCol w="632104"/>
                <a:gridCol w="632104"/>
                <a:gridCol w="632104"/>
              </a:tblGrid>
              <a:tr h="472883">
                <a:tc>
                  <a:txBody>
                    <a:bodyPr/>
                    <a:lstStyle/>
                    <a:p>
                      <a:pPr>
                        <a:spcAft>
                          <a:spcPts val="0"/>
                        </a:spcAft>
                      </a:pPr>
                      <a:r>
                        <a:rPr lang="en-US" sz="1800" b="1" dirty="0">
                          <a:latin typeface="Arial"/>
                          <a:ea typeface="Times New Roman"/>
                          <a:cs typeface="Times New Roman"/>
                        </a:rPr>
                        <a:t>N0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b="1" dirty="0">
                          <a:latin typeface="Arial"/>
                          <a:ea typeface="Times New Roman"/>
                          <a:cs typeface="Times New Roman"/>
                        </a:rPr>
                        <a:t>Items</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spcAft>
                          <a:spcPts val="0"/>
                        </a:spcAft>
                      </a:pPr>
                      <a:r>
                        <a:rPr lang="en-US" sz="1800" b="1" dirty="0">
                          <a:latin typeface="Arial"/>
                          <a:ea typeface="Times New Roman"/>
                          <a:cs typeface="Times New Roman"/>
                        </a:rPr>
                        <a:t>Responses</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7110">
                <a:tc>
                  <a:txBody>
                    <a:bodyPr/>
                    <a:lstStyle/>
                    <a:p>
                      <a:pPr>
                        <a:spcAft>
                          <a:spcPts val="0"/>
                        </a:spcAft>
                      </a:pPr>
                      <a:r>
                        <a:rPr lang="en-US" sz="1600" dirty="0" smtClean="0">
                          <a:latin typeface="Arial"/>
                          <a:ea typeface="Times New Roman"/>
                          <a:cs typeface="Times New Roman"/>
                        </a:rPr>
                        <a:t>Ad1</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latin typeface="Arial"/>
                          <a:ea typeface="Times New Roman"/>
                          <a:cs typeface="Times New Roman"/>
                        </a:rPr>
                        <a:t>I am sensitive to the needs of my customers.</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1</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2</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3</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4</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110">
                <a:tc>
                  <a:txBody>
                    <a:bodyPr/>
                    <a:lstStyle/>
                    <a:p>
                      <a:pPr>
                        <a:spcAft>
                          <a:spcPts val="0"/>
                        </a:spcAft>
                      </a:pPr>
                      <a:r>
                        <a:rPr lang="en-US" sz="1600" dirty="0" smtClean="0">
                          <a:latin typeface="Arial"/>
                          <a:ea typeface="Times New Roman"/>
                          <a:cs typeface="Times New Roman"/>
                        </a:rPr>
                        <a:t>Ad2</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a:latin typeface="Arial"/>
                          <a:ea typeface="Times New Roman"/>
                          <a:cs typeface="Times New Roman"/>
                        </a:rPr>
                        <a:t>I find it easy to adapt my style to suit my customers.</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1</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2</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3</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4</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75665">
                <a:tc>
                  <a:txBody>
                    <a:bodyPr/>
                    <a:lstStyle/>
                    <a:p>
                      <a:pPr>
                        <a:spcAft>
                          <a:spcPts val="0"/>
                        </a:spcAft>
                      </a:pPr>
                      <a:r>
                        <a:rPr lang="en-US" sz="1600" dirty="0" smtClean="0">
                          <a:latin typeface="Arial"/>
                          <a:ea typeface="Times New Roman"/>
                          <a:cs typeface="Times New Roman"/>
                        </a:rPr>
                        <a:t>Ad3</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latin typeface="Arial"/>
                          <a:ea typeface="Times New Roman"/>
                          <a:cs typeface="Times New Roman"/>
                        </a:rPr>
                        <a:t>I try to understand how one customer differs from another and vary my approach accordingly.</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1</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2</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3</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4</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110">
                <a:tc>
                  <a:txBody>
                    <a:bodyPr/>
                    <a:lstStyle/>
                    <a:p>
                      <a:pPr>
                        <a:spcAft>
                          <a:spcPts val="0"/>
                        </a:spcAft>
                      </a:pPr>
                      <a:r>
                        <a:rPr lang="en-US" sz="1600" dirty="0" smtClean="0">
                          <a:latin typeface="Arial"/>
                          <a:ea typeface="Times New Roman"/>
                          <a:cs typeface="Times New Roman"/>
                        </a:rPr>
                        <a:t>Ad4</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latin typeface="Arial"/>
                          <a:ea typeface="Times New Roman"/>
                          <a:cs typeface="Times New Roman"/>
                        </a:rPr>
                        <a:t>I feel confident that I can change my approach when necessary.</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1</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2</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3</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4</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110">
                <a:tc>
                  <a:txBody>
                    <a:bodyPr/>
                    <a:lstStyle/>
                    <a:p>
                      <a:pPr>
                        <a:spcAft>
                          <a:spcPts val="0"/>
                        </a:spcAft>
                      </a:pPr>
                      <a:r>
                        <a:rPr lang="en-US" sz="1600" dirty="0" smtClean="0">
                          <a:latin typeface="Arial"/>
                          <a:ea typeface="Times New Roman"/>
                          <a:cs typeface="Times New Roman"/>
                        </a:rPr>
                        <a:t>Ad5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a:latin typeface="Arial"/>
                          <a:ea typeface="Times New Roman"/>
                          <a:cs typeface="Times New Roman"/>
                        </a:rPr>
                        <a:t>Every customer requires a unique approach.</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1</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2</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3</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4</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110">
                <a:tc>
                  <a:txBody>
                    <a:bodyPr/>
                    <a:lstStyle/>
                    <a:p>
                      <a:pPr>
                        <a:spcAft>
                          <a:spcPts val="0"/>
                        </a:spcAft>
                      </a:pPr>
                      <a:r>
                        <a:rPr lang="en-US" sz="1600" dirty="0" smtClean="0">
                          <a:latin typeface="Arial"/>
                          <a:ea typeface="Times New Roman"/>
                          <a:cs typeface="Times New Roman"/>
                        </a:rPr>
                        <a:t>Se1</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a:latin typeface="Arial"/>
                          <a:ea typeface="Times New Roman"/>
                          <a:cs typeface="Times New Roman"/>
                        </a:rPr>
                        <a:t>I have all the technical knowledge I need to deal with my job</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1</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2</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3</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4</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110">
                <a:tc>
                  <a:txBody>
                    <a:bodyPr/>
                    <a:lstStyle/>
                    <a:p>
                      <a:pPr>
                        <a:spcAft>
                          <a:spcPts val="0"/>
                        </a:spcAft>
                      </a:pPr>
                      <a:r>
                        <a:rPr lang="en-US" sz="1600" dirty="0" smtClean="0">
                          <a:latin typeface="Arial"/>
                          <a:ea typeface="Times New Roman"/>
                          <a:cs typeface="Times New Roman"/>
                        </a:rPr>
                        <a:t>Se2</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a:latin typeface="Arial"/>
                          <a:ea typeface="Times New Roman"/>
                          <a:cs typeface="Times New Roman"/>
                        </a:rPr>
                        <a:t>I did not experience problems adjusting to work at my organization.</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1</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2</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3</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4</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110">
                <a:tc>
                  <a:txBody>
                    <a:bodyPr/>
                    <a:lstStyle/>
                    <a:p>
                      <a:pPr>
                        <a:spcAft>
                          <a:spcPts val="0"/>
                        </a:spcAft>
                      </a:pPr>
                      <a:r>
                        <a:rPr lang="en-US" sz="1600" dirty="0" smtClean="0">
                          <a:latin typeface="Arial"/>
                          <a:ea typeface="Times New Roman"/>
                          <a:cs typeface="Times New Roman"/>
                        </a:rPr>
                        <a:t>Se3</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a:latin typeface="Arial"/>
                          <a:ea typeface="Times New Roman"/>
                          <a:cs typeface="Times New Roman"/>
                        </a:rPr>
                        <a:t>I know that I will be able to perform successfully in my organization.</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1</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2</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3</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4</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9894">
                <a:tc>
                  <a:txBody>
                    <a:bodyPr/>
                    <a:lstStyle/>
                    <a:p>
                      <a:pPr>
                        <a:spcAft>
                          <a:spcPts val="0"/>
                        </a:spcAft>
                      </a:pPr>
                      <a:r>
                        <a:rPr lang="en-US" sz="1600" dirty="0" smtClean="0">
                          <a:latin typeface="Arial"/>
                          <a:ea typeface="Times New Roman"/>
                          <a:cs typeface="Times New Roman"/>
                        </a:rPr>
                        <a:t>Se4</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latin typeface="Arial"/>
                          <a:ea typeface="Times New Roman"/>
                          <a:cs typeface="Times New Roman"/>
                        </a:rPr>
                        <a:t>My job is well within the scope of my ability.</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1</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2</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3</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latin typeface="Arial"/>
                          <a:ea typeface="Times New Roman"/>
                          <a:cs typeface="Times New Roman"/>
                        </a:rPr>
                        <a:t>4</a:t>
                      </a:r>
                      <a:endParaRPr lang="en-US" sz="16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1438">
                <a:tc>
                  <a:txBody>
                    <a:bodyPr/>
                    <a:lstStyle/>
                    <a:p>
                      <a:pPr>
                        <a:spcAft>
                          <a:spcPts val="0"/>
                        </a:spcAft>
                      </a:pPr>
                      <a:r>
                        <a:rPr lang="en-US" sz="1600" dirty="0" smtClean="0">
                          <a:latin typeface="Arial"/>
                          <a:ea typeface="Times New Roman"/>
                          <a:cs typeface="Times New Roman"/>
                        </a:rPr>
                        <a:t>Se5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600" dirty="0">
                          <a:latin typeface="Arial"/>
                          <a:ea typeface="Times New Roman"/>
                          <a:cs typeface="Times New Roman"/>
                        </a:rPr>
                        <a:t>I can handle a more challenging job than the one I have now.</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1</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2</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3</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4</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latin typeface="Arial"/>
                          <a:ea typeface="Times New Roman"/>
                          <a:cs typeface="Times New Roman"/>
                        </a:rPr>
                        <a:t>5</a:t>
                      </a:r>
                      <a:endParaRPr lang="en-US" sz="16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50" y="1600200"/>
          <a:ext cx="8643938" cy="4114799"/>
        </p:xfrm>
        <a:graphic>
          <a:graphicData uri="http://schemas.openxmlformats.org/drawingml/2006/table">
            <a:tbl>
              <a:tblPr/>
              <a:tblGrid>
                <a:gridCol w="970987"/>
                <a:gridCol w="4466533"/>
                <a:gridCol w="640852"/>
                <a:gridCol w="640852"/>
                <a:gridCol w="641931"/>
                <a:gridCol w="640852"/>
                <a:gridCol w="641931"/>
              </a:tblGrid>
              <a:tr h="241437">
                <a:tc>
                  <a:txBody>
                    <a:bodyPr/>
                    <a:lstStyle/>
                    <a:p>
                      <a:pPr>
                        <a:spcAft>
                          <a:spcPts val="0"/>
                        </a:spcAft>
                      </a:pPr>
                      <a:r>
                        <a:rPr lang="en-US" sz="1800" b="1" dirty="0">
                          <a:latin typeface="Arial"/>
                          <a:ea typeface="Times New Roman"/>
                          <a:cs typeface="Times New Roman"/>
                        </a:rPr>
                        <a:t>No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b="1" dirty="0">
                          <a:latin typeface="Arial"/>
                          <a:ea typeface="Times New Roman"/>
                          <a:cs typeface="Times New Roman"/>
                        </a:rPr>
                        <a:t>Items</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spcAft>
                          <a:spcPts val="0"/>
                        </a:spcAft>
                      </a:pPr>
                      <a:r>
                        <a:rPr lang="en-US" sz="1800" b="1">
                          <a:latin typeface="Arial"/>
                          <a:ea typeface="Times New Roman"/>
                          <a:cs typeface="Times New Roman"/>
                        </a:rPr>
                        <a:t>Responses</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2874">
                <a:tc>
                  <a:txBody>
                    <a:bodyPr/>
                    <a:lstStyle/>
                    <a:p>
                      <a:pPr>
                        <a:spcAft>
                          <a:spcPts val="0"/>
                        </a:spcAft>
                      </a:pPr>
                      <a:r>
                        <a:rPr lang="en-US" sz="1800" dirty="0" smtClean="0">
                          <a:latin typeface="Arial"/>
                          <a:ea typeface="Times New Roman"/>
                          <a:cs typeface="Times New Roman"/>
                        </a:rPr>
                        <a:t>Rc1</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800">
                          <a:latin typeface="Arial"/>
                          <a:ea typeface="Times New Roman"/>
                          <a:cs typeface="Times New Roman"/>
                        </a:rPr>
                        <a:t>There is no conflict between my work role and my personal values. (-)</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1</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2</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3</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4</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5</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2874">
                <a:tc>
                  <a:txBody>
                    <a:bodyPr/>
                    <a:lstStyle/>
                    <a:p>
                      <a:pPr>
                        <a:spcAft>
                          <a:spcPts val="0"/>
                        </a:spcAft>
                      </a:pPr>
                      <a:r>
                        <a:rPr lang="en-US" sz="1800" dirty="0" smtClean="0">
                          <a:latin typeface="Arial"/>
                          <a:ea typeface="Times New Roman"/>
                          <a:cs typeface="Times New Roman"/>
                        </a:rPr>
                        <a:t>Rc2</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800">
                          <a:latin typeface="Arial"/>
                          <a:ea typeface="Times New Roman"/>
                          <a:cs typeface="Times New Roman"/>
                        </a:rPr>
                        <a:t>There is no conflict between my work role and my personal needs. (-)</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1</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2</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3</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4</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5</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9481">
                <a:tc>
                  <a:txBody>
                    <a:bodyPr/>
                    <a:lstStyle/>
                    <a:p>
                      <a:pPr>
                        <a:spcAft>
                          <a:spcPts val="0"/>
                        </a:spcAft>
                      </a:pPr>
                      <a:r>
                        <a:rPr lang="en-US" sz="1800" dirty="0" smtClean="0">
                          <a:latin typeface="Arial"/>
                          <a:ea typeface="Times New Roman"/>
                          <a:cs typeface="Times New Roman"/>
                        </a:rPr>
                        <a:t>Rc3</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800">
                          <a:latin typeface="Arial"/>
                          <a:ea typeface="Times New Roman"/>
                          <a:cs typeface="Times New Roman"/>
                        </a:rPr>
                        <a:t>There is no conflict between my expectation and my customer’s expectation. (-)</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1</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2</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3</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4</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5</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9481">
                <a:tc>
                  <a:txBody>
                    <a:bodyPr/>
                    <a:lstStyle/>
                    <a:p>
                      <a:pPr>
                        <a:spcAft>
                          <a:spcPts val="0"/>
                        </a:spcAft>
                      </a:pPr>
                      <a:r>
                        <a:rPr lang="en-US" sz="1800" dirty="0" smtClean="0">
                          <a:latin typeface="Arial"/>
                          <a:ea typeface="Times New Roman"/>
                          <a:cs typeface="Times New Roman"/>
                        </a:rPr>
                        <a:t>Rc4</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800">
                          <a:latin typeface="Arial"/>
                          <a:ea typeface="Times New Roman"/>
                          <a:cs typeface="Times New Roman"/>
                        </a:rPr>
                        <a:t>There is no conflict between my expectation and my supervisor’s expectation. (-)</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1</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2</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3</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4</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5</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2874">
                <a:tc>
                  <a:txBody>
                    <a:bodyPr/>
                    <a:lstStyle/>
                    <a:p>
                      <a:pPr>
                        <a:spcAft>
                          <a:spcPts val="0"/>
                        </a:spcAft>
                      </a:pPr>
                      <a:r>
                        <a:rPr lang="en-US" sz="1800" dirty="0" smtClean="0">
                          <a:latin typeface="Arial"/>
                          <a:ea typeface="Times New Roman"/>
                          <a:cs typeface="Times New Roman"/>
                        </a:rPr>
                        <a:t>Rc5</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800" dirty="0">
                          <a:latin typeface="Arial"/>
                          <a:ea typeface="Times New Roman"/>
                          <a:cs typeface="Times New Roman"/>
                        </a:rPr>
                        <a:t>There is no conflict between my role in my job and my role in my family. (-)</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1</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2</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3</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4</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5</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2874">
                <a:tc>
                  <a:txBody>
                    <a:bodyPr/>
                    <a:lstStyle/>
                    <a:p>
                      <a:pPr>
                        <a:spcAft>
                          <a:spcPts val="0"/>
                        </a:spcAft>
                      </a:pPr>
                      <a:r>
                        <a:rPr lang="en-US" sz="1800" dirty="0" smtClean="0">
                          <a:latin typeface="Arial"/>
                          <a:ea typeface="Times New Roman"/>
                          <a:cs typeface="Times New Roman"/>
                        </a:rPr>
                        <a:t>Rc6</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800" dirty="0">
                          <a:latin typeface="Arial"/>
                          <a:ea typeface="Times New Roman"/>
                          <a:cs typeface="Times New Roman"/>
                        </a:rPr>
                        <a:t>There is no conflict between my role in the job and my role in society. (-)</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1</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2</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3</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a:latin typeface="Arial"/>
                          <a:ea typeface="Times New Roman"/>
                          <a:cs typeface="Times New Roman"/>
                        </a:rPr>
                        <a:t>4</a:t>
                      </a:r>
                      <a:endParaRPr lang="en-US" sz="180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dirty="0">
                          <a:latin typeface="Arial"/>
                          <a:ea typeface="Times New Roman"/>
                          <a:cs typeface="Times New Roman"/>
                        </a:rPr>
                        <a:t>5</a:t>
                      </a:r>
                      <a:endParaRPr lang="en-US" sz="1800" dirty="0">
                        <a:latin typeface="Times New Roma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sz="9600" smtClean="0"/>
              <a:t>V</a:t>
            </a:r>
            <a:endParaRPr lang="en-US" sz="9600" dirty="0"/>
          </a:p>
        </p:txBody>
      </p:sp>
      <p:sp>
        <p:nvSpPr>
          <p:cNvPr id="4" name="Subtitle 3"/>
          <p:cNvSpPr>
            <a:spLocks noGrp="1"/>
          </p:cNvSpPr>
          <p:nvPr>
            <p:ph type="subTitle" sz="quarter" idx="1"/>
          </p:nvPr>
        </p:nvSpPr>
        <p:spPr/>
        <p:txBody>
          <a:bodyPr/>
          <a:lstStyle/>
          <a:p>
            <a:pPr>
              <a:defRPr/>
            </a:pPr>
            <a:r>
              <a:rPr lang="en-US" sz="5400" b="1" dirty="0" smtClean="0"/>
              <a:t>Group Presentation</a:t>
            </a:r>
            <a:endParaRPr lang="en-US" sz="5400" b="1"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 Notion of Research</a:t>
            </a:r>
            <a:endParaRPr lang="en-US" dirty="0"/>
          </a:p>
        </p:txBody>
      </p:sp>
      <p:sp>
        <p:nvSpPr>
          <p:cNvPr id="138243" name="TextBox 2"/>
          <p:cNvSpPr txBox="1">
            <a:spLocks noChangeArrowheads="1"/>
          </p:cNvSpPr>
          <p:nvPr/>
        </p:nvSpPr>
        <p:spPr bwMode="auto">
          <a:xfrm>
            <a:off x="1331913" y="2060575"/>
            <a:ext cx="6119812" cy="4154488"/>
          </a:xfrm>
          <a:prstGeom prst="rect">
            <a:avLst/>
          </a:prstGeom>
          <a:noFill/>
          <a:ln w="9525">
            <a:noFill/>
            <a:miter lim="800000"/>
            <a:headEnd/>
            <a:tailEnd/>
          </a:ln>
        </p:spPr>
        <p:txBody>
          <a:bodyPr>
            <a:spAutoFit/>
          </a:bodyPr>
          <a:lstStyle/>
          <a:p>
            <a:pPr algn="ctr"/>
            <a:r>
              <a:rPr lang="en-US" sz="2400"/>
              <a:t>Start with broad questions</a:t>
            </a:r>
          </a:p>
          <a:p>
            <a:pPr algn="ctr"/>
            <a:r>
              <a:rPr lang="en-US" sz="2400"/>
              <a:t>Narrow down, focus in</a:t>
            </a:r>
          </a:p>
          <a:p>
            <a:pPr algn="ctr"/>
            <a:r>
              <a:rPr lang="en-US" sz="2400"/>
              <a:t>Identify concepts or variables</a:t>
            </a:r>
          </a:p>
          <a:p>
            <a:pPr algn="ctr"/>
            <a:r>
              <a:rPr lang="en-US" sz="2400"/>
              <a:t>Develop theoretical framework</a:t>
            </a:r>
          </a:p>
          <a:p>
            <a:pPr algn="ctr"/>
            <a:r>
              <a:rPr lang="en-US" sz="2400"/>
              <a:t>Operationalize the variables</a:t>
            </a:r>
          </a:p>
          <a:p>
            <a:pPr algn="ctr"/>
            <a:r>
              <a:rPr lang="en-US" sz="2400"/>
              <a:t>Develop measures</a:t>
            </a:r>
          </a:p>
          <a:p>
            <a:pPr algn="ctr"/>
            <a:r>
              <a:rPr lang="en-US" sz="2400"/>
              <a:t>Collect data</a:t>
            </a:r>
          </a:p>
          <a:p>
            <a:pPr algn="ctr"/>
            <a:r>
              <a:rPr lang="en-US" sz="2400"/>
              <a:t>Analyze data</a:t>
            </a:r>
          </a:p>
          <a:p>
            <a:pPr algn="ctr"/>
            <a:r>
              <a:rPr lang="en-US" sz="2400"/>
              <a:t>Interpret the results</a:t>
            </a:r>
          </a:p>
          <a:p>
            <a:pPr algn="ctr"/>
            <a:r>
              <a:rPr lang="en-US" sz="2400"/>
              <a:t>Get the insights</a:t>
            </a:r>
          </a:p>
          <a:p>
            <a:pPr algn="ctr"/>
            <a:r>
              <a:rPr lang="en-US" sz="2400"/>
              <a:t>Relate and generalize back to the broad questions</a:t>
            </a:r>
          </a:p>
        </p:txBody>
      </p:sp>
      <p:sp>
        <p:nvSpPr>
          <p:cNvPr id="6" name="Freeform 5"/>
          <p:cNvSpPr/>
          <p:nvPr/>
        </p:nvSpPr>
        <p:spPr>
          <a:xfrm rot="1744031">
            <a:off x="6457950" y="2276475"/>
            <a:ext cx="2500313" cy="3425825"/>
          </a:xfrm>
          <a:custGeom>
            <a:avLst/>
            <a:gdLst>
              <a:gd name="connsiteX0" fmla="*/ 191148 w 2500395"/>
              <a:gd name="connsiteY0" fmla="*/ 0 h 3425126"/>
              <a:gd name="connsiteX1" fmla="*/ 222144 w 2500395"/>
              <a:gd name="connsiteY1" fmla="*/ 2386739 h 3425126"/>
              <a:gd name="connsiteX2" fmla="*/ 2422904 w 2500395"/>
              <a:gd name="connsiteY2" fmla="*/ 3378631 h 3425126"/>
              <a:gd name="connsiteX3" fmla="*/ 2422904 w 2500395"/>
              <a:gd name="connsiteY3" fmla="*/ 3378631 h 3425126"/>
              <a:gd name="connsiteX4" fmla="*/ 2500395 w 2500395"/>
              <a:gd name="connsiteY4" fmla="*/ 3425126 h 3425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95" h="3425126">
                <a:moveTo>
                  <a:pt x="191148" y="0"/>
                </a:moveTo>
                <a:cubicBezTo>
                  <a:pt x="20666" y="911817"/>
                  <a:pt x="-149815" y="1823634"/>
                  <a:pt x="222144" y="2386739"/>
                </a:cubicBezTo>
                <a:cubicBezTo>
                  <a:pt x="594103" y="2949844"/>
                  <a:pt x="2422904" y="3378631"/>
                  <a:pt x="2422904" y="3378631"/>
                </a:cubicBezTo>
                <a:lnTo>
                  <a:pt x="2422904" y="3378631"/>
                </a:lnTo>
                <a:lnTo>
                  <a:pt x="2500395" y="3425126"/>
                </a:lnTo>
              </a:path>
            </a:pathLst>
          </a:custGeom>
          <a:noFill/>
          <a:ln w="571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p:nvPr/>
        </p:nvSpPr>
        <p:spPr>
          <a:xfrm rot="12919362">
            <a:off x="-555625" y="2346325"/>
            <a:ext cx="2500313" cy="3424238"/>
          </a:xfrm>
          <a:custGeom>
            <a:avLst/>
            <a:gdLst>
              <a:gd name="connsiteX0" fmla="*/ 191148 w 2500395"/>
              <a:gd name="connsiteY0" fmla="*/ 0 h 3425126"/>
              <a:gd name="connsiteX1" fmla="*/ 222144 w 2500395"/>
              <a:gd name="connsiteY1" fmla="*/ 2386739 h 3425126"/>
              <a:gd name="connsiteX2" fmla="*/ 2422904 w 2500395"/>
              <a:gd name="connsiteY2" fmla="*/ 3378631 h 3425126"/>
              <a:gd name="connsiteX3" fmla="*/ 2422904 w 2500395"/>
              <a:gd name="connsiteY3" fmla="*/ 3378631 h 3425126"/>
              <a:gd name="connsiteX4" fmla="*/ 2500395 w 2500395"/>
              <a:gd name="connsiteY4" fmla="*/ 3425126 h 3425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395" h="3425126">
                <a:moveTo>
                  <a:pt x="191148" y="0"/>
                </a:moveTo>
                <a:cubicBezTo>
                  <a:pt x="20666" y="911817"/>
                  <a:pt x="-149815" y="1823634"/>
                  <a:pt x="222144" y="2386739"/>
                </a:cubicBezTo>
                <a:cubicBezTo>
                  <a:pt x="594103" y="2949844"/>
                  <a:pt x="2422904" y="3378631"/>
                  <a:pt x="2422904" y="3378631"/>
                </a:cubicBezTo>
                <a:lnTo>
                  <a:pt x="2422904" y="3378631"/>
                </a:lnTo>
                <a:lnTo>
                  <a:pt x="2500395" y="3425126"/>
                </a:lnTo>
              </a:path>
            </a:pathLst>
          </a:custGeom>
          <a:noFill/>
          <a:ln w="571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a:lstStyle/>
          <a:p>
            <a:pPr>
              <a:defRPr/>
            </a:pPr>
            <a:r>
              <a:rPr lang="en-US" dirty="0"/>
              <a:t>H</a:t>
            </a:r>
            <a:r>
              <a:rPr lang="en-US" dirty="0" smtClean="0"/>
              <a:t>ypothesis</a:t>
            </a:r>
            <a:endParaRPr lang="en-US" dirty="0"/>
          </a:p>
        </p:txBody>
      </p:sp>
      <p:sp>
        <p:nvSpPr>
          <p:cNvPr id="3" name="Content Placeholder 2"/>
          <p:cNvSpPr>
            <a:spLocks noGrp="1"/>
          </p:cNvSpPr>
          <p:nvPr>
            <p:ph idx="1"/>
          </p:nvPr>
        </p:nvSpPr>
        <p:spPr>
          <a:xfrm>
            <a:off x="457200" y="1125538"/>
            <a:ext cx="8435975" cy="5472112"/>
          </a:xfrm>
        </p:spPr>
        <p:txBody>
          <a:bodyPr/>
          <a:lstStyle/>
          <a:p>
            <a:pPr>
              <a:defRPr/>
            </a:pPr>
            <a:r>
              <a:rPr lang="en-US" sz="2800" dirty="0" smtClean="0"/>
              <a:t>a tentative guess assumed </a:t>
            </a:r>
            <a:r>
              <a:rPr lang="en-US" sz="2800" dirty="0"/>
              <a:t>for use in devising theory or planning experiments intended to be given a direct experimental test when </a:t>
            </a:r>
            <a:r>
              <a:rPr lang="en-US" sz="2800" dirty="0" smtClean="0"/>
              <a:t>possible</a:t>
            </a:r>
            <a:endParaRPr lang="en-US" sz="2800" dirty="0"/>
          </a:p>
          <a:p>
            <a:pPr>
              <a:defRPr/>
            </a:pPr>
            <a:r>
              <a:rPr lang="en-US" sz="2800" dirty="0" smtClean="0"/>
              <a:t>a </a:t>
            </a:r>
            <a:r>
              <a:rPr lang="en-US" sz="2800" dirty="0"/>
              <a:t>conjectural statement of the relation between two or more </a:t>
            </a:r>
            <a:r>
              <a:rPr lang="en-US" sz="2800" dirty="0" smtClean="0"/>
              <a:t>variables</a:t>
            </a:r>
            <a:endParaRPr lang="en-US" sz="2800" dirty="0"/>
          </a:p>
          <a:p>
            <a:pPr>
              <a:defRPr/>
            </a:pPr>
            <a:r>
              <a:rPr lang="en-US" sz="2800" dirty="0" smtClean="0"/>
              <a:t>a </a:t>
            </a:r>
            <a:r>
              <a:rPr lang="en-US" sz="2800" dirty="0"/>
              <a:t>formal statement that presents the expected relationship between an independent and dependent </a:t>
            </a:r>
            <a:r>
              <a:rPr lang="en-US" sz="2800" dirty="0" smtClean="0"/>
              <a:t>variable</a:t>
            </a:r>
            <a:endParaRPr lang="en-US" sz="2800" dirty="0"/>
          </a:p>
          <a:p>
            <a:pPr>
              <a:defRPr/>
            </a:pPr>
            <a:r>
              <a:rPr lang="en-US" sz="2800" dirty="0" smtClean="0"/>
              <a:t>a research </a:t>
            </a:r>
            <a:r>
              <a:rPr lang="en-US" sz="2800" dirty="0"/>
              <a:t>question is essentially a hypothesis asked in the form of a </a:t>
            </a:r>
            <a:r>
              <a:rPr lang="en-US" sz="2800" dirty="0" smtClean="0"/>
              <a:t>question</a:t>
            </a:r>
          </a:p>
          <a:p>
            <a:pPr>
              <a:defRPr/>
            </a:pPr>
            <a:r>
              <a:rPr lang="en-US" sz="2800" dirty="0" smtClean="0"/>
              <a:t>a </a:t>
            </a:r>
            <a:r>
              <a:rPr lang="en-US" sz="2800" dirty="0"/>
              <a:t>tentative prediction about the nature of the relationship between two or more variables</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Nature of Hypotheses</a:t>
            </a:r>
            <a:endParaRPr lang="en-US" dirty="0"/>
          </a:p>
        </p:txBody>
      </p:sp>
      <p:sp>
        <p:nvSpPr>
          <p:cNvPr id="3" name="Content Placeholder 2"/>
          <p:cNvSpPr>
            <a:spLocks noGrp="1"/>
          </p:cNvSpPr>
          <p:nvPr>
            <p:ph idx="1"/>
          </p:nvPr>
        </p:nvSpPr>
        <p:spPr/>
        <p:txBody>
          <a:bodyPr/>
          <a:lstStyle/>
          <a:p>
            <a:pPr marL="0" indent="0">
              <a:buFontTx/>
              <a:buNone/>
              <a:defRPr/>
            </a:pPr>
            <a:endParaRPr lang="en-US" dirty="0"/>
          </a:p>
          <a:p>
            <a:pPr>
              <a:defRPr/>
            </a:pPr>
            <a:r>
              <a:rPr lang="en-US" dirty="0"/>
              <a:t>It can be tested –verifiable or falsifiable</a:t>
            </a:r>
          </a:p>
          <a:p>
            <a:pPr>
              <a:defRPr/>
            </a:pPr>
            <a:r>
              <a:rPr lang="en-US" dirty="0" smtClean="0"/>
              <a:t>Hypotheses </a:t>
            </a:r>
            <a:r>
              <a:rPr lang="en-US" dirty="0"/>
              <a:t>are not moral or ethical questions</a:t>
            </a:r>
          </a:p>
          <a:p>
            <a:pPr>
              <a:defRPr/>
            </a:pPr>
            <a:r>
              <a:rPr lang="en-US" dirty="0" smtClean="0"/>
              <a:t>It </a:t>
            </a:r>
            <a:r>
              <a:rPr lang="en-US" dirty="0"/>
              <a:t>is neither too specific nor to general</a:t>
            </a:r>
          </a:p>
          <a:p>
            <a:pPr>
              <a:defRPr/>
            </a:pPr>
            <a:r>
              <a:rPr lang="en-US" dirty="0" smtClean="0"/>
              <a:t>It </a:t>
            </a:r>
            <a:r>
              <a:rPr lang="en-US" dirty="0"/>
              <a:t>is a prediction of consequences</a:t>
            </a:r>
          </a:p>
          <a:p>
            <a:pPr>
              <a:defRPr/>
            </a:pPr>
            <a:r>
              <a:rPr lang="en-US" dirty="0" smtClean="0"/>
              <a:t>It </a:t>
            </a:r>
            <a:r>
              <a:rPr lang="en-US" dirty="0"/>
              <a:t>is considered valuable even if proven false</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Hypothesis Statement</a:t>
            </a:r>
            <a:endParaRPr lang="en-US" dirty="0"/>
          </a:p>
        </p:txBody>
      </p:sp>
      <p:sp>
        <p:nvSpPr>
          <p:cNvPr id="3" name="Content Placeholder 2"/>
          <p:cNvSpPr>
            <a:spLocks noGrp="1"/>
          </p:cNvSpPr>
          <p:nvPr>
            <p:ph idx="1"/>
          </p:nvPr>
        </p:nvSpPr>
        <p:spPr/>
        <p:txBody>
          <a:bodyPr/>
          <a:lstStyle/>
          <a:p>
            <a:pPr marL="514350" indent="-514350">
              <a:buFont typeface="+mj-lt"/>
              <a:buAutoNum type="arabicPeriod"/>
              <a:defRPr/>
            </a:pPr>
            <a:r>
              <a:rPr lang="en-US" dirty="0" smtClean="0"/>
              <a:t>Y </a:t>
            </a:r>
            <a:r>
              <a:rPr lang="en-US" dirty="0"/>
              <a:t>and X are associated (or, there is an association between </a:t>
            </a:r>
            <a:r>
              <a:rPr lang="en-US" dirty="0" smtClean="0"/>
              <a:t>Y and </a:t>
            </a:r>
            <a:r>
              <a:rPr lang="en-US" dirty="0"/>
              <a:t>X).</a:t>
            </a:r>
          </a:p>
          <a:p>
            <a:pPr marL="514350" indent="-514350">
              <a:buFont typeface="+mj-lt"/>
              <a:buAutoNum type="arabicPeriod"/>
              <a:defRPr/>
            </a:pPr>
            <a:r>
              <a:rPr lang="en-US" dirty="0" smtClean="0"/>
              <a:t>Y </a:t>
            </a:r>
            <a:r>
              <a:rPr lang="en-US" dirty="0"/>
              <a:t>is related to X (or, Y is dependent on X).</a:t>
            </a:r>
          </a:p>
          <a:p>
            <a:pPr marL="514350" indent="-514350">
              <a:buFont typeface="+mj-lt"/>
              <a:buAutoNum type="arabicPeriod"/>
              <a:defRPr/>
            </a:pPr>
            <a:r>
              <a:rPr lang="en-US" dirty="0" smtClean="0"/>
              <a:t>As </a:t>
            </a:r>
            <a:r>
              <a:rPr lang="en-US" dirty="0"/>
              <a:t>X increases, Y decreases (or, increases in values of X appear to effect reduction in values of Y</a:t>
            </a:r>
            <a:r>
              <a:rPr lang="en-US" dirty="0" smtClean="0"/>
              <a:t>).</a:t>
            </a:r>
          </a:p>
          <a:p>
            <a:pPr marL="514350" indent="-514350">
              <a:buFont typeface="+mj-lt"/>
              <a:buAutoNum type="arabicPeriod"/>
              <a:defRPr/>
            </a:pPr>
            <a:r>
              <a:rPr lang="en-US" dirty="0" smtClean="0"/>
              <a:t>A is different from B</a:t>
            </a:r>
          </a:p>
          <a:p>
            <a:pPr marL="514350" indent="-514350">
              <a:buFont typeface="+mj-lt"/>
              <a:buAutoNum type="arabicPeriod"/>
              <a:defRPr/>
            </a:pPr>
            <a:r>
              <a:rPr lang="en-US" dirty="0" smtClean="0"/>
              <a:t>A is higher than B</a:t>
            </a:r>
            <a:endParaRPr lang="en-US"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29600" cy="633413"/>
          </a:xfrm>
        </p:spPr>
        <p:txBody>
          <a:bodyPr/>
          <a:lstStyle/>
          <a:p>
            <a:pPr>
              <a:defRPr/>
            </a:pPr>
            <a:r>
              <a:rPr lang="en-US" sz="3600" dirty="0" smtClean="0"/>
              <a:t>Hypothesis Development</a:t>
            </a:r>
            <a:endParaRPr lang="en-US" sz="3600" dirty="0"/>
          </a:p>
        </p:txBody>
      </p:sp>
      <p:sp>
        <p:nvSpPr>
          <p:cNvPr id="142339" name="TextBox 2"/>
          <p:cNvSpPr txBox="1">
            <a:spLocks noChangeArrowheads="1"/>
          </p:cNvSpPr>
          <p:nvPr/>
        </p:nvSpPr>
        <p:spPr bwMode="auto">
          <a:xfrm>
            <a:off x="2771775" y="1239838"/>
            <a:ext cx="2160588" cy="460375"/>
          </a:xfrm>
          <a:prstGeom prst="rect">
            <a:avLst/>
          </a:prstGeom>
          <a:noFill/>
          <a:ln w="9525">
            <a:noFill/>
            <a:miter lim="800000"/>
            <a:headEnd/>
            <a:tailEnd/>
          </a:ln>
        </p:spPr>
        <p:txBody>
          <a:bodyPr>
            <a:spAutoFit/>
          </a:bodyPr>
          <a:lstStyle/>
          <a:p>
            <a:pPr algn="ctr"/>
            <a:r>
              <a:rPr lang="en-US" sz="2400"/>
              <a:t>Initial Ideas</a:t>
            </a:r>
          </a:p>
        </p:txBody>
      </p:sp>
      <p:sp>
        <p:nvSpPr>
          <p:cNvPr id="142340" name="TextBox 3"/>
          <p:cNvSpPr txBox="1">
            <a:spLocks noChangeArrowheads="1"/>
          </p:cNvSpPr>
          <p:nvPr/>
        </p:nvSpPr>
        <p:spPr bwMode="auto">
          <a:xfrm>
            <a:off x="539750" y="2133600"/>
            <a:ext cx="2160588" cy="830263"/>
          </a:xfrm>
          <a:prstGeom prst="rect">
            <a:avLst/>
          </a:prstGeom>
          <a:noFill/>
          <a:ln w="9525">
            <a:noFill/>
            <a:miter lim="800000"/>
            <a:headEnd/>
            <a:tailEnd/>
          </a:ln>
        </p:spPr>
        <p:txBody>
          <a:bodyPr>
            <a:spAutoFit/>
          </a:bodyPr>
          <a:lstStyle/>
          <a:p>
            <a:pPr algn="ctr"/>
            <a:r>
              <a:rPr lang="en-US" sz="2400"/>
              <a:t>Initial Observations</a:t>
            </a:r>
          </a:p>
        </p:txBody>
      </p:sp>
      <p:sp>
        <p:nvSpPr>
          <p:cNvPr id="142341" name="TextBox 4"/>
          <p:cNvSpPr txBox="1">
            <a:spLocks noChangeArrowheads="1"/>
          </p:cNvSpPr>
          <p:nvPr/>
        </p:nvSpPr>
        <p:spPr bwMode="auto">
          <a:xfrm>
            <a:off x="5003800" y="2133600"/>
            <a:ext cx="3240088" cy="830263"/>
          </a:xfrm>
          <a:prstGeom prst="rect">
            <a:avLst/>
          </a:prstGeom>
          <a:noFill/>
          <a:ln w="9525">
            <a:noFill/>
            <a:miter lim="800000"/>
            <a:headEnd/>
            <a:tailEnd/>
          </a:ln>
        </p:spPr>
        <p:txBody>
          <a:bodyPr>
            <a:spAutoFit/>
          </a:bodyPr>
          <a:lstStyle/>
          <a:p>
            <a:pPr algn="ctr"/>
            <a:r>
              <a:rPr lang="en-US" sz="2400"/>
              <a:t>Search of Theory and Research Literature</a:t>
            </a:r>
          </a:p>
        </p:txBody>
      </p:sp>
      <p:sp>
        <p:nvSpPr>
          <p:cNvPr id="142342" name="TextBox 5"/>
          <p:cNvSpPr txBox="1">
            <a:spLocks noChangeArrowheads="1"/>
          </p:cNvSpPr>
          <p:nvPr/>
        </p:nvSpPr>
        <p:spPr bwMode="auto">
          <a:xfrm>
            <a:off x="2700338" y="3573463"/>
            <a:ext cx="1871662" cy="830262"/>
          </a:xfrm>
          <a:prstGeom prst="rect">
            <a:avLst/>
          </a:prstGeom>
          <a:noFill/>
          <a:ln w="9525">
            <a:noFill/>
            <a:miter lim="800000"/>
            <a:headEnd/>
            <a:tailEnd/>
          </a:ln>
        </p:spPr>
        <p:txBody>
          <a:bodyPr>
            <a:spAutoFit/>
          </a:bodyPr>
          <a:lstStyle/>
          <a:p>
            <a:pPr algn="ctr"/>
            <a:r>
              <a:rPr lang="en-US" sz="2400"/>
              <a:t>Problem Statement</a:t>
            </a:r>
          </a:p>
        </p:txBody>
      </p:sp>
      <p:sp>
        <p:nvSpPr>
          <p:cNvPr id="142343" name="TextBox 6"/>
          <p:cNvSpPr txBox="1">
            <a:spLocks noChangeArrowheads="1"/>
          </p:cNvSpPr>
          <p:nvPr/>
        </p:nvSpPr>
        <p:spPr bwMode="auto">
          <a:xfrm>
            <a:off x="1692275" y="5732463"/>
            <a:ext cx="4248150" cy="831850"/>
          </a:xfrm>
          <a:prstGeom prst="rect">
            <a:avLst/>
          </a:prstGeom>
          <a:noFill/>
          <a:ln w="9525">
            <a:noFill/>
            <a:miter lim="800000"/>
            <a:headEnd/>
            <a:tailEnd/>
          </a:ln>
        </p:spPr>
        <p:txBody>
          <a:bodyPr>
            <a:spAutoFit/>
          </a:bodyPr>
          <a:lstStyle/>
          <a:p>
            <a:pPr algn="ctr"/>
            <a:r>
              <a:rPr lang="en-US" sz="2400"/>
              <a:t>Research Hypothesis</a:t>
            </a:r>
          </a:p>
          <a:p>
            <a:pPr algn="ctr"/>
            <a:r>
              <a:rPr lang="en-US" sz="2400"/>
              <a:t>(a specific deductive prediction)</a:t>
            </a:r>
          </a:p>
        </p:txBody>
      </p:sp>
      <p:sp>
        <p:nvSpPr>
          <p:cNvPr id="142344" name="TextBox 7"/>
          <p:cNvSpPr txBox="1">
            <a:spLocks noChangeArrowheads="1"/>
          </p:cNvSpPr>
          <p:nvPr/>
        </p:nvSpPr>
        <p:spPr bwMode="auto">
          <a:xfrm>
            <a:off x="5472113" y="4605338"/>
            <a:ext cx="3348037" cy="1200150"/>
          </a:xfrm>
          <a:prstGeom prst="rect">
            <a:avLst/>
          </a:prstGeom>
          <a:noFill/>
          <a:ln w="9525">
            <a:noFill/>
            <a:miter lim="800000"/>
            <a:headEnd/>
            <a:tailEnd/>
          </a:ln>
        </p:spPr>
        <p:txBody>
          <a:bodyPr>
            <a:spAutoFit/>
          </a:bodyPr>
          <a:lstStyle/>
          <a:p>
            <a:pPr algn="ctr"/>
            <a:r>
              <a:rPr lang="en-US" sz="2400"/>
              <a:t>Conceptual Definition</a:t>
            </a:r>
          </a:p>
          <a:p>
            <a:pPr algn="ctr"/>
            <a:r>
              <a:rPr lang="en-US" sz="2400"/>
              <a:t>Theoretical Definition</a:t>
            </a:r>
          </a:p>
          <a:p>
            <a:pPr algn="ctr"/>
            <a:r>
              <a:rPr lang="en-US" sz="2400"/>
              <a:t>Operational Definition</a:t>
            </a:r>
          </a:p>
        </p:txBody>
      </p:sp>
      <p:cxnSp>
        <p:nvCxnSpPr>
          <p:cNvPr id="12" name="Straight Arrow Connector 11"/>
          <p:cNvCxnSpPr>
            <a:stCxn id="142339" idx="2"/>
            <a:endCxn id="142340" idx="0"/>
          </p:cNvCxnSpPr>
          <p:nvPr/>
        </p:nvCxnSpPr>
        <p:spPr>
          <a:xfrm flipH="1">
            <a:off x="1619250" y="1700213"/>
            <a:ext cx="2232025" cy="433387"/>
          </a:xfrm>
          <a:prstGeom prst="straightConnector1">
            <a:avLst/>
          </a:prstGeom>
          <a:ln>
            <a:solidFill>
              <a:schemeClr val="tx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42339" idx="2"/>
            <a:endCxn id="142341" idx="0"/>
          </p:cNvCxnSpPr>
          <p:nvPr/>
        </p:nvCxnSpPr>
        <p:spPr>
          <a:xfrm>
            <a:off x="3851275" y="1700213"/>
            <a:ext cx="2773363" cy="433387"/>
          </a:xfrm>
          <a:prstGeom prst="straightConnector1">
            <a:avLst/>
          </a:prstGeom>
          <a:ln>
            <a:solidFill>
              <a:schemeClr val="tx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42340" idx="2"/>
            <a:endCxn id="142342" idx="0"/>
          </p:cNvCxnSpPr>
          <p:nvPr/>
        </p:nvCxnSpPr>
        <p:spPr>
          <a:xfrm>
            <a:off x="1619250" y="2963863"/>
            <a:ext cx="2016125" cy="609600"/>
          </a:xfrm>
          <a:prstGeom prst="straightConnector1">
            <a:avLst/>
          </a:prstGeom>
          <a:ln>
            <a:solidFill>
              <a:schemeClr val="tx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42341" idx="2"/>
            <a:endCxn id="142342" idx="0"/>
          </p:cNvCxnSpPr>
          <p:nvPr/>
        </p:nvCxnSpPr>
        <p:spPr>
          <a:xfrm flipH="1">
            <a:off x="3635375" y="2963863"/>
            <a:ext cx="2989263" cy="609600"/>
          </a:xfrm>
          <a:prstGeom prst="straightConnector1">
            <a:avLst/>
          </a:prstGeom>
          <a:ln>
            <a:solidFill>
              <a:schemeClr val="tx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42344" idx="2"/>
            <a:endCxn id="142343" idx="3"/>
          </p:cNvCxnSpPr>
          <p:nvPr/>
        </p:nvCxnSpPr>
        <p:spPr>
          <a:xfrm flipH="1">
            <a:off x="5940425" y="5805488"/>
            <a:ext cx="1206500" cy="342900"/>
          </a:xfrm>
          <a:prstGeom prst="straightConnector1">
            <a:avLst/>
          </a:prstGeom>
          <a:ln>
            <a:solidFill>
              <a:schemeClr val="tx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2342" idx="3"/>
          </p:cNvCxnSpPr>
          <p:nvPr/>
        </p:nvCxnSpPr>
        <p:spPr>
          <a:xfrm>
            <a:off x="4572000" y="3987800"/>
            <a:ext cx="2232025" cy="0"/>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804025" y="3987800"/>
            <a:ext cx="0" cy="617538"/>
          </a:xfrm>
          <a:prstGeom prst="straightConnector1">
            <a:avLst/>
          </a:prstGeom>
          <a:ln>
            <a:solidFill>
              <a:schemeClr val="tx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42344" idx="0"/>
          </p:cNvCxnSpPr>
          <p:nvPr/>
        </p:nvCxnSpPr>
        <p:spPr>
          <a:xfrm>
            <a:off x="7146925" y="2963863"/>
            <a:ext cx="0" cy="1641475"/>
          </a:xfrm>
          <a:prstGeom prst="straightConnector1">
            <a:avLst/>
          </a:prstGeom>
          <a:ln>
            <a:solidFill>
              <a:schemeClr val="tx1">
                <a:lumMod val="9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2342" idx="2"/>
          </p:cNvCxnSpPr>
          <p:nvPr/>
        </p:nvCxnSpPr>
        <p:spPr>
          <a:xfrm>
            <a:off x="3635375" y="4403725"/>
            <a:ext cx="0" cy="1328738"/>
          </a:xfrm>
          <a:prstGeom prst="straightConnector1">
            <a:avLst/>
          </a:prstGeom>
          <a:ln>
            <a:solidFill>
              <a:schemeClr val="tx1">
                <a:lumMod val="9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Conceptual Definition</a:t>
            </a:r>
            <a:endParaRPr lang="en-US" dirty="0"/>
          </a:p>
        </p:txBody>
      </p:sp>
      <p:sp>
        <p:nvSpPr>
          <p:cNvPr id="3" name="Content Placeholder 2"/>
          <p:cNvSpPr>
            <a:spLocks noGrp="1"/>
          </p:cNvSpPr>
          <p:nvPr>
            <p:ph idx="1"/>
          </p:nvPr>
        </p:nvSpPr>
        <p:spPr/>
        <p:txBody>
          <a:bodyPr/>
          <a:lstStyle/>
          <a:p>
            <a:pPr>
              <a:defRPr/>
            </a:pPr>
            <a:r>
              <a:rPr lang="en-US" sz="2400" b="1" dirty="0">
                <a:effectLst/>
              </a:rPr>
              <a:t>Role conflict </a:t>
            </a:r>
            <a:r>
              <a:rPr lang="en-US" sz="2400" dirty="0">
                <a:effectLst/>
              </a:rPr>
              <a:t>is the degree of incompatibility of expectations associated with a role (Kahn, Wolfe, Quinn, </a:t>
            </a:r>
            <a:r>
              <a:rPr lang="en-US" sz="2400" dirty="0" err="1">
                <a:effectLst/>
              </a:rPr>
              <a:t>Snoek</a:t>
            </a:r>
            <a:r>
              <a:rPr lang="en-US" sz="2400" dirty="0">
                <a:effectLst/>
              </a:rPr>
              <a:t>, and Rosenthal 1964). </a:t>
            </a:r>
            <a:endParaRPr lang="en-US" sz="2400" dirty="0" smtClean="0">
              <a:effectLst/>
            </a:endParaRPr>
          </a:p>
          <a:p>
            <a:pPr>
              <a:defRPr/>
            </a:pPr>
            <a:endParaRPr lang="en-US" sz="2400" dirty="0" smtClean="0">
              <a:effectLst/>
            </a:endParaRPr>
          </a:p>
          <a:p>
            <a:pPr>
              <a:defRPr/>
            </a:pPr>
            <a:r>
              <a:rPr lang="en-US" sz="2400" b="1" dirty="0" smtClean="0">
                <a:effectLst/>
              </a:rPr>
              <a:t>Role </a:t>
            </a:r>
            <a:r>
              <a:rPr lang="en-US" sz="2400" b="1" dirty="0">
                <a:effectLst/>
              </a:rPr>
              <a:t>conflict</a:t>
            </a:r>
            <a:r>
              <a:rPr lang="en-US" sz="2400" dirty="0">
                <a:effectLst/>
              </a:rPr>
              <a:t> may take form of person-role conflict, intra-role conflict, and inter-role conflict (Wright and </a:t>
            </a:r>
            <a:r>
              <a:rPr lang="en-US" sz="2400" dirty="0" err="1">
                <a:effectLst/>
              </a:rPr>
              <a:t>Noe</a:t>
            </a:r>
            <a:r>
              <a:rPr lang="en-US" sz="2400" dirty="0">
                <a:effectLst/>
              </a:rPr>
              <a:t> 1996). Person-role conflict means the requirements of a person’s role violate her or his personal values, needs, and attitudes. Intra-role conflict arises when different people’s expectations for a role are incompatible. Inter-role conflict occurs when the multiple roles performed by a person involve incompatible expectations.</a:t>
            </a:r>
          </a:p>
          <a:p>
            <a:pPr>
              <a:defRPr/>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1066800" y="2590800"/>
            <a:ext cx="6934200" cy="342900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a:solidFill>
                  <a:schemeClr val="tx2"/>
                </a:solidFill>
                <a:effectLst>
                  <a:outerShdw blurRad="38100" dist="38100" dir="2700000" algn="tl">
                    <a:srgbClr val="000000"/>
                  </a:outerShdw>
                </a:effectLst>
              </a:rPr>
              <a:t>In general, the interpretative approach is “The systematic analysis of socially meanigful action through the direct detailed observation of people in natural settings in order to arrive at understandings and interpretations of how people create and maintain their social worlds.“</a:t>
            </a:r>
          </a:p>
        </p:txBody>
      </p:sp>
      <p:sp>
        <p:nvSpPr>
          <p:cNvPr id="12291" name="Rectangle 5"/>
          <p:cNvSpPr>
            <a:spLocks noChangeArrowheads="1"/>
          </p:cNvSpPr>
          <p:nvPr/>
        </p:nvSpPr>
        <p:spPr bwMode="auto">
          <a:xfrm>
            <a:off x="685800" y="1066800"/>
            <a:ext cx="7848600" cy="838200"/>
          </a:xfrm>
          <a:prstGeom prst="rect">
            <a:avLst/>
          </a:prstGeom>
          <a:noFill/>
          <a:ln w="9525">
            <a:noFill/>
            <a:miter lim="800000"/>
            <a:headEnd/>
            <a:tailEnd/>
          </a:ln>
        </p:spPr>
        <p:txBody>
          <a:bodyPr/>
          <a:lstStyle/>
          <a:p>
            <a:pPr algn="ctr">
              <a:defRPr/>
            </a:pPr>
            <a:r>
              <a:rPr lang="en-US" sz="3600" b="1">
                <a:solidFill>
                  <a:schemeClr val="tx2"/>
                </a:solidFill>
                <a:effectLst>
                  <a:outerShdw blurRad="38100" dist="38100" dir="2700000" algn="tl">
                    <a:srgbClr val="000000"/>
                  </a:outerShdw>
                </a:effectLst>
              </a:rPr>
              <a:t>Interpretive Social Science (cont.)</a:t>
            </a:r>
            <a:br>
              <a:rPr lang="en-US" sz="3600" b="1">
                <a:solidFill>
                  <a:schemeClr val="tx2"/>
                </a:solidFill>
                <a:effectLst>
                  <a:outerShdw blurRad="38100" dist="38100" dir="2700000" algn="tl">
                    <a:srgbClr val="000000"/>
                  </a:outerShdw>
                </a:effectLst>
              </a:rPr>
            </a:br>
            <a:endParaRPr lang="id-ID" sz="3600" b="1">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Conceptual Definition</a:t>
            </a:r>
            <a:endParaRPr lang="en-US" dirty="0"/>
          </a:p>
        </p:txBody>
      </p:sp>
      <p:sp>
        <p:nvSpPr>
          <p:cNvPr id="3" name="Content Placeholder 2"/>
          <p:cNvSpPr>
            <a:spLocks noGrp="1"/>
          </p:cNvSpPr>
          <p:nvPr>
            <p:ph idx="1"/>
          </p:nvPr>
        </p:nvSpPr>
        <p:spPr/>
        <p:txBody>
          <a:bodyPr/>
          <a:lstStyle/>
          <a:p>
            <a:pPr>
              <a:defRPr/>
            </a:pPr>
            <a:r>
              <a:rPr lang="en-US" sz="2800" b="1" dirty="0">
                <a:effectLst/>
              </a:rPr>
              <a:t>Emotional exhaustion</a:t>
            </a:r>
            <a:r>
              <a:rPr lang="en-US" sz="2800" dirty="0">
                <a:effectLst/>
              </a:rPr>
              <a:t> reflects feelings of being depleted of energy and drained of sensation due to excessive psychological demands. Emotional exhaustion primarily occurs in intensive and people-oriented occupations that involve charged interpersonal </a:t>
            </a:r>
            <a:r>
              <a:rPr lang="en-US" sz="2800" dirty="0" smtClean="0">
                <a:effectLst/>
              </a:rPr>
              <a:t>interactions (</a:t>
            </a:r>
            <a:r>
              <a:rPr lang="en-US" sz="2800" dirty="0" err="1" smtClean="0">
                <a:effectLst/>
              </a:rPr>
              <a:t>Maslach</a:t>
            </a:r>
            <a:r>
              <a:rPr lang="en-US" sz="2800" dirty="0" smtClean="0">
                <a:effectLst/>
              </a:rPr>
              <a:t> </a:t>
            </a:r>
            <a:r>
              <a:rPr lang="en-US" sz="2800" dirty="0">
                <a:effectLst/>
              </a:rPr>
              <a:t>and </a:t>
            </a:r>
            <a:r>
              <a:rPr lang="en-US" sz="2800" dirty="0" smtClean="0">
                <a:effectLst/>
              </a:rPr>
              <a:t>Jackson, 1981).</a:t>
            </a:r>
          </a:p>
          <a:p>
            <a:pPr>
              <a:defRPr/>
            </a:pPr>
            <a:endParaRPr lang="en-US" sz="2800" dirty="0">
              <a:effectLst/>
            </a:endParaRPr>
          </a:p>
          <a:p>
            <a:pPr>
              <a:defRPr/>
            </a:pPr>
            <a:r>
              <a:rPr lang="en-US" sz="3600" b="1" dirty="0" smtClean="0">
                <a:effectLst/>
                <a:hlinkClick r:id="rId3"/>
              </a:rPr>
              <a:t>bm-purwanto@ugm.ac.id</a:t>
            </a:r>
            <a:endParaRPr lang="en-US" sz="3600" b="1" dirty="0" smtClean="0">
              <a:effectLst/>
            </a:endParaRPr>
          </a:p>
          <a:p>
            <a:pPr marL="0" indent="0">
              <a:buFontTx/>
              <a:buNone/>
              <a:defRPr/>
            </a:pPr>
            <a:endParaRPr lang="en-US" sz="3600" b="1" dirty="0" smtClean="0">
              <a:effectLst/>
            </a:endParaRPr>
          </a:p>
          <a:p>
            <a:pPr>
              <a:defRPr/>
            </a:pPr>
            <a:endParaRPr lang="en-US" sz="3600" b="1"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Theoretical Definition</a:t>
            </a:r>
            <a:endParaRPr lang="en-US" dirty="0"/>
          </a:p>
        </p:txBody>
      </p:sp>
      <p:sp>
        <p:nvSpPr>
          <p:cNvPr id="3" name="Content Placeholder 2"/>
          <p:cNvSpPr>
            <a:spLocks noGrp="1"/>
          </p:cNvSpPr>
          <p:nvPr>
            <p:ph idx="1"/>
          </p:nvPr>
        </p:nvSpPr>
        <p:spPr/>
        <p:txBody>
          <a:bodyPr/>
          <a:lstStyle/>
          <a:p>
            <a:pPr>
              <a:defRPr/>
            </a:pPr>
            <a:r>
              <a:rPr lang="en-US" b="1" dirty="0">
                <a:effectLst/>
              </a:rPr>
              <a:t>R</a:t>
            </a:r>
            <a:r>
              <a:rPr lang="en-US" b="1" dirty="0" smtClean="0">
                <a:effectLst/>
              </a:rPr>
              <a:t>ole conflict</a:t>
            </a:r>
            <a:r>
              <a:rPr lang="en-US" dirty="0" smtClean="0">
                <a:effectLst/>
              </a:rPr>
              <a:t> has </a:t>
            </a:r>
            <a:r>
              <a:rPr lang="en-US" dirty="0">
                <a:effectLst/>
              </a:rPr>
              <a:t>a significant, positive relationship </a:t>
            </a:r>
            <a:r>
              <a:rPr lang="en-US" dirty="0" smtClean="0">
                <a:effectLst/>
              </a:rPr>
              <a:t>with emotional exhaustion. Emotional exhaustion arises </a:t>
            </a:r>
            <a:r>
              <a:rPr lang="en-US" dirty="0">
                <a:effectLst/>
              </a:rPr>
              <a:t>when </a:t>
            </a:r>
            <a:r>
              <a:rPr lang="en-US" dirty="0" smtClean="0">
                <a:effectLst/>
              </a:rPr>
              <a:t>employees are </a:t>
            </a:r>
            <a:r>
              <a:rPr lang="en-US" dirty="0">
                <a:effectLst/>
              </a:rPr>
              <a:t>unable to reconcile incongruent expectations of their </a:t>
            </a:r>
            <a:r>
              <a:rPr lang="en-US" dirty="0" smtClean="0">
                <a:effectLst/>
              </a:rPr>
              <a:t>roles (Singh, </a:t>
            </a:r>
            <a:r>
              <a:rPr lang="en-US" dirty="0" err="1" smtClean="0">
                <a:effectLst/>
              </a:rPr>
              <a:t>Goolsby</a:t>
            </a:r>
            <a:r>
              <a:rPr lang="en-US" dirty="0" smtClean="0">
                <a:effectLst/>
              </a:rPr>
              <a:t>, and Rhoads 1994).</a:t>
            </a:r>
            <a:endParaRPr lang="en-US"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Hypothesis</a:t>
            </a:r>
            <a:endParaRPr lang="en-US" dirty="0"/>
          </a:p>
        </p:txBody>
      </p:sp>
      <p:sp>
        <p:nvSpPr>
          <p:cNvPr id="3" name="Content Placeholder 2"/>
          <p:cNvSpPr>
            <a:spLocks noGrp="1"/>
          </p:cNvSpPr>
          <p:nvPr>
            <p:ph idx="1"/>
          </p:nvPr>
        </p:nvSpPr>
        <p:spPr/>
        <p:txBody>
          <a:bodyPr/>
          <a:lstStyle/>
          <a:p>
            <a:pPr>
              <a:defRPr/>
            </a:pPr>
            <a:r>
              <a:rPr lang="en-US" dirty="0" smtClean="0"/>
              <a:t>Role conflict has a positive relationship with emotional exhaustion.</a:t>
            </a:r>
          </a:p>
          <a:p>
            <a:pPr>
              <a:defRPr/>
            </a:pPr>
            <a:r>
              <a:rPr lang="en-US" dirty="0" smtClean="0"/>
              <a:t>Employees with higher role conflict will experience higher emotional exhaustion.</a:t>
            </a:r>
          </a:p>
          <a:p>
            <a:pPr>
              <a:defRPr/>
            </a:pPr>
            <a:endParaRPr lang="en-US" dirty="0" smtClean="0"/>
          </a:p>
          <a:p>
            <a:pPr marL="0" indent="0">
              <a:buFontTx/>
              <a:buNone/>
              <a:defRPr/>
            </a:pPr>
            <a:r>
              <a:rPr lang="en-US" dirty="0" smtClean="0"/>
              <a:t>                               </a:t>
            </a:r>
            <a:r>
              <a:rPr lang="en-US" sz="4800" b="1" dirty="0" smtClean="0"/>
              <a:t>+</a:t>
            </a:r>
            <a:endParaRPr lang="en-US" sz="4800" b="1" dirty="0"/>
          </a:p>
        </p:txBody>
      </p:sp>
      <p:sp>
        <p:nvSpPr>
          <p:cNvPr id="4" name="Oval 3"/>
          <p:cNvSpPr/>
          <p:nvPr/>
        </p:nvSpPr>
        <p:spPr>
          <a:xfrm>
            <a:off x="900113" y="4508500"/>
            <a:ext cx="2303462" cy="1223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accent6">
                    <a:lumMod val="50000"/>
                  </a:schemeClr>
                </a:solidFill>
              </a:rPr>
              <a:t>Role Conflict</a:t>
            </a:r>
          </a:p>
        </p:txBody>
      </p:sp>
      <p:sp>
        <p:nvSpPr>
          <p:cNvPr id="5" name="Oval 4"/>
          <p:cNvSpPr/>
          <p:nvPr/>
        </p:nvSpPr>
        <p:spPr>
          <a:xfrm>
            <a:off x="4716463" y="4508500"/>
            <a:ext cx="2592387" cy="12239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accent6">
                    <a:lumMod val="50000"/>
                  </a:schemeClr>
                </a:solidFill>
              </a:rPr>
              <a:t>Emotional Exhaustion</a:t>
            </a:r>
          </a:p>
        </p:txBody>
      </p:sp>
      <p:sp>
        <p:nvSpPr>
          <p:cNvPr id="6" name="Right Arrow 5"/>
          <p:cNvSpPr/>
          <p:nvPr/>
        </p:nvSpPr>
        <p:spPr>
          <a:xfrm>
            <a:off x="3276600" y="4941888"/>
            <a:ext cx="1366838" cy="323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875"/>
          </a:xfrm>
        </p:spPr>
        <p:txBody>
          <a:bodyPr/>
          <a:lstStyle/>
          <a:p>
            <a:pPr>
              <a:defRPr/>
            </a:pPr>
            <a:r>
              <a:rPr lang="en-US" dirty="0" smtClean="0"/>
              <a:t>Operational Definition</a:t>
            </a:r>
            <a:endParaRPr lang="en-US" dirty="0"/>
          </a:p>
        </p:txBody>
      </p:sp>
      <p:sp>
        <p:nvSpPr>
          <p:cNvPr id="3" name="Content Placeholder 2"/>
          <p:cNvSpPr>
            <a:spLocks noGrp="1"/>
          </p:cNvSpPr>
          <p:nvPr>
            <p:ph idx="1"/>
          </p:nvPr>
        </p:nvSpPr>
        <p:spPr>
          <a:xfrm>
            <a:off x="457200" y="1196975"/>
            <a:ext cx="8229600" cy="4899025"/>
          </a:xfrm>
        </p:spPr>
        <p:txBody>
          <a:bodyPr/>
          <a:lstStyle/>
          <a:p>
            <a:pPr>
              <a:defRPr/>
            </a:pPr>
            <a:r>
              <a:rPr lang="en-US" sz="2800" dirty="0">
                <a:effectLst/>
              </a:rPr>
              <a:t>The role conflict measure consists of 7 items</a:t>
            </a:r>
            <a:r>
              <a:rPr lang="en-US" sz="2800" dirty="0" smtClean="0">
                <a:effectLst/>
              </a:rPr>
              <a:t>.</a:t>
            </a:r>
          </a:p>
          <a:p>
            <a:pPr lvl="1">
              <a:defRPr/>
            </a:pPr>
            <a:r>
              <a:rPr lang="en-US" dirty="0">
                <a:effectLst/>
              </a:rPr>
              <a:t>conflict between </a:t>
            </a:r>
            <a:r>
              <a:rPr lang="en-US" dirty="0" smtClean="0">
                <a:effectLst/>
              </a:rPr>
              <a:t>employee’s work </a:t>
            </a:r>
            <a:r>
              <a:rPr lang="en-US" dirty="0">
                <a:effectLst/>
              </a:rPr>
              <a:t>role and </a:t>
            </a:r>
            <a:r>
              <a:rPr lang="en-US" dirty="0" smtClean="0">
                <a:effectLst/>
              </a:rPr>
              <a:t>personal </a:t>
            </a:r>
            <a:r>
              <a:rPr lang="en-US" dirty="0">
                <a:effectLst/>
              </a:rPr>
              <a:t>values</a:t>
            </a:r>
            <a:r>
              <a:rPr lang="en-US" dirty="0" smtClean="0">
                <a:effectLst/>
              </a:rPr>
              <a:t> </a:t>
            </a:r>
          </a:p>
          <a:p>
            <a:pPr lvl="1">
              <a:defRPr/>
            </a:pPr>
            <a:r>
              <a:rPr lang="en-US" dirty="0" smtClean="0">
                <a:effectLst/>
              </a:rPr>
              <a:t>conflict </a:t>
            </a:r>
            <a:r>
              <a:rPr lang="en-US" dirty="0">
                <a:effectLst/>
              </a:rPr>
              <a:t>between </a:t>
            </a:r>
            <a:r>
              <a:rPr lang="en-US" dirty="0" smtClean="0">
                <a:effectLst/>
              </a:rPr>
              <a:t>employee’s expectation </a:t>
            </a:r>
            <a:r>
              <a:rPr lang="en-US" dirty="0">
                <a:effectLst/>
              </a:rPr>
              <a:t>and </a:t>
            </a:r>
            <a:r>
              <a:rPr lang="en-US" dirty="0" smtClean="0">
                <a:effectLst/>
              </a:rPr>
              <a:t>supervisor’s expectation</a:t>
            </a:r>
          </a:p>
          <a:p>
            <a:pPr lvl="1">
              <a:defRPr/>
            </a:pPr>
            <a:r>
              <a:rPr lang="en-US" dirty="0">
                <a:effectLst/>
              </a:rPr>
              <a:t>e</a:t>
            </a:r>
            <a:r>
              <a:rPr lang="en-US" dirty="0" smtClean="0">
                <a:effectLst/>
              </a:rPr>
              <a:t>tc.</a:t>
            </a:r>
          </a:p>
          <a:p>
            <a:pPr>
              <a:defRPr/>
            </a:pPr>
            <a:r>
              <a:rPr lang="en-US" sz="2800" dirty="0" smtClean="0">
                <a:effectLst/>
              </a:rPr>
              <a:t>Respondents </a:t>
            </a:r>
            <a:r>
              <a:rPr lang="en-US" sz="2800" dirty="0">
                <a:effectLst/>
              </a:rPr>
              <a:t>indicated </a:t>
            </a:r>
            <a:r>
              <a:rPr lang="en-US" sz="2800" dirty="0" smtClean="0">
                <a:effectLst/>
              </a:rPr>
              <a:t>their agreement/disagreement </a:t>
            </a:r>
            <a:r>
              <a:rPr lang="en-US" sz="2800" dirty="0">
                <a:effectLst/>
              </a:rPr>
              <a:t>with each item, using a five-point scale ranging from ‘strongly disagree’ to ‘strongly agree’. </a:t>
            </a:r>
          </a:p>
          <a:p>
            <a:pPr>
              <a:defRPr/>
            </a:pPr>
            <a:endParaRPr lang="en-US"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txBox="1">
            <a:spLocks/>
          </p:cNvSpPr>
          <p:nvPr/>
        </p:nvSpPr>
        <p:spPr bwMode="auto">
          <a:xfrm>
            <a:off x="457200" y="115888"/>
            <a:ext cx="8229600" cy="850900"/>
          </a:xfrm>
          <a:prstGeom prst="rect">
            <a:avLst/>
          </a:prstGeom>
          <a:noFill/>
          <a:ln w="9525">
            <a:noFill/>
            <a:miter lim="800000"/>
            <a:headEnd/>
            <a:tailEnd/>
          </a:ln>
        </p:spPr>
        <p:txBody>
          <a:bodyPr/>
          <a:lstStyle/>
          <a:p>
            <a:pPr algn="ctr" eaLnBrk="0" hangingPunct="0"/>
            <a:r>
              <a:rPr lang="en-US" sz="3600" b="1">
                <a:solidFill>
                  <a:schemeClr val="tx2"/>
                </a:solidFill>
              </a:rPr>
              <a:t>Structure of the Report</a:t>
            </a:r>
          </a:p>
        </p:txBody>
      </p:sp>
      <p:sp>
        <p:nvSpPr>
          <p:cNvPr id="3" name="Content Placeholder 2"/>
          <p:cNvSpPr txBox="1">
            <a:spLocks/>
          </p:cNvSpPr>
          <p:nvPr/>
        </p:nvSpPr>
        <p:spPr>
          <a:xfrm>
            <a:off x="179388" y="1125538"/>
            <a:ext cx="4186237" cy="4970462"/>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z="2000" b="1" smtClean="0"/>
              <a:t>Introduction </a:t>
            </a:r>
            <a:r>
              <a:rPr lang="en-US" sz="2000" smtClean="0"/>
              <a:t>(3 p)</a:t>
            </a:r>
            <a:endParaRPr lang="en-US" sz="2000" b="1" smtClean="0"/>
          </a:p>
          <a:p>
            <a:pPr lvl="1">
              <a:defRPr/>
            </a:pPr>
            <a:r>
              <a:rPr lang="en-US" sz="1800" smtClean="0"/>
              <a:t>Background</a:t>
            </a:r>
          </a:p>
          <a:p>
            <a:pPr lvl="1">
              <a:defRPr/>
            </a:pPr>
            <a:r>
              <a:rPr lang="en-US" sz="1800" smtClean="0"/>
              <a:t>Problem statement</a:t>
            </a:r>
          </a:p>
          <a:p>
            <a:pPr lvl="1">
              <a:defRPr/>
            </a:pPr>
            <a:r>
              <a:rPr lang="en-US" sz="1800" smtClean="0"/>
              <a:t>Objectives of the study</a:t>
            </a:r>
          </a:p>
          <a:p>
            <a:pPr lvl="1">
              <a:defRPr/>
            </a:pPr>
            <a:r>
              <a:rPr lang="en-US" sz="1800" smtClean="0"/>
              <a:t>Benefits of the study</a:t>
            </a:r>
          </a:p>
          <a:p>
            <a:pPr lvl="1">
              <a:defRPr/>
            </a:pPr>
            <a:r>
              <a:rPr lang="en-US" sz="1800" smtClean="0"/>
              <a:t>Scope of the study</a:t>
            </a:r>
          </a:p>
          <a:p>
            <a:pPr>
              <a:defRPr/>
            </a:pPr>
            <a:r>
              <a:rPr lang="en-US" sz="2000" b="1" smtClean="0"/>
              <a:t>Literature review and Theoretical Framework </a:t>
            </a:r>
            <a:r>
              <a:rPr lang="en-US" sz="2000" smtClean="0"/>
              <a:t>(5 p)</a:t>
            </a:r>
            <a:endParaRPr lang="en-US" sz="2000" b="1" smtClean="0"/>
          </a:p>
          <a:p>
            <a:pPr lvl="1">
              <a:defRPr/>
            </a:pPr>
            <a:r>
              <a:rPr lang="en-US" sz="1800" smtClean="0"/>
              <a:t>Theoretical review</a:t>
            </a:r>
          </a:p>
          <a:p>
            <a:pPr lvl="1">
              <a:defRPr/>
            </a:pPr>
            <a:r>
              <a:rPr lang="en-US" sz="1800" smtClean="0"/>
              <a:t>Review of previous related studies</a:t>
            </a:r>
          </a:p>
          <a:p>
            <a:pPr lvl="1">
              <a:defRPr/>
            </a:pPr>
            <a:r>
              <a:rPr lang="en-US" sz="1800" smtClean="0"/>
              <a:t>Hypotheses</a:t>
            </a:r>
          </a:p>
          <a:p>
            <a:pPr lvl="1">
              <a:defRPr/>
            </a:pPr>
            <a:r>
              <a:rPr lang="en-US" sz="1800" smtClean="0"/>
              <a:t>Theoretical framework </a:t>
            </a:r>
          </a:p>
          <a:p>
            <a:pPr lvl="1">
              <a:defRPr/>
            </a:pPr>
            <a:endParaRPr lang="en-US"/>
          </a:p>
        </p:txBody>
      </p:sp>
      <p:sp>
        <p:nvSpPr>
          <p:cNvPr id="4" name="Content Placeholder 2"/>
          <p:cNvSpPr txBox="1">
            <a:spLocks/>
          </p:cNvSpPr>
          <p:nvPr/>
        </p:nvSpPr>
        <p:spPr bwMode="auto">
          <a:xfrm>
            <a:off x="4572000" y="1125538"/>
            <a:ext cx="4438650" cy="5472112"/>
          </a:xfrm>
          <a:prstGeom prst="rect">
            <a:avLst/>
          </a:prstGeom>
          <a:noFill/>
          <a:ln w="9525">
            <a:noFill/>
            <a:miter lim="800000"/>
            <a:headEnd/>
            <a:tailEnd/>
          </a:ln>
          <a:effectLst/>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z="2000" b="1" smtClean="0"/>
              <a:t>Research Methods </a:t>
            </a:r>
            <a:r>
              <a:rPr lang="en-US" sz="2000" smtClean="0"/>
              <a:t>(</a:t>
            </a:r>
            <a:r>
              <a:rPr lang="en-US" sz="2000"/>
              <a:t>3</a:t>
            </a:r>
            <a:r>
              <a:rPr lang="en-US" sz="2000" smtClean="0"/>
              <a:t> p)</a:t>
            </a:r>
            <a:endParaRPr lang="en-US" sz="2000" b="1" smtClean="0"/>
          </a:p>
          <a:p>
            <a:pPr lvl="1">
              <a:defRPr/>
            </a:pPr>
            <a:r>
              <a:rPr lang="en-US" sz="1800" smtClean="0"/>
              <a:t>Relevant population</a:t>
            </a:r>
          </a:p>
          <a:p>
            <a:pPr lvl="1">
              <a:defRPr/>
            </a:pPr>
            <a:r>
              <a:rPr lang="en-US" sz="1800" smtClean="0"/>
              <a:t>Sampling design</a:t>
            </a:r>
          </a:p>
          <a:p>
            <a:pPr lvl="1">
              <a:defRPr/>
            </a:pPr>
            <a:r>
              <a:rPr lang="en-US" sz="1800" smtClean="0"/>
              <a:t>Data collection method</a:t>
            </a:r>
          </a:p>
          <a:p>
            <a:pPr lvl="1">
              <a:defRPr/>
            </a:pPr>
            <a:r>
              <a:rPr lang="en-US" sz="1800" smtClean="0"/>
              <a:t>Opertional definition of the variables</a:t>
            </a:r>
          </a:p>
          <a:p>
            <a:pPr lvl="1">
              <a:defRPr/>
            </a:pPr>
            <a:r>
              <a:rPr lang="en-US" sz="1800" smtClean="0"/>
              <a:t>Instruments to collect the data</a:t>
            </a:r>
          </a:p>
          <a:p>
            <a:pPr lvl="1">
              <a:defRPr/>
            </a:pPr>
            <a:r>
              <a:rPr lang="en-US" sz="1800" smtClean="0"/>
              <a:t>Methods of data analysis</a:t>
            </a:r>
          </a:p>
          <a:p>
            <a:pPr>
              <a:defRPr/>
            </a:pPr>
            <a:r>
              <a:rPr lang="en-US" sz="2000" b="1" smtClean="0"/>
              <a:t>Results and Doscussions </a:t>
            </a:r>
            <a:r>
              <a:rPr lang="en-US" sz="2000" smtClean="0"/>
              <a:t>(5 p)</a:t>
            </a:r>
            <a:endParaRPr lang="en-US" sz="2000" b="1" smtClean="0"/>
          </a:p>
          <a:p>
            <a:pPr lvl="1">
              <a:defRPr/>
            </a:pPr>
            <a:r>
              <a:rPr lang="en-US" sz="1800" smtClean="0"/>
              <a:t>Statistical results</a:t>
            </a:r>
          </a:p>
          <a:p>
            <a:pPr lvl="1">
              <a:defRPr/>
            </a:pPr>
            <a:r>
              <a:rPr lang="en-US" sz="1800" smtClean="0"/>
              <a:t>Interpretaion of the results</a:t>
            </a:r>
          </a:p>
          <a:p>
            <a:pPr lvl="1">
              <a:defRPr/>
            </a:pPr>
            <a:r>
              <a:rPr lang="en-US" sz="1800" smtClean="0"/>
              <a:t>Discussion of the results</a:t>
            </a:r>
          </a:p>
          <a:p>
            <a:pPr>
              <a:defRPr/>
            </a:pPr>
            <a:r>
              <a:rPr lang="en-US" sz="2200" b="1" smtClean="0"/>
              <a:t>Summary and Conclusions </a:t>
            </a:r>
            <a:r>
              <a:rPr lang="en-US" sz="2400" smtClean="0"/>
              <a:t>(3 p)</a:t>
            </a:r>
            <a:endParaRPr lang="en-US" sz="2200" b="1" smtClean="0"/>
          </a:p>
          <a:p>
            <a:pPr>
              <a:defRPr/>
            </a:pPr>
            <a:r>
              <a:rPr lang="en-US" sz="2200" b="1" smtClean="0"/>
              <a:t>References</a:t>
            </a:r>
          </a:p>
          <a:p>
            <a:pPr>
              <a:defRPr/>
            </a:pPr>
            <a:r>
              <a:rPr lang="en-US" sz="2200" b="1" smtClean="0"/>
              <a:t>Appendices</a:t>
            </a:r>
          </a:p>
          <a:p>
            <a:pPr lvl="1">
              <a:defRPr/>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ChangeArrowheads="1"/>
          </p:cNvSpPr>
          <p:nvPr/>
        </p:nvSpPr>
        <p:spPr bwMode="auto">
          <a:xfrm>
            <a:off x="1143000" y="1066800"/>
            <a:ext cx="7086600" cy="609600"/>
          </a:xfrm>
          <a:prstGeom prst="rect">
            <a:avLst/>
          </a:prstGeom>
          <a:noFill/>
          <a:ln w="9525">
            <a:noFill/>
            <a:miter lim="800000"/>
            <a:headEnd/>
            <a:tailEnd/>
          </a:ln>
        </p:spPr>
        <p:txBody>
          <a:bodyPr/>
          <a:lstStyle/>
          <a:p>
            <a:pPr algn="ctr">
              <a:defRPr/>
            </a:pPr>
            <a:r>
              <a:rPr lang="en-US" sz="3600" b="1">
                <a:solidFill>
                  <a:schemeClr val="tx2"/>
                </a:solidFill>
                <a:effectLst>
                  <a:outerShdw blurRad="38100" dist="38100" dir="2700000" algn="tl">
                    <a:srgbClr val="000000"/>
                  </a:outerShdw>
                </a:effectLst>
              </a:rPr>
              <a:t>Critical Social Science</a:t>
            </a:r>
            <a:br>
              <a:rPr lang="en-US" sz="3600" b="1">
                <a:solidFill>
                  <a:schemeClr val="tx2"/>
                </a:solidFill>
                <a:effectLst>
                  <a:outerShdw blurRad="38100" dist="38100" dir="2700000" algn="tl">
                    <a:srgbClr val="000000"/>
                  </a:outerShdw>
                </a:effectLst>
              </a:rPr>
            </a:br>
            <a:endParaRPr lang="id-ID" sz="3600" b="1">
              <a:solidFill>
                <a:schemeClr val="tx2"/>
              </a:solidFill>
              <a:effectLst>
                <a:outerShdw blurRad="38100" dist="38100" dir="2700000" algn="tl">
                  <a:srgbClr val="000000"/>
                </a:outerShdw>
              </a:effectLst>
            </a:endParaRPr>
          </a:p>
        </p:txBody>
      </p:sp>
      <p:sp>
        <p:nvSpPr>
          <p:cNvPr id="18437" name="Rectangle 3"/>
          <p:cNvSpPr>
            <a:spLocks noChangeArrowheads="1"/>
          </p:cNvSpPr>
          <p:nvPr/>
        </p:nvSpPr>
        <p:spPr bwMode="auto">
          <a:xfrm>
            <a:off x="1143000" y="2362200"/>
            <a:ext cx="7245350" cy="337185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dirty="0">
                <a:solidFill>
                  <a:schemeClr val="tx2"/>
                </a:solidFill>
                <a:effectLst>
                  <a:outerShdw blurRad="38100" dist="38100" dir="2700000" algn="tl">
                    <a:srgbClr val="000000"/>
                  </a:outerShdw>
                </a:effectLst>
              </a:rPr>
              <a:t>Critical Social Science offers a third alternative to the meaning of methodology. Versions of this approach are called dialectical materialism, class analysis, and structuralism.</a:t>
            </a:r>
          </a:p>
          <a:p>
            <a:pPr marL="533400" indent="-533400">
              <a:spcBef>
                <a:spcPct val="20000"/>
              </a:spcBef>
              <a:buClr>
                <a:schemeClr val="hlink"/>
              </a:buClr>
              <a:buFontTx/>
              <a:buChar char="•"/>
              <a:defRPr/>
            </a:pPr>
            <a:r>
              <a:rPr lang="en-US" sz="2800" dirty="0">
                <a:solidFill>
                  <a:schemeClr val="tx2"/>
                </a:solidFill>
                <a:effectLst>
                  <a:outerShdw blurRad="38100" dist="38100" dir="2700000" algn="tl">
                    <a:srgbClr val="000000"/>
                  </a:outerShdw>
                </a:effectLst>
              </a:rPr>
              <a:t>Critical Social Science mixed </a:t>
            </a:r>
            <a:r>
              <a:rPr lang="en-US" sz="2800" b="1" dirty="0" err="1">
                <a:solidFill>
                  <a:schemeClr val="tx2"/>
                </a:solidFill>
                <a:effectLst>
                  <a:outerShdw blurRad="38100" dist="38100" dir="2700000" algn="tl">
                    <a:srgbClr val="000000"/>
                  </a:outerShdw>
                </a:effectLst>
              </a:rPr>
              <a:t>nomothetic</a:t>
            </a:r>
            <a:r>
              <a:rPr lang="en-US" sz="2800" b="1" dirty="0">
                <a:solidFill>
                  <a:schemeClr val="tx2"/>
                </a:solidFill>
                <a:effectLst>
                  <a:outerShdw blurRad="38100" dist="38100" dir="2700000" algn="tl">
                    <a:srgbClr val="000000"/>
                  </a:outerShdw>
                </a:effectLst>
              </a:rPr>
              <a:t> </a:t>
            </a:r>
            <a:r>
              <a:rPr lang="en-US" sz="2800" dirty="0">
                <a:solidFill>
                  <a:schemeClr val="tx2"/>
                </a:solidFill>
                <a:effectLst>
                  <a:outerShdw blurRad="38100" dist="38100" dir="2700000" algn="tl">
                    <a:srgbClr val="000000"/>
                  </a:outerShdw>
                </a:effectLst>
              </a:rPr>
              <a:t>(explanations rely heavily on causal laws, and interrelations) and </a:t>
            </a:r>
            <a:r>
              <a:rPr lang="en-US" sz="2800" b="1" dirty="0">
                <a:solidFill>
                  <a:schemeClr val="tx2"/>
                </a:solidFill>
                <a:effectLst>
                  <a:outerShdw blurRad="38100" dist="38100" dir="2700000" algn="tl">
                    <a:srgbClr val="000000"/>
                  </a:outerShdw>
                </a:effectLst>
              </a:rPr>
              <a:t>idiographic </a:t>
            </a:r>
            <a:r>
              <a:rPr lang="en-US" sz="2800" dirty="0">
                <a:solidFill>
                  <a:schemeClr val="tx2"/>
                </a:solidFill>
                <a:effectLst>
                  <a:outerShdw blurRad="38100" dist="38100" dir="2700000" algn="tl">
                    <a:srgbClr val="000000"/>
                  </a:outerShdw>
                </a:effectLst>
              </a:rPr>
              <a:t>(rich, in-depth, and detailed description).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066800" y="2438400"/>
            <a:ext cx="6858000" cy="297180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a:solidFill>
                  <a:schemeClr val="tx2"/>
                </a:solidFill>
                <a:effectLst>
                  <a:outerShdw blurRad="38100" dist="38100" dir="2700000" algn="tl">
                    <a:srgbClr val="000000"/>
                  </a:outerShdw>
                </a:effectLst>
              </a:rPr>
              <a:t>Critical socisl science defines social science as “A critical process of inquiry that goes beyond surface illusions to uncover the real structures in the material world in  order to help people change conditions and build a better worlds for themselves.”</a:t>
            </a:r>
          </a:p>
        </p:txBody>
      </p:sp>
      <p:sp>
        <p:nvSpPr>
          <p:cNvPr id="21507" name="Rectangle 5"/>
          <p:cNvSpPr>
            <a:spLocks noChangeArrowheads="1"/>
          </p:cNvSpPr>
          <p:nvPr/>
        </p:nvSpPr>
        <p:spPr bwMode="auto">
          <a:xfrm>
            <a:off x="1143000" y="1066800"/>
            <a:ext cx="7010400" cy="609600"/>
          </a:xfrm>
          <a:prstGeom prst="rect">
            <a:avLst/>
          </a:prstGeom>
          <a:noFill/>
          <a:ln w="9525">
            <a:noFill/>
            <a:miter lim="800000"/>
            <a:headEnd/>
            <a:tailEnd/>
          </a:ln>
        </p:spPr>
        <p:txBody>
          <a:bodyPr/>
          <a:lstStyle/>
          <a:p>
            <a:pPr algn="ctr">
              <a:defRPr/>
            </a:pPr>
            <a:r>
              <a:rPr lang="en-US" sz="3600" b="1">
                <a:solidFill>
                  <a:schemeClr val="tx2"/>
                </a:solidFill>
                <a:effectLst>
                  <a:outerShdw blurRad="38100" dist="38100" dir="2700000" algn="tl">
                    <a:srgbClr val="000000"/>
                  </a:outerShdw>
                </a:effectLst>
              </a:rPr>
              <a:t>Critical Social Science (cont.)</a:t>
            </a:r>
            <a:br>
              <a:rPr lang="en-US" sz="3600" b="1">
                <a:solidFill>
                  <a:schemeClr val="tx2"/>
                </a:solidFill>
                <a:effectLst>
                  <a:outerShdw blurRad="38100" dist="38100" dir="2700000" algn="tl">
                    <a:srgbClr val="000000"/>
                  </a:outerShdw>
                </a:effectLst>
              </a:rPr>
            </a:br>
            <a:endParaRPr lang="id-ID" sz="3600" b="1">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990600" y="914400"/>
            <a:ext cx="7162800" cy="1143000"/>
          </a:xfrm>
          <a:prstGeom prst="rect">
            <a:avLst/>
          </a:prstGeom>
          <a:noFill/>
          <a:ln w="9525">
            <a:noFill/>
            <a:miter lim="800000"/>
            <a:headEnd/>
            <a:tailEnd/>
          </a:ln>
        </p:spPr>
        <p:txBody>
          <a:bodyPr/>
          <a:lstStyle/>
          <a:p>
            <a:pPr algn="ctr">
              <a:defRPr/>
            </a:pPr>
            <a:r>
              <a:rPr lang="en-US" sz="3600" b="1">
                <a:solidFill>
                  <a:schemeClr val="tx2"/>
                </a:solidFill>
                <a:effectLst>
                  <a:outerShdw blurRad="38100" dist="38100" dir="2700000" algn="tl">
                    <a:srgbClr val="000000"/>
                  </a:outerShdw>
                </a:effectLst>
              </a:rPr>
              <a:t>Feminist</a:t>
            </a:r>
            <a:endParaRPr lang="id-ID" sz="3600" b="1">
              <a:solidFill>
                <a:schemeClr val="tx2"/>
              </a:solidFill>
              <a:effectLst>
                <a:outerShdw blurRad="38100" dist="38100" dir="2700000" algn="tl">
                  <a:srgbClr val="000000"/>
                </a:outerShdw>
              </a:effectLst>
            </a:endParaRPr>
          </a:p>
        </p:txBody>
      </p:sp>
      <p:sp>
        <p:nvSpPr>
          <p:cNvPr id="20483" name="Rectangle 3"/>
          <p:cNvSpPr>
            <a:spLocks noChangeArrowheads="1"/>
          </p:cNvSpPr>
          <p:nvPr/>
        </p:nvSpPr>
        <p:spPr bwMode="auto">
          <a:xfrm>
            <a:off x="1143000" y="2060575"/>
            <a:ext cx="6934200" cy="365760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a:solidFill>
                  <a:schemeClr val="tx2"/>
                </a:solidFill>
                <a:effectLst>
                  <a:outerShdw blurRad="38100" dist="38100" dir="2700000" algn="tl">
                    <a:srgbClr val="000000"/>
                  </a:outerShdw>
                </a:effectLst>
              </a:rPr>
              <a:t>Feminist Research is conducted by people, almost all of them women, who hold a feminist self-identity and consciously use a feminist perspective.</a:t>
            </a:r>
          </a:p>
          <a:p>
            <a:pPr marL="533400" indent="-533400">
              <a:spcBef>
                <a:spcPct val="20000"/>
              </a:spcBef>
              <a:buClr>
                <a:schemeClr val="hlink"/>
              </a:buClr>
              <a:buFontTx/>
              <a:buChar char="•"/>
              <a:defRPr/>
            </a:pPr>
            <a:r>
              <a:rPr lang="en-US" sz="2800">
                <a:solidFill>
                  <a:schemeClr val="tx2"/>
                </a:solidFill>
                <a:effectLst>
                  <a:outerShdw blurRad="38100" dist="38100" dir="2700000" algn="tl">
                    <a:srgbClr val="000000"/>
                  </a:outerShdw>
                </a:effectLst>
              </a:rPr>
              <a:t>Feminist Research is based on a heightened awareness that the subjective experience of women differs from an ordinary interpretative perspective (Olsen,1994).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1066800" y="2133600"/>
            <a:ext cx="7162800" cy="358140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a:solidFill>
                  <a:schemeClr val="tx2"/>
                </a:solidFill>
                <a:effectLst>
                  <a:outerShdw blurRad="38100" dist="38100" dir="2700000" algn="tl">
                    <a:srgbClr val="000000"/>
                  </a:outerShdw>
                </a:effectLst>
              </a:rPr>
              <a:t>Postmodernism distrusts abstract explanation and holds that research can never do more than describe, with all descriptions equally valid. A researchers’ description is neither superior nor inferior to anyone else’s and describes only the researcher’s personal experience. </a:t>
            </a:r>
          </a:p>
        </p:txBody>
      </p:sp>
      <p:sp>
        <p:nvSpPr>
          <p:cNvPr id="19459" name="Rectangle 5"/>
          <p:cNvSpPr>
            <a:spLocks noChangeArrowheads="1"/>
          </p:cNvSpPr>
          <p:nvPr/>
        </p:nvSpPr>
        <p:spPr bwMode="auto">
          <a:xfrm>
            <a:off x="990600" y="476250"/>
            <a:ext cx="7162800" cy="1143000"/>
          </a:xfrm>
          <a:prstGeom prst="rect">
            <a:avLst/>
          </a:prstGeom>
          <a:noFill/>
          <a:ln w="9525">
            <a:noFill/>
            <a:miter lim="800000"/>
            <a:headEnd/>
            <a:tailEnd/>
          </a:ln>
        </p:spPr>
        <p:txBody>
          <a:bodyPr/>
          <a:lstStyle/>
          <a:p>
            <a:pPr algn="ctr">
              <a:defRPr/>
            </a:pPr>
            <a:r>
              <a:rPr lang="en-US" sz="3600" b="1">
                <a:solidFill>
                  <a:schemeClr val="tx2"/>
                </a:solidFill>
                <a:effectLst>
                  <a:outerShdw blurRad="38100" dist="38100" dir="2700000" algn="tl">
                    <a:srgbClr val="000000"/>
                  </a:outerShdw>
                </a:effectLst>
              </a:rPr>
              <a:t>Postmodern Research </a:t>
            </a:r>
            <a:endParaRPr lang="id-ID" sz="3600" b="1">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1066800" y="2133600"/>
            <a:ext cx="7162800" cy="3581400"/>
          </a:xfrm>
          <a:prstGeom prst="rect">
            <a:avLst/>
          </a:prstGeom>
          <a:noFill/>
          <a:ln w="9525">
            <a:noFill/>
            <a:miter lim="800000"/>
            <a:headEnd/>
            <a:tailEnd/>
          </a:ln>
        </p:spPr>
        <p:txBody>
          <a:bodyPr/>
          <a:lstStyle/>
          <a:p>
            <a:pPr marL="533400" indent="-533400">
              <a:spcBef>
                <a:spcPct val="20000"/>
              </a:spcBef>
              <a:buClr>
                <a:schemeClr val="hlink"/>
              </a:buClr>
              <a:buFontTx/>
              <a:buChar char="•"/>
              <a:defRPr/>
            </a:pPr>
            <a:r>
              <a:rPr lang="en-US" sz="2800">
                <a:solidFill>
                  <a:schemeClr val="tx2"/>
                </a:solidFill>
                <a:effectLst>
                  <a:outerShdw blurRad="38100" dist="38100" dir="2700000" algn="tl">
                    <a:srgbClr val="000000"/>
                  </a:outerShdw>
                </a:effectLst>
              </a:rPr>
              <a:t>Extreme postmodernism reject the possibility of a science of the social world, distrust all systematic empirical observation, and doubt that knowledge is generalizable or accumulates over time.</a:t>
            </a:r>
          </a:p>
          <a:p>
            <a:pPr marL="533400" indent="-533400">
              <a:spcBef>
                <a:spcPct val="20000"/>
              </a:spcBef>
              <a:buClr>
                <a:schemeClr val="hlink"/>
              </a:buClr>
              <a:buFontTx/>
              <a:buChar char="•"/>
              <a:defRPr/>
            </a:pPr>
            <a:r>
              <a:rPr lang="en-US" sz="2800">
                <a:solidFill>
                  <a:schemeClr val="tx2"/>
                </a:solidFill>
                <a:effectLst>
                  <a:outerShdw blurRad="38100" dist="38100" dir="2700000" algn="tl">
                    <a:srgbClr val="000000"/>
                  </a:outerShdw>
                </a:effectLst>
              </a:rPr>
              <a:t>A postmodern research report is similar to a work of art.</a:t>
            </a:r>
          </a:p>
        </p:txBody>
      </p:sp>
      <p:sp>
        <p:nvSpPr>
          <p:cNvPr id="23555" name="Rectangle 5"/>
          <p:cNvSpPr>
            <a:spLocks noChangeArrowheads="1"/>
          </p:cNvSpPr>
          <p:nvPr/>
        </p:nvSpPr>
        <p:spPr bwMode="auto">
          <a:xfrm>
            <a:off x="990600" y="476250"/>
            <a:ext cx="7162800" cy="1143000"/>
          </a:xfrm>
          <a:prstGeom prst="rect">
            <a:avLst/>
          </a:prstGeom>
          <a:noFill/>
          <a:ln w="9525">
            <a:noFill/>
            <a:miter lim="800000"/>
            <a:headEnd/>
            <a:tailEnd/>
          </a:ln>
        </p:spPr>
        <p:txBody>
          <a:bodyPr/>
          <a:lstStyle/>
          <a:p>
            <a:pPr algn="ctr">
              <a:defRPr/>
            </a:pPr>
            <a:r>
              <a:rPr lang="en-US" sz="3600" b="1">
                <a:solidFill>
                  <a:schemeClr val="tx2"/>
                </a:solidFill>
                <a:effectLst>
                  <a:outerShdw blurRad="38100" dist="38100" dir="2700000" algn="tl">
                    <a:srgbClr val="000000"/>
                  </a:outerShdw>
                </a:effectLst>
              </a:rPr>
              <a:t>Postmodern Research (cont.) </a:t>
            </a:r>
            <a:endParaRPr lang="id-ID" sz="3600" b="1">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Course Outline</a:t>
            </a:r>
            <a:endParaRPr lang="en-US" dirty="0"/>
          </a:p>
        </p:txBody>
      </p:sp>
      <p:sp>
        <p:nvSpPr>
          <p:cNvPr id="3" name="Content Placeholder 2"/>
          <p:cNvSpPr>
            <a:spLocks noGrp="1"/>
          </p:cNvSpPr>
          <p:nvPr>
            <p:ph idx="1"/>
          </p:nvPr>
        </p:nvSpPr>
        <p:spPr/>
        <p:txBody>
          <a:bodyPr/>
          <a:lstStyle/>
          <a:p>
            <a:pPr>
              <a:defRPr/>
            </a:pPr>
            <a:r>
              <a:rPr lang="en-US" b="1" smtClean="0"/>
              <a:t>1</a:t>
            </a:r>
            <a:r>
              <a:rPr lang="en-US" b="1" dirty="0" smtClean="0"/>
              <a:t>:</a:t>
            </a:r>
            <a:r>
              <a:rPr lang="en-US" dirty="0" smtClean="0"/>
              <a:t> Research Approach and Theoretical 		      Framework</a:t>
            </a:r>
          </a:p>
          <a:p>
            <a:pPr>
              <a:defRPr/>
            </a:pPr>
            <a:r>
              <a:rPr lang="en-US" b="1" smtClean="0"/>
              <a:t>2</a:t>
            </a:r>
            <a:r>
              <a:rPr lang="en-US" b="1" dirty="0" smtClean="0"/>
              <a:t>:</a:t>
            </a:r>
            <a:r>
              <a:rPr lang="en-US" dirty="0" smtClean="0"/>
              <a:t> Measure Development and Sampling</a:t>
            </a:r>
          </a:p>
          <a:p>
            <a:pPr>
              <a:defRPr/>
            </a:pPr>
            <a:r>
              <a:rPr lang="en-US" b="1" smtClean="0"/>
              <a:t>3</a:t>
            </a:r>
            <a:r>
              <a:rPr lang="en-US" b="1" dirty="0" smtClean="0"/>
              <a:t>:</a:t>
            </a:r>
            <a:r>
              <a:rPr lang="en-US" dirty="0" smtClean="0"/>
              <a:t> Data Collection: Experiment, Survey, 	      Interview, Observation, and 	 </a:t>
            </a:r>
          </a:p>
          <a:p>
            <a:pPr marL="0" indent="0">
              <a:buFontTx/>
              <a:buNone/>
              <a:defRPr/>
            </a:pPr>
            <a:r>
              <a:rPr lang="en-US" dirty="0"/>
              <a:t>	 </a:t>
            </a:r>
            <a:r>
              <a:rPr lang="en-US" dirty="0" smtClean="0"/>
              <a:t>     Content Analysis</a:t>
            </a:r>
          </a:p>
          <a:p>
            <a:pPr>
              <a:defRPr/>
            </a:pPr>
            <a:r>
              <a:rPr lang="en-US" b="1" smtClean="0"/>
              <a:t>4</a:t>
            </a:r>
            <a:r>
              <a:rPr lang="en-US" b="1" dirty="0" smtClean="0"/>
              <a:t>:</a:t>
            </a:r>
            <a:r>
              <a:rPr lang="en-US" dirty="0" smtClean="0"/>
              <a:t> Data Analysis and Interpretation</a:t>
            </a:r>
          </a:p>
          <a:p>
            <a:pPr>
              <a:defRPr/>
            </a:pPr>
            <a:r>
              <a:rPr lang="en-US" b="1" smtClean="0"/>
              <a:t>5</a:t>
            </a:r>
            <a:r>
              <a:rPr lang="en-US" b="1" dirty="0" smtClean="0"/>
              <a:t>:</a:t>
            </a:r>
            <a:r>
              <a:rPr lang="en-US" dirty="0" smtClean="0"/>
              <a:t> Research Proposal Presentation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457200" y="1854200"/>
            <a:ext cx="8229600" cy="1503363"/>
          </a:xfrm>
        </p:spPr>
        <p:txBody>
          <a:bodyPr/>
          <a:lstStyle/>
          <a:p>
            <a:pPr eaLnBrk="1" hangingPunct="1">
              <a:defRPr/>
            </a:pPr>
            <a:r>
              <a:rPr lang="en-US" dirty="0" smtClean="0"/>
              <a:t>1.3. Dimensions </a:t>
            </a:r>
            <a:r>
              <a:rPr lang="en-US" dirty="0"/>
              <a:t>and Major Types of Social Research</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sz="3600" smtClean="0">
                <a:effectLst/>
              </a:rPr>
              <a:t>Basic and Applied Research Compared</a:t>
            </a:r>
            <a:endParaRPr lang="id-ID" sz="3600" smtClean="0">
              <a:effectLst/>
            </a:endParaRPr>
          </a:p>
        </p:txBody>
      </p:sp>
      <p:graphicFrame>
        <p:nvGraphicFramePr>
          <p:cNvPr id="24669" name="Group 93"/>
          <p:cNvGraphicFramePr>
            <a:graphicFrameLocks noGrp="1"/>
          </p:cNvGraphicFramePr>
          <p:nvPr>
            <p:ph idx="1"/>
          </p:nvPr>
        </p:nvGraphicFramePr>
        <p:xfrm>
          <a:off x="457200" y="1600200"/>
          <a:ext cx="8229600" cy="4408486"/>
        </p:xfrm>
        <a:graphic>
          <a:graphicData uri="http://schemas.openxmlformats.org/drawingml/2006/table">
            <a:tbl>
              <a:tblPr/>
              <a:tblGrid>
                <a:gridCol w="2416175"/>
                <a:gridCol w="2719388"/>
                <a:gridCol w="3094037"/>
              </a:tblGrid>
              <a:tr h="4413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Calibri" pitchFamily="34" charset="0"/>
                          <a:cs typeface="Times New Roman" pitchFamily="18" charset="0"/>
                        </a:rPr>
                        <a:t>Aspect</a:t>
                      </a:r>
                      <a:endPar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mn-lt"/>
                          <a:ea typeface="Calibri" pitchFamily="34" charset="0"/>
                          <a:cs typeface="Times New Roman" pitchFamily="18" charset="0"/>
                        </a:rPr>
                        <a:t>Basic</a:t>
                      </a:r>
                      <a:endPar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mn-lt"/>
                          <a:ea typeface="Calibri" pitchFamily="34" charset="0"/>
                          <a:cs typeface="Times New Roman" pitchFamily="18" charset="0"/>
                        </a:rPr>
                        <a:t>Applied</a:t>
                      </a:r>
                      <a:endPar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r>
              <a:tr h="80021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Primary audience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Scientific community (others researchers)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Practitioners, participants, or supervisors (non-researchers)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r>
              <a:tr h="441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Evaluators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Researcher peers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Practitioners, supervisors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r>
              <a:tr h="70114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Autonomy of researcher</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High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Low-moderate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r>
              <a:tr h="43980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Research rigor</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Very high</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Varies, moderate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r>
              <a:tr h="4413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Highest priority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Verified truth</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Relevance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r>
              <a:tr h="43980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Purpose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Create new knowledge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Resolve a </a:t>
                      </a:r>
                      <a:r>
                        <a:rPr kumimoji="0" lang="en-US" sz="2000" b="0" i="0" u="none" strike="noStrike" cap="none" normalizeH="0" baseline="0" dirty="0" err="1" smtClean="0">
                          <a:ln>
                            <a:noFill/>
                          </a:ln>
                          <a:solidFill>
                            <a:schemeClr val="tx1"/>
                          </a:solidFill>
                          <a:effectLst/>
                          <a:latin typeface="+mn-lt"/>
                          <a:ea typeface="Calibri" pitchFamily="34" charset="0"/>
                          <a:cs typeface="Times New Roman" pitchFamily="18" charset="0"/>
                        </a:rPr>
                        <a:t>pratical</a:t>
                      </a: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 problems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r>
              <a:tr h="70336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Success indicated by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mn-lt"/>
                          <a:ea typeface="Calibri" pitchFamily="34" charset="0"/>
                          <a:cs typeface="Times New Roman" pitchFamily="18" charset="0"/>
                        </a:rPr>
                        <a:t>Publication and impact on knowledge/scientist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n-lt"/>
                          <a:ea typeface="Calibri" pitchFamily="34" charset="0"/>
                          <a:cs typeface="Times New Roman" pitchFamily="18" charset="0"/>
                        </a:rPr>
                        <a:t>Direct application to address specific concern/problem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66"/>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p:cNvSpPr>
          <p:nvPr/>
        </p:nvSpPr>
        <p:spPr bwMode="auto">
          <a:xfrm>
            <a:off x="457200" y="428625"/>
            <a:ext cx="8229600" cy="623888"/>
          </a:xfrm>
          <a:prstGeom prst="rect">
            <a:avLst/>
          </a:prstGeom>
          <a:noFill/>
          <a:ln w="9525">
            <a:noFill/>
            <a:miter lim="800000"/>
            <a:headEnd/>
            <a:tailEnd/>
          </a:ln>
        </p:spPr>
        <p:txBody>
          <a:bodyPr/>
          <a:lstStyle/>
          <a:p>
            <a:pPr algn="ctr"/>
            <a:r>
              <a:rPr lang="en-US" sz="2800" b="1">
                <a:solidFill>
                  <a:schemeClr val="tx2"/>
                </a:solidFill>
              </a:rPr>
              <a:t>Expanded Set of Basic and Applied Research Type </a:t>
            </a:r>
          </a:p>
        </p:txBody>
      </p:sp>
      <p:graphicFrame>
        <p:nvGraphicFramePr>
          <p:cNvPr id="29814" name="Group 118"/>
          <p:cNvGraphicFramePr>
            <a:graphicFrameLocks noGrp="1"/>
          </p:cNvGraphicFramePr>
          <p:nvPr/>
        </p:nvGraphicFramePr>
        <p:xfrm>
          <a:off x="177800" y="1557338"/>
          <a:ext cx="8786813" cy="5207002"/>
        </p:xfrm>
        <a:graphic>
          <a:graphicData uri="http://schemas.openxmlformats.org/drawingml/2006/table">
            <a:tbl>
              <a:tblPr/>
              <a:tblGrid>
                <a:gridCol w="2330024"/>
                <a:gridCol w="2321819"/>
                <a:gridCol w="2067485"/>
                <a:gridCol w="2067485"/>
              </a:tblGrid>
              <a:tr h="375724">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Audience</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Form of Knowledge</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75724">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rPr>
                        <a:t>Reflexive</a:t>
                      </a:r>
                      <a:endParaRPr kumimoji="0" lang="en-US" sz="2000" b="0" i="0" u="none" strike="noStrike" cap="none" normalizeH="0" baseline="0" dirty="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rPr>
                        <a:t>Instrumental</a:t>
                      </a:r>
                      <a:endParaRPr kumimoji="0" lang="en-US" sz="2000" b="0" i="0" u="none" strike="noStrike" cap="none" normalizeH="0" baseline="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rPr>
                        <a:t>Instrumental</a:t>
                      </a:r>
                      <a:endParaRPr kumimoji="0" lang="en-US" sz="2000" b="0" i="0" u="none" strike="noStrike" cap="none" normalizeH="0" baseline="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5724">
                <a:tc vMerge="1">
                  <a:txBody>
                    <a:bodyPr/>
                    <a:lstStyle/>
                    <a:p>
                      <a:endParaRPr lang="en-US"/>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rPr>
                        <a:t>Autonomous</a:t>
                      </a:r>
                      <a:endParaRPr kumimoji="0" lang="en-US" sz="2000" b="0" i="0" u="none" strike="noStrike" cap="none" normalizeH="0" baseline="0" dirty="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rPr>
                        <a:t>Commissioned</a:t>
                      </a:r>
                      <a:endParaRPr kumimoji="0" lang="en-US" sz="2000" b="0" i="0" u="none" strike="noStrike" cap="none" normalizeH="0" baseline="0" dirty="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rPr>
                        <a:t>Autonomous</a:t>
                      </a:r>
                      <a:endParaRPr kumimoji="0" lang="en-US" sz="2000" b="0" i="0" u="none" strike="noStrike" cap="none" normalizeH="0" baseline="0" dirty="0" smtClean="0">
                        <a:ln>
                          <a:noFill/>
                        </a:ln>
                        <a:solidFill>
                          <a:srgbClr val="FFC000"/>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57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outerShdw blurRad="38100" dist="38100" dir="2700000" algn="tl">
                              <a:srgbClr val="000000"/>
                            </a:outerShdw>
                          </a:effectLst>
                          <a:latin typeface="+mn-lt"/>
                          <a:ea typeface="Calibri" pitchFamily="34" charset="0"/>
                          <a:cs typeface="Times New Roman" pitchFamily="18" charset="0"/>
                        </a:rPr>
                        <a:t>Basic research type</a:t>
                      </a:r>
                      <a:endParaRPr kumimoji="0" lang="en-US" sz="2000" b="0" i="0" u="none" strike="noStrike" cap="none" normalizeH="0" baseline="0" dirty="0" smtClean="0">
                        <a:ln>
                          <a:noFill/>
                        </a:ln>
                        <a:solidFill>
                          <a:srgbClr val="FFFF00"/>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757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Scientific community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Basic critical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Basic contract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Basic professional</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7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rgbClr val="FFFF00"/>
                          </a:solidFill>
                          <a:effectLst>
                            <a:outerShdw blurRad="38100" dist="38100" dir="2700000" algn="tl">
                              <a:srgbClr val="000000"/>
                            </a:outerShdw>
                          </a:effectLst>
                          <a:latin typeface="+mn-lt"/>
                          <a:ea typeface="Calibri" pitchFamily="34" charset="0"/>
                          <a:cs typeface="Times New Roman" pitchFamily="18" charset="0"/>
                        </a:rPr>
                        <a:t>Applied research type</a:t>
                      </a:r>
                      <a:endParaRPr kumimoji="0" lang="en-US" sz="2000" b="0" i="0" u="none" strike="noStrike" cap="none" normalizeH="0" baseline="0" dirty="0" smtClean="0">
                        <a:ln>
                          <a:noFill/>
                        </a:ln>
                        <a:solidFill>
                          <a:srgbClr val="FFFF00"/>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757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General public</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Public intellectual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Dedicated policy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Democratic policy</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144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Participants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Public educator</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Consultant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Participatory researcher</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144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Generalist practitioner</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Democratic deliberation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Democratic contract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Democratic applied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4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Narrow practitioner</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Dedicated deliberation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Dedicated contract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mn-lt"/>
                          <a:ea typeface="Calibri" pitchFamily="34" charset="0"/>
                          <a:cs typeface="Times New Roman" pitchFamily="18" charset="0"/>
                        </a:rPr>
                        <a:t>Dedicated applied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561975"/>
          </a:xfrm>
        </p:spPr>
        <p:txBody>
          <a:bodyPr/>
          <a:lstStyle/>
          <a:p>
            <a:pPr eaLnBrk="1" hangingPunct="1"/>
            <a:r>
              <a:rPr lang="en-US" sz="3200" smtClean="0">
                <a:solidFill>
                  <a:schemeClr val="tx1"/>
                </a:solidFill>
                <a:effectLst/>
              </a:rPr>
              <a:t>The purpose of a study</a:t>
            </a:r>
            <a:endParaRPr lang="id-ID" sz="3200" smtClean="0">
              <a:solidFill>
                <a:schemeClr val="tx1"/>
              </a:solidFill>
              <a:effectLst/>
            </a:endParaRPr>
          </a:p>
        </p:txBody>
      </p:sp>
      <p:sp>
        <p:nvSpPr>
          <p:cNvPr id="28675" name="Rectangle 3"/>
          <p:cNvSpPr>
            <a:spLocks noGrp="1" noChangeArrowheads="1"/>
          </p:cNvSpPr>
          <p:nvPr>
            <p:ph type="body" idx="1"/>
          </p:nvPr>
        </p:nvSpPr>
        <p:spPr>
          <a:xfrm>
            <a:off x="457200" y="908050"/>
            <a:ext cx="8507413" cy="5545138"/>
          </a:xfrm>
        </p:spPr>
        <p:txBody>
          <a:bodyPr/>
          <a:lstStyle/>
          <a:p>
            <a:pPr eaLnBrk="1" hangingPunct="1">
              <a:defRPr/>
            </a:pPr>
            <a:r>
              <a:rPr lang="en-US" sz="2400" b="1" dirty="0"/>
              <a:t>Exploration</a:t>
            </a:r>
          </a:p>
          <a:p>
            <a:pPr lvl="1" eaLnBrk="1" hangingPunct="1">
              <a:buFont typeface="Wingdings" pitchFamily="2" charset="2"/>
              <a:buChar char="§"/>
              <a:defRPr/>
            </a:pPr>
            <a:r>
              <a:rPr lang="en-US" sz="2400" dirty="0"/>
              <a:t>If the issue was new or researchers had written little on it, a researcher began at the beginning.</a:t>
            </a:r>
            <a:r>
              <a:rPr lang="en-US" sz="2400" i="1" dirty="0"/>
              <a:t> </a:t>
            </a:r>
            <a:r>
              <a:rPr lang="en-US" sz="2400" dirty="0"/>
              <a:t>Exploratory researchers are creative, open minded, and flexible: adopt and investigate stance; and explore all sources of information.</a:t>
            </a:r>
          </a:p>
          <a:p>
            <a:pPr eaLnBrk="1" hangingPunct="1">
              <a:defRPr/>
            </a:pPr>
            <a:r>
              <a:rPr lang="en-US" sz="2400" b="1" dirty="0"/>
              <a:t>Description</a:t>
            </a:r>
          </a:p>
          <a:p>
            <a:pPr lvl="1" eaLnBrk="1" hangingPunct="1">
              <a:buFont typeface="Wingdings" pitchFamily="2" charset="2"/>
              <a:buChar char="§"/>
              <a:defRPr/>
            </a:pPr>
            <a:r>
              <a:rPr lang="en-US" sz="2400" dirty="0"/>
              <a:t>Descriptive research presents a picture of the specific details of a situation, social setting, or relationship.</a:t>
            </a:r>
          </a:p>
          <a:p>
            <a:pPr eaLnBrk="1" hangingPunct="1">
              <a:defRPr/>
            </a:pPr>
            <a:r>
              <a:rPr lang="en-US" sz="2400" b="1" dirty="0"/>
              <a:t>Explanation</a:t>
            </a:r>
          </a:p>
          <a:p>
            <a:pPr lvl="1" eaLnBrk="1" hangingPunct="1">
              <a:buFont typeface="Wingdings" pitchFamily="2" charset="2"/>
              <a:buChar char="§"/>
              <a:defRPr/>
            </a:pPr>
            <a:r>
              <a:rPr lang="en-US" sz="2400" dirty="0"/>
              <a:t>When a researcher encounter an issue that is already known and have a description of it, a researcher might begin to wonder why things are the way they are. The desire to know “why,” to explain, is the purpose of explanatory research.</a:t>
            </a:r>
          </a:p>
          <a:p>
            <a:pPr lvl="1" eaLnBrk="1" hangingPunct="1">
              <a:defRPr/>
            </a:pPr>
            <a:endParaRPr lang="id-ID"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4450"/>
            <a:ext cx="8229600" cy="706438"/>
          </a:xfrm>
        </p:spPr>
        <p:txBody>
          <a:bodyPr/>
          <a:lstStyle/>
          <a:p>
            <a:pPr eaLnBrk="1" hangingPunct="1"/>
            <a:r>
              <a:rPr lang="en-US" sz="3600" smtClean="0">
                <a:solidFill>
                  <a:schemeClr val="tx1"/>
                </a:solidFill>
                <a:effectLst/>
              </a:rPr>
              <a:t>Time dimension in research</a:t>
            </a:r>
            <a:endParaRPr lang="id-ID" sz="3600" smtClean="0">
              <a:solidFill>
                <a:srgbClr val="0000FF"/>
              </a:solidFill>
              <a:effectLst/>
            </a:endParaRPr>
          </a:p>
        </p:txBody>
      </p:sp>
      <p:sp>
        <p:nvSpPr>
          <p:cNvPr id="27651" name="Rectangle 3"/>
          <p:cNvSpPr>
            <a:spLocks noGrp="1" noChangeArrowheads="1"/>
          </p:cNvSpPr>
          <p:nvPr>
            <p:ph type="body" idx="1"/>
          </p:nvPr>
        </p:nvSpPr>
        <p:spPr>
          <a:xfrm>
            <a:off x="107950" y="836613"/>
            <a:ext cx="8856663" cy="5949950"/>
          </a:xfrm>
        </p:spPr>
        <p:txBody>
          <a:bodyPr/>
          <a:lstStyle/>
          <a:p>
            <a:pPr lvl="1" eaLnBrk="1" hangingPunct="1">
              <a:lnSpc>
                <a:spcPct val="90000"/>
              </a:lnSpc>
              <a:buFont typeface="Wingdings" pitchFamily="2" charset="2"/>
              <a:buChar char="§"/>
              <a:defRPr/>
            </a:pPr>
            <a:r>
              <a:rPr lang="en-US" sz="2400" b="1" dirty="0">
                <a:effectLst/>
              </a:rPr>
              <a:t>Cross sectional:</a:t>
            </a:r>
            <a:r>
              <a:rPr lang="en-US" sz="2400" dirty="0"/>
              <a:t> In cross-sectional research, researchers observe at one point in time.</a:t>
            </a:r>
          </a:p>
          <a:p>
            <a:pPr lvl="1" eaLnBrk="1" hangingPunct="1">
              <a:lnSpc>
                <a:spcPct val="90000"/>
              </a:lnSpc>
              <a:buFont typeface="Wingdings" pitchFamily="2" charset="2"/>
              <a:buChar char="§"/>
              <a:defRPr/>
            </a:pPr>
            <a:r>
              <a:rPr lang="en-US" sz="2400" b="1" dirty="0">
                <a:effectLst/>
              </a:rPr>
              <a:t>Longitudinal</a:t>
            </a:r>
          </a:p>
          <a:p>
            <a:pPr lvl="2" eaLnBrk="1" hangingPunct="1">
              <a:lnSpc>
                <a:spcPct val="90000"/>
              </a:lnSpc>
              <a:buFont typeface="Wingdings" pitchFamily="2" charset="2"/>
              <a:buChar char="§"/>
              <a:defRPr/>
            </a:pPr>
            <a:r>
              <a:rPr lang="en-US" b="1" dirty="0">
                <a:effectLst/>
              </a:rPr>
              <a:t>Time series:</a:t>
            </a:r>
            <a:r>
              <a:rPr lang="en-US" dirty="0"/>
              <a:t> Time series research is a longitudinal study in which the same type of </a:t>
            </a:r>
            <a:r>
              <a:rPr lang="en-US" dirty="0" err="1" smtClean="0"/>
              <a:t>informations</a:t>
            </a:r>
            <a:r>
              <a:rPr lang="en-US" dirty="0" smtClean="0"/>
              <a:t> </a:t>
            </a:r>
            <a:r>
              <a:rPr lang="en-US" dirty="0"/>
              <a:t>collected on a group of people or other units across multiple time periods. </a:t>
            </a:r>
          </a:p>
          <a:p>
            <a:pPr lvl="2" eaLnBrk="1" hangingPunct="1">
              <a:lnSpc>
                <a:spcPct val="90000"/>
              </a:lnSpc>
              <a:buFont typeface="Wingdings" pitchFamily="2" charset="2"/>
              <a:buChar char="§"/>
              <a:defRPr/>
            </a:pPr>
            <a:r>
              <a:rPr lang="en-US" b="1" dirty="0">
                <a:effectLst/>
              </a:rPr>
              <a:t>Panel:</a:t>
            </a:r>
            <a:r>
              <a:rPr lang="en-US" dirty="0"/>
              <a:t> The researcher observes the exact same people, group, or organization across time periods </a:t>
            </a:r>
          </a:p>
          <a:p>
            <a:pPr lvl="2" eaLnBrk="1" hangingPunct="1">
              <a:lnSpc>
                <a:spcPct val="90000"/>
              </a:lnSpc>
              <a:buFont typeface="Wingdings" pitchFamily="2" charset="2"/>
              <a:buChar char="§"/>
              <a:defRPr/>
            </a:pPr>
            <a:r>
              <a:rPr lang="en-US" b="1" dirty="0">
                <a:effectLst/>
              </a:rPr>
              <a:t>Cohort:</a:t>
            </a:r>
            <a:r>
              <a:rPr lang="en-US" dirty="0">
                <a:effectLst/>
              </a:rPr>
              <a:t> A cohort analysis is similar to the panel study, but rather than observing the exact same people, a category of people who share a similar life experience in a specified time period is studied.</a:t>
            </a:r>
          </a:p>
          <a:p>
            <a:pPr lvl="1" eaLnBrk="1" hangingPunct="1">
              <a:lnSpc>
                <a:spcPct val="90000"/>
              </a:lnSpc>
              <a:buFont typeface="Wingdings" pitchFamily="2" charset="2"/>
              <a:buChar char="§"/>
              <a:defRPr/>
            </a:pPr>
            <a:r>
              <a:rPr lang="en-US" sz="2400" b="1" dirty="0">
                <a:effectLst/>
              </a:rPr>
              <a:t>Case study:</a:t>
            </a:r>
            <a:r>
              <a:rPr lang="en-US" sz="2400" dirty="0">
                <a:effectLst/>
              </a:rPr>
              <a:t> </a:t>
            </a:r>
            <a:r>
              <a:rPr lang="en-US" sz="2400" dirty="0"/>
              <a:t>In case-study research, a researcher examines, in depth, many features of a few cases over a duration of time. A researcher may intensively investigate one or two cases or compare a limited set of cases, focusing on several factors.</a:t>
            </a:r>
            <a:endParaRPr lang="id-ID" sz="2400" dirty="0">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561975"/>
          </a:xfrm>
        </p:spPr>
        <p:txBody>
          <a:bodyPr/>
          <a:lstStyle/>
          <a:p>
            <a:pPr eaLnBrk="1" hangingPunct="1">
              <a:defRPr/>
            </a:pPr>
            <a:r>
              <a:rPr lang="en-US" sz="3200"/>
              <a:t>Quantitative Data Collection Techniques</a:t>
            </a:r>
            <a:endParaRPr lang="id-ID" sz="3200"/>
          </a:p>
        </p:txBody>
      </p:sp>
      <p:sp>
        <p:nvSpPr>
          <p:cNvPr id="26627" name="Rectangle 3"/>
          <p:cNvSpPr>
            <a:spLocks noGrp="1" noChangeArrowheads="1"/>
          </p:cNvSpPr>
          <p:nvPr>
            <p:ph type="body" idx="1"/>
          </p:nvPr>
        </p:nvSpPr>
        <p:spPr>
          <a:xfrm>
            <a:off x="250825" y="1052513"/>
            <a:ext cx="8642350" cy="5545137"/>
          </a:xfrm>
        </p:spPr>
        <p:txBody>
          <a:bodyPr/>
          <a:lstStyle/>
          <a:p>
            <a:pPr eaLnBrk="1" hangingPunct="1">
              <a:lnSpc>
                <a:spcPct val="80000"/>
              </a:lnSpc>
              <a:buFont typeface="Wingdings" pitchFamily="2" charset="2"/>
              <a:buChar char="§"/>
            </a:pPr>
            <a:endParaRPr lang="en-US" sz="1600" smtClean="0">
              <a:effectLst/>
            </a:endParaRPr>
          </a:p>
          <a:p>
            <a:pPr eaLnBrk="1" hangingPunct="1">
              <a:lnSpc>
                <a:spcPct val="80000"/>
              </a:lnSpc>
              <a:buFont typeface="Wingdings" pitchFamily="2" charset="2"/>
              <a:buChar char="§"/>
            </a:pPr>
            <a:r>
              <a:rPr lang="en-US" sz="2400" b="1" smtClean="0">
                <a:effectLst/>
              </a:rPr>
              <a:t>Experiments.</a:t>
            </a:r>
          </a:p>
          <a:p>
            <a:pPr lvl="1" eaLnBrk="1" hangingPunct="1">
              <a:lnSpc>
                <a:spcPct val="80000"/>
              </a:lnSpc>
              <a:buFont typeface="Wingdings" pitchFamily="2" charset="2"/>
              <a:buChar char="§"/>
            </a:pPr>
            <a:r>
              <a:rPr lang="en-US" sz="2400" smtClean="0">
                <a:effectLst/>
              </a:rPr>
              <a:t>Experimental research uses the logic and principles found in natural science research.</a:t>
            </a:r>
          </a:p>
          <a:p>
            <a:pPr eaLnBrk="1" hangingPunct="1">
              <a:lnSpc>
                <a:spcPct val="80000"/>
              </a:lnSpc>
              <a:buFont typeface="Wingdings" pitchFamily="2" charset="2"/>
              <a:buChar char="§"/>
            </a:pPr>
            <a:r>
              <a:rPr lang="en-US" sz="2400" b="1" smtClean="0">
                <a:effectLst/>
              </a:rPr>
              <a:t>Surveys.</a:t>
            </a:r>
          </a:p>
          <a:p>
            <a:pPr lvl="1" eaLnBrk="1" hangingPunct="1">
              <a:lnSpc>
                <a:spcPct val="80000"/>
              </a:lnSpc>
              <a:buFont typeface="Wingdings" pitchFamily="2" charset="2"/>
              <a:buChar char="§"/>
            </a:pPr>
            <a:r>
              <a:rPr lang="en-US" sz="2400" smtClean="0">
                <a:effectLst/>
              </a:rPr>
              <a:t>Survey techniques are often used in descriptive or explanatory research. </a:t>
            </a:r>
          </a:p>
          <a:p>
            <a:pPr lvl="1" eaLnBrk="1" hangingPunct="1">
              <a:lnSpc>
                <a:spcPct val="80000"/>
              </a:lnSpc>
              <a:buFont typeface="Wingdings" pitchFamily="2" charset="2"/>
              <a:buChar char="§"/>
            </a:pPr>
            <a:r>
              <a:rPr lang="en-US" sz="2400" smtClean="0">
                <a:effectLst/>
              </a:rPr>
              <a:t>In survey research, the researcher asks many people numerous questions in a short time period.</a:t>
            </a:r>
          </a:p>
          <a:p>
            <a:pPr eaLnBrk="1" hangingPunct="1">
              <a:lnSpc>
                <a:spcPct val="80000"/>
              </a:lnSpc>
              <a:buFont typeface="Wingdings" pitchFamily="2" charset="2"/>
              <a:buChar char="§"/>
            </a:pPr>
            <a:r>
              <a:rPr lang="en-US" sz="2400" b="1" smtClean="0">
                <a:effectLst/>
              </a:rPr>
              <a:t>Content Analysis.</a:t>
            </a:r>
          </a:p>
          <a:p>
            <a:pPr lvl="1" eaLnBrk="1" hangingPunct="1">
              <a:lnSpc>
                <a:spcPct val="80000"/>
              </a:lnSpc>
              <a:buFont typeface="Wingdings" pitchFamily="2" charset="2"/>
              <a:buChar char="§"/>
            </a:pPr>
            <a:r>
              <a:rPr lang="en-US" sz="2400" smtClean="0">
                <a:effectLst/>
              </a:rPr>
              <a:t>Content analysis is a technique for examining information, or content, in written or symbolic material.</a:t>
            </a:r>
          </a:p>
          <a:p>
            <a:pPr eaLnBrk="1" hangingPunct="1">
              <a:lnSpc>
                <a:spcPct val="80000"/>
              </a:lnSpc>
              <a:buFont typeface="Wingdings" pitchFamily="2" charset="2"/>
              <a:buChar char="§"/>
            </a:pPr>
            <a:r>
              <a:rPr lang="en-US" sz="2400" b="1" smtClean="0">
                <a:effectLst/>
              </a:rPr>
              <a:t>Existing Statistic</a:t>
            </a:r>
          </a:p>
          <a:p>
            <a:pPr lvl="1" eaLnBrk="1" hangingPunct="1">
              <a:lnSpc>
                <a:spcPct val="80000"/>
              </a:lnSpc>
              <a:buFont typeface="Wingdings" pitchFamily="2" charset="2"/>
              <a:buChar char="§"/>
            </a:pPr>
            <a:r>
              <a:rPr lang="en-US" sz="2400" smtClean="0">
                <a:effectLst/>
              </a:rPr>
              <a:t>In existing statistic research , a researcher locates a source of previously collected information, often in the form of government reports or previously conducted surveys.</a:t>
            </a:r>
          </a:p>
          <a:p>
            <a:pPr lvl="1" eaLnBrk="1" hangingPunct="1">
              <a:lnSpc>
                <a:spcPct val="80000"/>
              </a:lnSpc>
              <a:buFont typeface="Wingdings" pitchFamily="2" charset="2"/>
              <a:buChar char="§"/>
            </a:pPr>
            <a:r>
              <a:rPr lang="en-US" sz="2400" smtClean="0">
                <a:effectLst/>
              </a:rPr>
              <a:t>This is also called secondary analysis research.</a:t>
            </a:r>
          </a:p>
          <a:p>
            <a:pPr eaLnBrk="1" hangingPunct="1">
              <a:lnSpc>
                <a:spcPct val="80000"/>
              </a:lnSpc>
            </a:pPr>
            <a:endParaRPr lang="id-ID" sz="2200" smtClean="0">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561975"/>
          </a:xfrm>
        </p:spPr>
        <p:txBody>
          <a:bodyPr/>
          <a:lstStyle/>
          <a:p>
            <a:pPr eaLnBrk="1" hangingPunct="1">
              <a:defRPr/>
            </a:pPr>
            <a:r>
              <a:rPr lang="en-US" sz="3200"/>
              <a:t>Qualitative Data Collection Techniques</a:t>
            </a:r>
            <a:endParaRPr lang="id-ID" sz="3200"/>
          </a:p>
        </p:txBody>
      </p:sp>
      <p:sp>
        <p:nvSpPr>
          <p:cNvPr id="27651" name="Rectangle 3"/>
          <p:cNvSpPr>
            <a:spLocks noGrp="1" noChangeArrowheads="1"/>
          </p:cNvSpPr>
          <p:nvPr>
            <p:ph type="body" idx="1"/>
          </p:nvPr>
        </p:nvSpPr>
        <p:spPr>
          <a:xfrm>
            <a:off x="250825" y="1052513"/>
            <a:ext cx="8642350" cy="5545137"/>
          </a:xfrm>
        </p:spPr>
        <p:txBody>
          <a:bodyPr/>
          <a:lstStyle/>
          <a:p>
            <a:pPr eaLnBrk="1" hangingPunct="1">
              <a:buFont typeface="Wingdings" pitchFamily="2" charset="2"/>
              <a:buChar char="§"/>
            </a:pPr>
            <a:endParaRPr lang="en-US" smtClean="0">
              <a:effectLst/>
            </a:endParaRPr>
          </a:p>
          <a:p>
            <a:pPr lvl="1" eaLnBrk="1" hangingPunct="1">
              <a:buFont typeface="Wingdings" pitchFamily="2" charset="2"/>
              <a:buChar char="§"/>
            </a:pPr>
            <a:r>
              <a:rPr lang="en-US" b="1" smtClean="0">
                <a:effectLst/>
              </a:rPr>
              <a:t>Field Research.</a:t>
            </a:r>
          </a:p>
          <a:p>
            <a:pPr lvl="2" eaLnBrk="1" hangingPunct="1">
              <a:buFont typeface="Wingdings" pitchFamily="2" charset="2"/>
              <a:buChar char="§"/>
            </a:pPr>
            <a:r>
              <a:rPr lang="en-US" sz="2800" smtClean="0">
                <a:effectLst/>
              </a:rPr>
              <a:t>Fields research (ethnography, participant observation) is usually used for exploratory and descriptive studies; it is rarely used for explanatory research.</a:t>
            </a:r>
          </a:p>
          <a:p>
            <a:pPr lvl="2" eaLnBrk="1" hangingPunct="1">
              <a:buFont typeface="Wingdings" pitchFamily="2" charset="2"/>
              <a:buChar char="§"/>
            </a:pPr>
            <a:endParaRPr lang="en-US" sz="2800" smtClean="0">
              <a:effectLst/>
            </a:endParaRPr>
          </a:p>
          <a:p>
            <a:pPr lvl="1" eaLnBrk="1" hangingPunct="1">
              <a:buFont typeface="Wingdings" pitchFamily="2" charset="2"/>
              <a:buChar char="§"/>
            </a:pPr>
            <a:r>
              <a:rPr lang="en-US" b="1" smtClean="0">
                <a:effectLst/>
              </a:rPr>
              <a:t>Historical-comparative Research.</a:t>
            </a:r>
          </a:p>
          <a:p>
            <a:pPr lvl="2" eaLnBrk="1" hangingPunct="1">
              <a:buFont typeface="Wingdings" pitchFamily="2" charset="2"/>
              <a:buChar char="§"/>
            </a:pPr>
            <a:r>
              <a:rPr lang="en-US" sz="2800" smtClean="0">
                <a:effectLst/>
              </a:rPr>
              <a:t>Historical-comparative research examines aspects of social life in a past historical era or across different cultures.</a:t>
            </a:r>
          </a:p>
          <a:p>
            <a:pPr lvl="1" eaLnBrk="1" hangingPunct="1">
              <a:buFont typeface="Wingdings" pitchFamily="2" charset="2"/>
              <a:buChar char="§"/>
            </a:pPr>
            <a:endParaRPr lang="en-US" sz="2400" b="1" smtClean="0">
              <a:effectLst/>
            </a:endParaRPr>
          </a:p>
          <a:p>
            <a:pPr eaLnBrk="1" hangingPunct="1"/>
            <a:endParaRPr lang="id-ID" sz="2400" smtClean="0">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265238"/>
            <a:ext cx="7773988" cy="3243262"/>
          </a:xfrm>
        </p:spPr>
        <p:txBody>
          <a:bodyPr/>
          <a:lstStyle/>
          <a:p>
            <a:pPr>
              <a:defRPr/>
            </a:pPr>
            <a:r>
              <a:rPr lang="en-US" sz="4400" dirty="0" smtClean="0"/>
              <a:t>1.4. Inductive vs. Deductive and Qualitative vs. Quantitative Research</a:t>
            </a:r>
            <a:endParaRPr lang="en-US" sz="4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6553200" y="6243638"/>
            <a:ext cx="2133600" cy="457200"/>
          </a:xfrm>
          <a:noFill/>
        </p:spPr>
        <p:txBody>
          <a:bodyPr/>
          <a:lstStyle/>
          <a:p>
            <a:fld id="{0B3D8404-6445-4D30-BFBE-D553E548F67D}" type="slidenum">
              <a:rPr lang="en-US" smtClean="0"/>
              <a:pPr/>
              <a:t>28</a:t>
            </a:fld>
            <a:endParaRPr lang="en-US" smtClean="0"/>
          </a:p>
        </p:txBody>
      </p:sp>
      <p:sp>
        <p:nvSpPr>
          <p:cNvPr id="3" name="Rectangle 4"/>
          <p:cNvSpPr txBox="1">
            <a:spLocks noChangeArrowheads="1"/>
          </p:cNvSpPr>
          <p:nvPr/>
        </p:nvSpPr>
        <p:spPr>
          <a:xfrm>
            <a:off x="457200" y="277813"/>
            <a:ext cx="8229600" cy="865187"/>
          </a:xfrm>
          <a:prstGeom prst="rect">
            <a:avLst/>
          </a:prstGeom>
          <a:noFill/>
          <a:ln/>
        </p:spPr>
        <p:txBody>
          <a:bodyPr/>
          <a:lstStyle/>
          <a:p>
            <a:pPr algn="ctr">
              <a:defRPr/>
            </a:pPr>
            <a:r>
              <a:rPr lang="en-US" sz="4400" b="1" kern="0">
                <a:solidFill>
                  <a:schemeClr val="tx2"/>
                </a:solidFill>
                <a:effectLst>
                  <a:outerShdw blurRad="38100" dist="38100" dir="2700000" algn="tl">
                    <a:srgbClr val="000000"/>
                  </a:outerShdw>
                </a:effectLst>
                <a:latin typeface="+mj-lt"/>
                <a:ea typeface="+mj-ea"/>
                <a:cs typeface="+mj-cs"/>
              </a:rPr>
              <a:t>Research Context</a:t>
            </a:r>
          </a:p>
        </p:txBody>
      </p:sp>
      <p:sp>
        <p:nvSpPr>
          <p:cNvPr id="29700" name="Text Box 5"/>
          <p:cNvSpPr txBox="1">
            <a:spLocks noChangeArrowheads="1"/>
          </p:cNvSpPr>
          <p:nvPr/>
        </p:nvSpPr>
        <p:spPr bwMode="auto">
          <a:xfrm>
            <a:off x="3048000" y="1524000"/>
            <a:ext cx="2819400" cy="955675"/>
          </a:xfrm>
          <a:prstGeom prst="rect">
            <a:avLst/>
          </a:prstGeom>
          <a:solidFill>
            <a:srgbClr val="000066"/>
          </a:solidFill>
          <a:ln w="9525">
            <a:solidFill>
              <a:schemeClr val="tx1"/>
            </a:solidFill>
            <a:miter lim="800000"/>
            <a:headEnd/>
            <a:tailEnd/>
          </a:ln>
        </p:spPr>
        <p:txBody>
          <a:bodyPr>
            <a:spAutoFit/>
          </a:bodyPr>
          <a:lstStyle/>
          <a:p>
            <a:pPr algn="ctr">
              <a:spcBef>
                <a:spcPct val="50000"/>
              </a:spcBef>
            </a:pPr>
            <a:r>
              <a:rPr lang="en-US" sz="2800" b="1">
                <a:solidFill>
                  <a:schemeClr val="hlink"/>
                </a:solidFill>
              </a:rPr>
              <a:t>Abstract Generalization</a:t>
            </a:r>
          </a:p>
        </p:txBody>
      </p:sp>
      <p:sp>
        <p:nvSpPr>
          <p:cNvPr id="29701" name="Text Box 6"/>
          <p:cNvSpPr txBox="1">
            <a:spLocks noChangeArrowheads="1"/>
          </p:cNvSpPr>
          <p:nvPr/>
        </p:nvSpPr>
        <p:spPr bwMode="auto">
          <a:xfrm>
            <a:off x="2895600" y="5105400"/>
            <a:ext cx="3352800" cy="1382713"/>
          </a:xfrm>
          <a:prstGeom prst="rect">
            <a:avLst/>
          </a:prstGeom>
          <a:solidFill>
            <a:srgbClr val="000066"/>
          </a:solidFill>
          <a:ln w="9525">
            <a:solidFill>
              <a:schemeClr val="tx1"/>
            </a:solidFill>
            <a:miter lim="800000"/>
            <a:headEnd/>
            <a:tailEnd/>
          </a:ln>
        </p:spPr>
        <p:txBody>
          <a:bodyPr>
            <a:spAutoFit/>
          </a:bodyPr>
          <a:lstStyle/>
          <a:p>
            <a:pPr algn="ctr">
              <a:spcBef>
                <a:spcPct val="50000"/>
              </a:spcBef>
            </a:pPr>
            <a:r>
              <a:rPr lang="en-US" sz="2800" b="1">
                <a:solidFill>
                  <a:schemeClr val="folHlink"/>
                </a:solidFill>
              </a:rPr>
              <a:t>Concrete Empirical Evidence</a:t>
            </a:r>
          </a:p>
        </p:txBody>
      </p:sp>
      <p:sp>
        <p:nvSpPr>
          <p:cNvPr id="29702" name="AutoShape 7"/>
          <p:cNvSpPr>
            <a:spLocks noChangeArrowheads="1"/>
          </p:cNvSpPr>
          <p:nvPr/>
        </p:nvSpPr>
        <p:spPr bwMode="auto">
          <a:xfrm rot="-5105602">
            <a:off x="-1204912" y="2590800"/>
            <a:ext cx="5100637" cy="1909763"/>
          </a:xfrm>
          <a:prstGeom prst="curvedDownArrow">
            <a:avLst>
              <a:gd name="adj1" fmla="val 24581"/>
              <a:gd name="adj2" fmla="val 106091"/>
              <a:gd name="adj3" fmla="val 31222"/>
            </a:avLst>
          </a:prstGeom>
          <a:solidFill>
            <a:srgbClr val="FFCC00"/>
          </a:solidFill>
          <a:ln w="9525">
            <a:solidFill>
              <a:schemeClr val="tx1"/>
            </a:solidFill>
            <a:miter lim="800000"/>
            <a:headEnd/>
            <a:tailEnd/>
          </a:ln>
        </p:spPr>
        <p:txBody>
          <a:bodyPr wrap="none" anchor="ctr"/>
          <a:lstStyle/>
          <a:p>
            <a:endParaRPr lang="en-US"/>
          </a:p>
        </p:txBody>
      </p:sp>
      <p:sp>
        <p:nvSpPr>
          <p:cNvPr id="29703" name="AutoShape 8"/>
          <p:cNvSpPr>
            <a:spLocks noChangeArrowheads="1"/>
          </p:cNvSpPr>
          <p:nvPr/>
        </p:nvSpPr>
        <p:spPr bwMode="auto">
          <a:xfrm rot="4807028">
            <a:off x="5255419" y="3121819"/>
            <a:ext cx="5105400" cy="1909762"/>
          </a:xfrm>
          <a:prstGeom prst="curvedDownArrow">
            <a:avLst>
              <a:gd name="adj1" fmla="val 24604"/>
              <a:gd name="adj2" fmla="val 106190"/>
              <a:gd name="adj3" fmla="val 31222"/>
            </a:avLst>
          </a:prstGeom>
          <a:solidFill>
            <a:srgbClr val="FF0066"/>
          </a:solidFill>
          <a:ln w="9525">
            <a:solidFill>
              <a:schemeClr val="tx1"/>
            </a:solidFill>
            <a:miter lim="800000"/>
            <a:headEnd/>
            <a:tailEnd/>
          </a:ln>
        </p:spPr>
        <p:txBody>
          <a:bodyPr wrap="none" anchor="ctr"/>
          <a:lstStyle/>
          <a:p>
            <a:endParaRPr lang="en-US"/>
          </a:p>
        </p:txBody>
      </p:sp>
      <p:sp>
        <p:nvSpPr>
          <p:cNvPr id="8" name="Text Box 9"/>
          <p:cNvSpPr txBox="1">
            <a:spLocks noChangeArrowheads="1"/>
          </p:cNvSpPr>
          <p:nvPr/>
        </p:nvSpPr>
        <p:spPr bwMode="auto">
          <a:xfrm>
            <a:off x="914400" y="3124200"/>
            <a:ext cx="2286000" cy="2124075"/>
          </a:xfrm>
          <a:prstGeom prst="rect">
            <a:avLst/>
          </a:prstGeom>
          <a:noFill/>
          <a:ln w="9525">
            <a:noFill/>
            <a:miter lim="800000"/>
            <a:headEnd/>
            <a:tailEnd/>
          </a:ln>
          <a:effectLst/>
        </p:spPr>
        <p:txBody>
          <a:bodyPr>
            <a:spAutoFit/>
          </a:bodyPr>
          <a:lstStyle/>
          <a:p>
            <a:pPr>
              <a:spcBef>
                <a:spcPct val="50000"/>
              </a:spcBef>
              <a:defRPr/>
            </a:pPr>
            <a:r>
              <a:rPr lang="en-US" sz="2400" dirty="0">
                <a:solidFill>
                  <a:schemeClr val="tx1">
                    <a:lumMod val="95000"/>
                  </a:schemeClr>
                </a:solidFill>
              </a:rPr>
              <a:t>Inductive</a:t>
            </a:r>
          </a:p>
          <a:p>
            <a:pPr>
              <a:spcBef>
                <a:spcPct val="50000"/>
              </a:spcBef>
              <a:defRPr/>
            </a:pPr>
            <a:r>
              <a:rPr lang="en-US" sz="2400" dirty="0">
                <a:solidFill>
                  <a:schemeClr val="tx1">
                    <a:lumMod val="95000"/>
                  </a:schemeClr>
                </a:solidFill>
              </a:rPr>
              <a:t>Discovery</a:t>
            </a:r>
          </a:p>
          <a:p>
            <a:pPr>
              <a:spcBef>
                <a:spcPct val="50000"/>
              </a:spcBef>
              <a:defRPr/>
            </a:pPr>
            <a:r>
              <a:rPr lang="en-US" sz="2400" dirty="0">
                <a:solidFill>
                  <a:schemeClr val="tx1">
                    <a:lumMod val="95000"/>
                  </a:schemeClr>
                </a:solidFill>
              </a:rPr>
              <a:t>Exploratory</a:t>
            </a:r>
          </a:p>
          <a:p>
            <a:pPr>
              <a:spcBef>
                <a:spcPct val="50000"/>
              </a:spcBef>
              <a:defRPr/>
            </a:pPr>
            <a:r>
              <a:rPr lang="en-US" sz="2400" dirty="0">
                <a:solidFill>
                  <a:schemeClr val="tx1">
                    <a:lumMod val="95000"/>
                  </a:schemeClr>
                </a:solidFill>
              </a:rPr>
              <a:t>Qualitative</a:t>
            </a:r>
          </a:p>
        </p:txBody>
      </p:sp>
      <p:sp>
        <p:nvSpPr>
          <p:cNvPr id="9" name="Text Box 10"/>
          <p:cNvSpPr txBox="1">
            <a:spLocks noChangeArrowheads="1"/>
          </p:cNvSpPr>
          <p:nvPr/>
        </p:nvSpPr>
        <p:spPr bwMode="auto">
          <a:xfrm>
            <a:off x="6324600" y="2438400"/>
            <a:ext cx="2286000" cy="2124075"/>
          </a:xfrm>
          <a:prstGeom prst="rect">
            <a:avLst/>
          </a:prstGeom>
          <a:noFill/>
          <a:ln w="9525">
            <a:noFill/>
            <a:miter lim="800000"/>
            <a:headEnd/>
            <a:tailEnd/>
          </a:ln>
          <a:effectLst/>
        </p:spPr>
        <p:txBody>
          <a:bodyPr>
            <a:spAutoFit/>
          </a:bodyPr>
          <a:lstStyle/>
          <a:p>
            <a:pPr>
              <a:spcBef>
                <a:spcPct val="50000"/>
              </a:spcBef>
              <a:defRPr/>
            </a:pPr>
            <a:r>
              <a:rPr lang="en-US" sz="2400" dirty="0">
                <a:solidFill>
                  <a:schemeClr val="tx1">
                    <a:lumMod val="95000"/>
                  </a:schemeClr>
                </a:solidFill>
              </a:rPr>
              <a:t>Deductive</a:t>
            </a:r>
          </a:p>
          <a:p>
            <a:pPr>
              <a:spcBef>
                <a:spcPct val="50000"/>
              </a:spcBef>
              <a:defRPr/>
            </a:pPr>
            <a:r>
              <a:rPr lang="en-US" sz="2400" dirty="0">
                <a:solidFill>
                  <a:schemeClr val="tx1">
                    <a:lumMod val="95000"/>
                  </a:schemeClr>
                </a:solidFill>
              </a:rPr>
              <a:t>Justification</a:t>
            </a:r>
          </a:p>
          <a:p>
            <a:pPr>
              <a:spcBef>
                <a:spcPct val="50000"/>
              </a:spcBef>
              <a:defRPr/>
            </a:pPr>
            <a:r>
              <a:rPr lang="en-US" sz="2400" dirty="0">
                <a:solidFill>
                  <a:schemeClr val="tx1">
                    <a:lumMod val="95000"/>
                  </a:schemeClr>
                </a:solidFill>
              </a:rPr>
              <a:t>Confirmatory</a:t>
            </a:r>
          </a:p>
          <a:p>
            <a:pPr>
              <a:spcBef>
                <a:spcPct val="50000"/>
              </a:spcBef>
              <a:defRPr/>
            </a:pPr>
            <a:r>
              <a:rPr lang="en-US" sz="2400" dirty="0">
                <a:solidFill>
                  <a:schemeClr val="tx1">
                    <a:lumMod val="95000"/>
                  </a:schemeClr>
                </a:solidFill>
              </a:rPr>
              <a:t>Quantitative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115888"/>
            <a:ext cx="7772400" cy="315912"/>
          </a:xfrm>
          <a:prstGeom prst="rect">
            <a:avLst/>
          </a:prstGeom>
          <a:noFill/>
          <a:ln w="9525">
            <a:noFill/>
            <a:miter lim="800000"/>
            <a:headEnd/>
            <a:tailEnd/>
          </a:ln>
        </p:spPr>
        <p:txBody>
          <a:bodyPr anchor="ctr"/>
          <a:lstStyle/>
          <a:p>
            <a:pPr algn="ctr"/>
            <a:r>
              <a:rPr lang="en-US" sz="3600" b="1"/>
              <a:t>Quantitative vs. Qualitative Research</a:t>
            </a:r>
            <a:endParaRPr lang="id-ID" sz="3600" b="1"/>
          </a:p>
        </p:txBody>
      </p:sp>
      <p:graphicFrame>
        <p:nvGraphicFramePr>
          <p:cNvPr id="3" name="Group 33"/>
          <p:cNvGraphicFramePr>
            <a:graphicFrameLocks noGrp="1"/>
          </p:cNvGraphicFramePr>
          <p:nvPr/>
        </p:nvGraphicFramePr>
        <p:xfrm>
          <a:off x="228600" y="692150"/>
          <a:ext cx="8763000" cy="6007101"/>
        </p:xfrm>
        <a:graphic>
          <a:graphicData uri="http://schemas.openxmlformats.org/drawingml/2006/table">
            <a:tbl>
              <a:tblPr/>
              <a:tblGrid>
                <a:gridCol w="4300538"/>
                <a:gridCol w="4462462"/>
              </a:tblGrid>
              <a:tr h="588920">
                <a:tc>
                  <a:txBody>
                    <a:bodyPr/>
                    <a:lstStyle/>
                    <a:p>
                      <a:pPr marL="0" marR="0" lvl="0" indent="0" algn="ctr" defTabSz="914400" rtl="0" eaLnBrk="1" fontAlgn="base" latinLnBrk="0" hangingPunct="1">
                        <a:lnSpc>
                          <a:spcPct val="75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latin typeface="Bell MT" pitchFamily="18" charset="0"/>
                        </a:rPr>
                        <a:t>Qualitative Research</a:t>
                      </a:r>
                      <a:endParaRPr kumimoji="0" lang="id-ID" sz="2400" b="1" i="0" u="none" strike="noStrike" cap="none" normalizeH="0" baseline="0" dirty="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
                          <a:schemeClr val="hlink"/>
                        </a:buClr>
                        <a:buSzTx/>
                        <a:buFontTx/>
                        <a:buNone/>
                        <a:tabLst/>
                      </a:pPr>
                      <a:r>
                        <a:rPr kumimoji="0" lang="en-US" sz="2400" b="1" i="0" u="none" strike="noStrike" cap="none" normalizeH="0" baseline="0" dirty="0" smtClean="0">
                          <a:ln>
                            <a:noFill/>
                          </a:ln>
                          <a:solidFill>
                            <a:schemeClr val="tx1"/>
                          </a:solidFill>
                          <a:effectLst/>
                          <a:latin typeface="Bell MT" pitchFamily="18" charset="0"/>
                        </a:rPr>
                        <a:t>Quantitative Research</a:t>
                      </a:r>
                      <a:endParaRPr kumimoji="0" lang="id-ID" sz="2400" b="1" i="0" u="none" strike="noStrike" cap="none" normalizeH="0" baseline="0" dirty="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77234">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Capture and discover meaning once the researcher becomes immersed in the data</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Test hypothesis that the researcher begin with</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255">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Concepts are in the form of themes, motifs, generalizations, and taxonomies</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Concepts are in the form of distinct variables</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174">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Measures are created in an ad hoc manner and are often specific to the individual setting or researcher</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Measures are systematically created before data collection and are standardized</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174">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Data are in the form of words and images from documents, observations, and transcripts</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Data are in the form of numbers from precise measurement</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255">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Theory can be causal or noncausal and is often inductive</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Theory is largely causal and is deductive</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2255">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Research procedures are particular, and replication is very rare</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Procedures are standard, and replication is frequent</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5834">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Analysis proceeds by extracting themes or generalizations from evidence and organizing data to present a coherent, consistent picture.</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
                          <a:schemeClr val="hlink"/>
                        </a:buClr>
                        <a:buSzTx/>
                        <a:buFontTx/>
                        <a:buNone/>
                        <a:tabLst/>
                      </a:pPr>
                      <a:r>
                        <a:rPr kumimoji="0" lang="en-US" sz="2000" b="0" i="0" u="none" strike="noStrike" cap="none" normalizeH="0" baseline="0" smtClean="0">
                          <a:ln>
                            <a:noFill/>
                          </a:ln>
                          <a:solidFill>
                            <a:schemeClr val="tx1"/>
                          </a:solidFill>
                          <a:effectLst/>
                          <a:latin typeface="Bell MT" pitchFamily="18" charset="0"/>
                        </a:rPr>
                        <a:t>Analysis proceeds by using statistics, tables, or charts and discussing how what they show relates to hypotheses</a:t>
                      </a:r>
                      <a:endParaRPr kumimoji="0" lang="id-ID" sz="2000" b="0" i="0" u="none" strike="noStrike" cap="none" normalizeH="0" baseline="0" smtClean="0">
                        <a:ln>
                          <a:noFill/>
                        </a:ln>
                        <a:solidFill>
                          <a:schemeClr val="tx1"/>
                        </a:solidFill>
                        <a:effectLst/>
                        <a:latin typeface="Bell MT" pitchFamily="18" charset="0"/>
                      </a:endParaRP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ctrTitle" sz="quarter"/>
          </p:nvPr>
        </p:nvSpPr>
        <p:spPr/>
        <p:txBody>
          <a:bodyPr/>
          <a:lstStyle/>
          <a:p>
            <a:pPr eaLnBrk="1" hangingPunct="1">
              <a:defRPr/>
            </a:pPr>
            <a:r>
              <a:rPr lang="en-US" sz="9600" smtClean="0"/>
              <a:t>I</a:t>
            </a:r>
            <a:endParaRPr lang="id-ID" sz="9600" dirty="0"/>
          </a:p>
        </p:txBody>
      </p:sp>
      <p:sp>
        <p:nvSpPr>
          <p:cNvPr id="2" name="Subtitle 1"/>
          <p:cNvSpPr>
            <a:spLocks noGrp="1"/>
          </p:cNvSpPr>
          <p:nvPr>
            <p:ph type="subTitle" sz="quarter" idx="1"/>
          </p:nvPr>
        </p:nvSpPr>
        <p:spPr/>
        <p:txBody>
          <a:bodyPr/>
          <a:lstStyle/>
          <a:p>
            <a:pPr>
              <a:defRPr/>
            </a:pPr>
            <a:r>
              <a:rPr lang="en-US" sz="4400" b="1" dirty="0" smtClean="0"/>
              <a:t>Research Approach and Theoretical Framework</a:t>
            </a:r>
            <a:endParaRPr lang="en-US" sz="44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1.5. Theoretical Framework</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p:cNvSpPr>
          <p:nvPr/>
        </p:nvSpPr>
        <p:spPr bwMode="auto">
          <a:xfrm>
            <a:off x="457200" y="115888"/>
            <a:ext cx="8229600" cy="504825"/>
          </a:xfrm>
          <a:prstGeom prst="rect">
            <a:avLst/>
          </a:prstGeom>
          <a:noFill/>
          <a:ln w="9525">
            <a:noFill/>
            <a:miter lim="800000"/>
            <a:headEnd/>
            <a:tailEnd/>
          </a:ln>
        </p:spPr>
        <p:txBody>
          <a:bodyPr/>
          <a:lstStyle/>
          <a:p>
            <a:pPr algn="ctr"/>
            <a:r>
              <a:rPr lang="en-US" sz="3200" b="1">
                <a:solidFill>
                  <a:schemeClr val="tx2"/>
                </a:solidFill>
              </a:rPr>
              <a:t>The Parts and Aspects of Social Theory</a:t>
            </a:r>
          </a:p>
        </p:txBody>
      </p:sp>
      <p:graphicFrame>
        <p:nvGraphicFramePr>
          <p:cNvPr id="37957" name="Group 69"/>
          <p:cNvGraphicFramePr>
            <a:graphicFrameLocks noGrp="1"/>
          </p:cNvGraphicFramePr>
          <p:nvPr/>
        </p:nvGraphicFramePr>
        <p:xfrm>
          <a:off x="357188" y="765175"/>
          <a:ext cx="8572500" cy="5522915"/>
        </p:xfrm>
        <a:graphic>
          <a:graphicData uri="http://schemas.openxmlformats.org/drawingml/2006/table">
            <a:tbl>
              <a:tblPr/>
              <a:tblGrid>
                <a:gridCol w="5294312"/>
                <a:gridCol w="3278188"/>
              </a:tblGrid>
              <a:tr h="3698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Four Parts of Social Theory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Five Aspects of Social Theory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9699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Assumptions: statements about the nature of things that are not observable or testable.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Direction of theorizing – deductive (abstract to concrete or inductive (concrete to abstract)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6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Concepts – vary by level of abstraction (concrete vs abstract), single vs concept clusters; simple vs complex (classifications, typologies), and scope (narrow vs broad)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Level of analysis – micro, meso and macro level</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82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Relationships –specifies the connection between two or more variables, informing us how variation in one concept is accounted for by  by variation in another</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Focus of theory – substantive theory or formal theory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82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Unit of analysis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Forms of explanation – causal, structural (sequential, network, functional), or interpretive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6996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Garamond" pitchFamily="18" charset="0"/>
                          <a:ea typeface="Calibri" pitchFamily="34" charset="0"/>
                          <a:cs typeface="Times New Roman" pitchFamily="18" charset="0"/>
                        </a:rPr>
                        <a:t>Range of theorizing – empirical generalization, middle-range theory, or theoretical framework</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198563" y="982663"/>
            <a:ext cx="6878637" cy="846137"/>
          </a:xfrm>
          <a:prstGeom prst="rect">
            <a:avLst/>
          </a:prstGeom>
          <a:noFill/>
          <a:ln>
            <a:miter lim="800000"/>
            <a:headEnd/>
            <a:tailEnd/>
          </a:ln>
        </p:spPr>
        <p:txBody>
          <a:bodyPr/>
          <a:lstStyle/>
          <a:p>
            <a:pPr algn="ctr">
              <a:defRPr/>
            </a:pPr>
            <a:r>
              <a:rPr lang="en-US" sz="4000" b="1" kern="0" dirty="0">
                <a:effectLst>
                  <a:outerShdw blurRad="38100" dist="38100" dir="2700000" algn="tl">
                    <a:srgbClr val="000000"/>
                  </a:outerShdw>
                </a:effectLst>
                <a:latin typeface="+mj-lt"/>
                <a:ea typeface="+mj-ea"/>
                <a:cs typeface="+mj-cs"/>
              </a:rPr>
              <a:t>A Theoretical Framework</a:t>
            </a:r>
            <a:endParaRPr lang="id-ID" sz="4000" b="1" kern="0" dirty="0">
              <a:effectLst>
                <a:outerShdw blurRad="38100" dist="38100" dir="2700000" algn="tl">
                  <a:srgbClr val="000000"/>
                </a:outerShdw>
              </a:effectLst>
              <a:latin typeface="+mj-lt"/>
              <a:ea typeface="+mj-ea"/>
              <a:cs typeface="+mj-cs"/>
            </a:endParaRPr>
          </a:p>
        </p:txBody>
      </p:sp>
      <p:sp>
        <p:nvSpPr>
          <p:cNvPr id="3" name="Rectangle 3"/>
          <p:cNvSpPr txBox="1">
            <a:spLocks noChangeArrowheads="1"/>
          </p:cNvSpPr>
          <p:nvPr/>
        </p:nvSpPr>
        <p:spPr bwMode="auto">
          <a:xfrm>
            <a:off x="798513" y="2438400"/>
            <a:ext cx="7659687" cy="3705225"/>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2800" kern="0" dirty="0">
                <a:solidFill>
                  <a:srgbClr val="FFFF99"/>
                </a:solidFill>
                <a:latin typeface="+mn-lt"/>
              </a:rPr>
              <a:t>A conceptual model of how one theorizes or makes logical sense of the relationship among the several factors that have been identified as important to the problem.</a:t>
            </a:r>
          </a:p>
          <a:p>
            <a:pPr marL="342900" indent="-342900">
              <a:spcBef>
                <a:spcPct val="20000"/>
              </a:spcBef>
              <a:buClr>
                <a:schemeClr val="hlink"/>
              </a:buClr>
              <a:buFontTx/>
              <a:buChar char="•"/>
              <a:defRPr/>
            </a:pPr>
            <a:endParaRPr lang="en-US" sz="2800" kern="0" dirty="0">
              <a:solidFill>
                <a:srgbClr val="FFFF99"/>
              </a:solidFill>
              <a:latin typeface="+mn-lt"/>
            </a:endParaRPr>
          </a:p>
          <a:p>
            <a:pPr marL="342900" indent="-342900">
              <a:spcBef>
                <a:spcPct val="20000"/>
              </a:spcBef>
              <a:buClr>
                <a:schemeClr val="hlink"/>
              </a:buClr>
              <a:buFontTx/>
              <a:buChar char="•"/>
              <a:defRPr/>
            </a:pPr>
            <a:r>
              <a:rPr lang="en-US" sz="2800" dirty="0">
                <a:solidFill>
                  <a:srgbClr val="FFFF99"/>
                </a:solidFill>
              </a:rPr>
              <a:t>A logically developed, described, and explained network of associations among variables of interest to the research study.</a:t>
            </a:r>
            <a:endParaRPr lang="id-ID" sz="2800" dirty="0">
              <a:solidFill>
                <a:srgbClr val="FFFF99"/>
              </a:solidFill>
            </a:endParaRPr>
          </a:p>
          <a:p>
            <a:pPr marL="342900" indent="-342900">
              <a:spcBef>
                <a:spcPct val="20000"/>
              </a:spcBef>
              <a:buClr>
                <a:schemeClr val="hlink"/>
              </a:buClr>
              <a:buFontTx/>
              <a:buChar char="•"/>
              <a:defRPr/>
            </a:pPr>
            <a:endParaRPr lang="id-ID" sz="2800" kern="0" dirty="0">
              <a:solidFill>
                <a:srgbClr val="FFFF99"/>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143000" y="153988"/>
            <a:ext cx="6878638" cy="560387"/>
          </a:xfrm>
          <a:prstGeom prst="rect">
            <a:avLst/>
          </a:prstGeom>
          <a:noFill/>
          <a:ln>
            <a:miter lim="800000"/>
            <a:headEnd/>
            <a:tailEnd/>
          </a:ln>
        </p:spPr>
        <p:txBody>
          <a:bodyPr/>
          <a:lstStyle/>
          <a:p>
            <a:pPr algn="ctr">
              <a:defRPr/>
            </a:pPr>
            <a:r>
              <a:rPr lang="en-US" sz="3600" b="1" kern="0" dirty="0">
                <a:effectLst>
                  <a:outerShdw blurRad="38100" dist="38100" dir="2700000" algn="tl">
                    <a:srgbClr val="000000"/>
                  </a:outerShdw>
                </a:effectLst>
                <a:latin typeface="+mj-lt"/>
                <a:ea typeface="+mj-ea"/>
                <a:cs typeface="+mj-cs"/>
              </a:rPr>
              <a:t>Types of Variables</a:t>
            </a:r>
            <a:endParaRPr lang="id-ID" sz="3600" b="1" kern="0" dirty="0">
              <a:effectLst>
                <a:outerShdw blurRad="38100" dist="38100" dir="2700000" algn="tl">
                  <a:srgbClr val="000000"/>
                </a:outerShdw>
              </a:effectLst>
              <a:latin typeface="+mj-lt"/>
              <a:ea typeface="+mj-ea"/>
              <a:cs typeface="+mj-cs"/>
            </a:endParaRPr>
          </a:p>
        </p:txBody>
      </p:sp>
      <p:sp>
        <p:nvSpPr>
          <p:cNvPr id="3" name="Rectangle 3"/>
          <p:cNvSpPr txBox="1">
            <a:spLocks noChangeArrowheads="1"/>
          </p:cNvSpPr>
          <p:nvPr/>
        </p:nvSpPr>
        <p:spPr bwMode="auto">
          <a:xfrm>
            <a:off x="357188" y="928688"/>
            <a:ext cx="8572500" cy="5500687"/>
          </a:xfrm>
          <a:prstGeom prst="rect">
            <a:avLst/>
          </a:prstGeom>
          <a:noFill/>
          <a:ln>
            <a:miter lim="800000"/>
            <a:headEnd/>
            <a:tailEnd/>
          </a:ln>
        </p:spPr>
        <p:txBody>
          <a:bodyPr/>
          <a:lstStyle/>
          <a:p>
            <a:pPr marL="342900" indent="-342900">
              <a:lnSpc>
                <a:spcPct val="90000"/>
              </a:lnSpc>
              <a:spcBef>
                <a:spcPct val="20000"/>
              </a:spcBef>
              <a:buClr>
                <a:schemeClr val="hlink"/>
              </a:buClr>
              <a:buFontTx/>
              <a:buChar char="•"/>
              <a:defRPr/>
            </a:pPr>
            <a:r>
              <a:rPr lang="en-US" sz="2400" kern="0" dirty="0">
                <a:solidFill>
                  <a:srgbClr val="FFFF99"/>
                </a:solidFill>
                <a:effectLst>
                  <a:outerShdw blurRad="38100" dist="38100" dir="2700000" algn="tl">
                    <a:srgbClr val="000000"/>
                  </a:outerShdw>
                </a:effectLst>
                <a:latin typeface="+mn-lt"/>
              </a:rPr>
              <a:t>The dependent variable/criterion variable.</a:t>
            </a:r>
          </a:p>
          <a:p>
            <a:pPr marL="800100" lvl="1" indent="-342900">
              <a:lnSpc>
                <a:spcPct val="90000"/>
              </a:lnSpc>
              <a:spcBef>
                <a:spcPct val="20000"/>
              </a:spcBef>
              <a:buClr>
                <a:schemeClr val="hlink"/>
              </a:buClr>
              <a:buFontTx/>
              <a:buChar char="•"/>
              <a:defRPr/>
            </a:pPr>
            <a:r>
              <a:rPr lang="en-US" sz="2400" dirty="0">
                <a:solidFill>
                  <a:srgbClr val="FFFF99"/>
                </a:solidFill>
              </a:rPr>
              <a:t>The variable of primary interest to the researcher.</a:t>
            </a:r>
          </a:p>
          <a:p>
            <a:pPr marL="800100" lvl="1" indent="-342900">
              <a:lnSpc>
                <a:spcPct val="90000"/>
              </a:lnSpc>
              <a:spcBef>
                <a:spcPct val="20000"/>
              </a:spcBef>
              <a:buClr>
                <a:schemeClr val="hlink"/>
              </a:buClr>
              <a:buFontTx/>
              <a:buChar char="•"/>
              <a:defRPr/>
            </a:pPr>
            <a:endParaRPr lang="en-US" sz="2400" kern="0" dirty="0">
              <a:solidFill>
                <a:srgbClr val="FFFF99"/>
              </a:solidFill>
              <a:effectLst>
                <a:outerShdw blurRad="38100" dist="38100" dir="2700000" algn="tl">
                  <a:srgbClr val="000000"/>
                </a:outerShdw>
              </a:effectLst>
              <a:latin typeface="+mn-lt"/>
            </a:endParaRPr>
          </a:p>
          <a:p>
            <a:pPr marL="342900" indent="-342900">
              <a:lnSpc>
                <a:spcPct val="90000"/>
              </a:lnSpc>
              <a:spcBef>
                <a:spcPct val="20000"/>
              </a:spcBef>
              <a:buClr>
                <a:schemeClr val="hlink"/>
              </a:buClr>
              <a:buFontTx/>
              <a:buChar char="•"/>
              <a:defRPr/>
            </a:pPr>
            <a:r>
              <a:rPr lang="en-US" sz="2400" kern="0" dirty="0">
                <a:solidFill>
                  <a:srgbClr val="FFFF99"/>
                </a:solidFill>
                <a:effectLst>
                  <a:outerShdw blurRad="38100" dist="38100" dir="2700000" algn="tl">
                    <a:srgbClr val="000000"/>
                  </a:outerShdw>
                </a:effectLst>
                <a:latin typeface="+mn-lt"/>
              </a:rPr>
              <a:t>The independent variable/predictor variable.</a:t>
            </a:r>
          </a:p>
          <a:p>
            <a:pPr marL="800100" lvl="1" indent="-342900">
              <a:lnSpc>
                <a:spcPct val="90000"/>
              </a:lnSpc>
              <a:spcBef>
                <a:spcPct val="20000"/>
              </a:spcBef>
              <a:buClr>
                <a:schemeClr val="hlink"/>
              </a:buClr>
              <a:buFontTx/>
              <a:buChar char="•"/>
              <a:defRPr/>
            </a:pPr>
            <a:r>
              <a:rPr lang="en-US" sz="2400" dirty="0">
                <a:solidFill>
                  <a:srgbClr val="FFFF99"/>
                </a:solidFill>
              </a:rPr>
              <a:t>One that influences the dependent variable in either a positive or a negative way.</a:t>
            </a:r>
            <a:endParaRPr lang="id-ID" sz="2400" dirty="0">
              <a:solidFill>
                <a:srgbClr val="FFFF99"/>
              </a:solidFill>
            </a:endParaRPr>
          </a:p>
          <a:p>
            <a:pPr marL="800100" lvl="1" indent="-342900">
              <a:lnSpc>
                <a:spcPct val="90000"/>
              </a:lnSpc>
              <a:spcBef>
                <a:spcPct val="20000"/>
              </a:spcBef>
              <a:buClr>
                <a:schemeClr val="hlink"/>
              </a:buClr>
              <a:buFontTx/>
              <a:buChar char="•"/>
              <a:defRPr/>
            </a:pPr>
            <a:endParaRPr lang="en-US" sz="2400" kern="0" dirty="0">
              <a:solidFill>
                <a:srgbClr val="FFFF99"/>
              </a:solidFill>
              <a:effectLst>
                <a:outerShdw blurRad="38100" dist="38100" dir="2700000" algn="tl">
                  <a:srgbClr val="000000"/>
                </a:outerShdw>
              </a:effectLst>
              <a:latin typeface="+mn-lt"/>
            </a:endParaRPr>
          </a:p>
          <a:p>
            <a:pPr marL="342900" indent="-342900">
              <a:lnSpc>
                <a:spcPct val="90000"/>
              </a:lnSpc>
              <a:spcBef>
                <a:spcPct val="20000"/>
              </a:spcBef>
              <a:buClr>
                <a:schemeClr val="hlink"/>
              </a:buClr>
              <a:buFontTx/>
              <a:buChar char="•"/>
              <a:defRPr/>
            </a:pPr>
            <a:r>
              <a:rPr lang="en-US" sz="2400" kern="0" dirty="0">
                <a:solidFill>
                  <a:srgbClr val="FFFF99"/>
                </a:solidFill>
                <a:effectLst>
                  <a:outerShdw blurRad="38100" dist="38100" dir="2700000" algn="tl">
                    <a:srgbClr val="000000"/>
                  </a:outerShdw>
                </a:effectLst>
                <a:latin typeface="+mn-lt"/>
              </a:rPr>
              <a:t>The moderating variable.</a:t>
            </a:r>
          </a:p>
          <a:p>
            <a:pPr marL="800100" lvl="1" indent="-342900">
              <a:lnSpc>
                <a:spcPct val="90000"/>
              </a:lnSpc>
              <a:spcBef>
                <a:spcPct val="20000"/>
              </a:spcBef>
              <a:buClr>
                <a:schemeClr val="hlink"/>
              </a:buClr>
              <a:buFontTx/>
              <a:buChar char="•"/>
              <a:defRPr/>
            </a:pPr>
            <a:r>
              <a:rPr lang="en-US" sz="2400" dirty="0">
                <a:solidFill>
                  <a:srgbClr val="FFFF99"/>
                </a:solidFill>
              </a:rPr>
              <a:t>One that has a strong contingent effect on the independent variable-dependent variable relationship.</a:t>
            </a:r>
            <a:endParaRPr lang="id-ID" sz="2400" dirty="0">
              <a:solidFill>
                <a:srgbClr val="FFFF99"/>
              </a:solidFill>
            </a:endParaRPr>
          </a:p>
          <a:p>
            <a:pPr marL="800100" lvl="1" indent="-342900">
              <a:lnSpc>
                <a:spcPct val="90000"/>
              </a:lnSpc>
              <a:spcBef>
                <a:spcPct val="20000"/>
              </a:spcBef>
              <a:buClr>
                <a:schemeClr val="hlink"/>
              </a:buClr>
              <a:buFontTx/>
              <a:buChar char="•"/>
              <a:defRPr/>
            </a:pPr>
            <a:endParaRPr lang="en-US" sz="2400" kern="0" dirty="0">
              <a:solidFill>
                <a:srgbClr val="FFFF99"/>
              </a:solidFill>
              <a:effectLst>
                <a:outerShdw blurRad="38100" dist="38100" dir="2700000" algn="tl">
                  <a:srgbClr val="000000"/>
                </a:outerShdw>
              </a:effectLst>
              <a:latin typeface="+mn-lt"/>
            </a:endParaRPr>
          </a:p>
          <a:p>
            <a:pPr marL="342900" indent="-342900">
              <a:lnSpc>
                <a:spcPct val="90000"/>
              </a:lnSpc>
              <a:spcBef>
                <a:spcPct val="20000"/>
              </a:spcBef>
              <a:buClr>
                <a:schemeClr val="hlink"/>
              </a:buClr>
              <a:buFontTx/>
              <a:buChar char="•"/>
              <a:defRPr/>
            </a:pPr>
            <a:r>
              <a:rPr lang="en-US" sz="2400" kern="0" dirty="0">
                <a:solidFill>
                  <a:srgbClr val="FFFF99"/>
                </a:solidFill>
                <a:effectLst>
                  <a:outerShdw blurRad="38100" dist="38100" dir="2700000" algn="tl">
                    <a:srgbClr val="000000"/>
                  </a:outerShdw>
                </a:effectLst>
                <a:latin typeface="+mn-lt"/>
              </a:rPr>
              <a:t>The intervening variable/mediating variable.</a:t>
            </a:r>
          </a:p>
          <a:p>
            <a:pPr marL="800100" lvl="1" indent="-342900">
              <a:lnSpc>
                <a:spcPct val="90000"/>
              </a:lnSpc>
              <a:spcBef>
                <a:spcPct val="20000"/>
              </a:spcBef>
              <a:buClr>
                <a:schemeClr val="hlink"/>
              </a:buClr>
              <a:buFontTx/>
              <a:buChar char="•"/>
              <a:defRPr/>
            </a:pPr>
            <a:r>
              <a:rPr lang="en-US" sz="2400" dirty="0">
                <a:solidFill>
                  <a:srgbClr val="FFFF99"/>
                </a:solidFill>
              </a:rPr>
              <a:t>One that surfaces between the time the independent variable operate to influence the dependent variable and their impact on the dependent variable.</a:t>
            </a:r>
            <a:endParaRPr lang="id-ID" sz="2400" dirty="0">
              <a:solidFill>
                <a:srgbClr val="FFFF99"/>
              </a:solidFill>
            </a:endParaRPr>
          </a:p>
          <a:p>
            <a:pPr marL="800100" lvl="1" indent="-342900">
              <a:lnSpc>
                <a:spcPct val="90000"/>
              </a:lnSpc>
              <a:spcBef>
                <a:spcPct val="20000"/>
              </a:spcBef>
              <a:buClr>
                <a:schemeClr val="hlink"/>
              </a:buClr>
              <a:buFontTx/>
              <a:buChar char="•"/>
              <a:defRPr/>
            </a:pPr>
            <a:endParaRPr lang="id-ID" sz="2400" kern="0" dirty="0">
              <a:solidFill>
                <a:srgbClr val="FFFF99"/>
              </a:solidFill>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eaLnBrk="1" hangingPunct="1">
              <a:defRPr/>
            </a:pPr>
            <a:r>
              <a:rPr lang="en-US" sz="3600" smtClean="0"/>
              <a:t>Five Basic Features of A Theoretical Framework</a:t>
            </a:r>
            <a:endParaRPr lang="en-US" sz="36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marL="514350" indent="-514350" eaLnBrk="1" hangingPunct="1">
              <a:lnSpc>
                <a:spcPct val="90000"/>
              </a:lnSpc>
              <a:buFont typeface="+mj-lt"/>
              <a:buAutoNum type="arabicPeriod"/>
              <a:defRPr/>
            </a:pPr>
            <a:r>
              <a:rPr lang="en-US" smtClean="0">
                <a:solidFill>
                  <a:srgbClr val="FFFF99"/>
                </a:solidFill>
              </a:rPr>
              <a:t>The variables considered relevant to the study should be clearly identified and labeled in the discussions.</a:t>
            </a:r>
          </a:p>
          <a:p>
            <a:pPr marL="514350" indent="-514350" eaLnBrk="1" hangingPunct="1">
              <a:lnSpc>
                <a:spcPct val="90000"/>
              </a:lnSpc>
              <a:buFont typeface="+mj-lt"/>
              <a:buAutoNum type="arabicPeriod"/>
              <a:defRPr/>
            </a:pPr>
            <a:r>
              <a:rPr lang="en-US" smtClean="0">
                <a:solidFill>
                  <a:srgbClr val="FFFF99"/>
                </a:solidFill>
              </a:rPr>
              <a:t>The discussions should state how two or more variables are related to one another.</a:t>
            </a:r>
          </a:p>
          <a:p>
            <a:pPr marL="514350" indent="-514350" eaLnBrk="1" hangingPunct="1">
              <a:lnSpc>
                <a:spcPct val="90000"/>
              </a:lnSpc>
              <a:buFont typeface="+mj-lt"/>
              <a:buAutoNum type="arabicPeriod"/>
              <a:defRPr/>
            </a:pPr>
            <a:r>
              <a:rPr lang="en-US" smtClean="0">
                <a:solidFill>
                  <a:srgbClr val="FFFF99"/>
                </a:solidFill>
              </a:rPr>
              <a:t>If the nature and direction of the relationship can be theorized on the basis of the findings from previous research, then there should be an indication in the discussion as to whether the relationship would be positive or negative.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eaLnBrk="1" hangingPunct="1">
              <a:defRPr/>
            </a:pPr>
            <a:r>
              <a:rPr lang="en-US" sz="3600" smtClean="0"/>
              <a:t>Five Basic Features of A Theoretical Framework</a:t>
            </a:r>
            <a:endParaRPr lang="en-US" sz="36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marL="514350" indent="-514350" eaLnBrk="1" hangingPunct="1">
              <a:buFont typeface="+mj-lt"/>
              <a:buAutoNum type="arabicPeriod" startAt="4"/>
              <a:defRPr/>
            </a:pPr>
            <a:r>
              <a:rPr lang="en-US" smtClean="0">
                <a:solidFill>
                  <a:srgbClr val="FFFF99"/>
                </a:solidFill>
              </a:rPr>
              <a:t>There should be a clear explanation of why we would expect these relationship to exist.</a:t>
            </a:r>
          </a:p>
          <a:p>
            <a:pPr marL="514350" indent="-514350" eaLnBrk="1" hangingPunct="1">
              <a:buFont typeface="+mj-lt"/>
              <a:buAutoNum type="arabicPeriod" startAt="4"/>
              <a:defRPr/>
            </a:pPr>
            <a:r>
              <a:rPr lang="en-US" smtClean="0">
                <a:solidFill>
                  <a:srgbClr val="FFFF99"/>
                </a:solidFill>
              </a:rPr>
              <a:t>A schematic diagram of the theoretical framework should be given so the reader can see and easily comprehend the theorized relationship.</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8488" y="234950"/>
            <a:ext cx="8077200" cy="585788"/>
          </a:xfrm>
          <a:prstGeom prst="rect">
            <a:avLst/>
          </a:prstGeom>
          <a:noFill/>
          <a:ln w="9525">
            <a:noFill/>
            <a:miter lim="800000"/>
            <a:headEnd/>
            <a:tailEnd/>
          </a:ln>
          <a:effectLst/>
        </p:spPr>
        <p:txBody>
          <a:bodyPr>
            <a:spAutoFit/>
          </a:bodyPr>
          <a:lstStyle/>
          <a:p>
            <a:pPr algn="ctr">
              <a:spcBef>
                <a:spcPct val="50000"/>
              </a:spcBef>
            </a:pPr>
            <a:r>
              <a:rPr lang="en-US" sz="3200" b="1"/>
              <a:t>Structural Model</a:t>
            </a:r>
          </a:p>
        </p:txBody>
      </p:sp>
      <p:sp>
        <p:nvSpPr>
          <p:cNvPr id="37891" name="Oval 3"/>
          <p:cNvSpPr>
            <a:spLocks noChangeArrowheads="1"/>
          </p:cNvSpPr>
          <p:nvPr/>
        </p:nvSpPr>
        <p:spPr bwMode="auto">
          <a:xfrm>
            <a:off x="762000" y="3124200"/>
            <a:ext cx="1676400" cy="914400"/>
          </a:xfrm>
          <a:prstGeom prst="ellipse">
            <a:avLst/>
          </a:prstGeom>
          <a:solidFill>
            <a:schemeClr val="accent1"/>
          </a:solidFill>
          <a:ln w="9525">
            <a:solidFill>
              <a:schemeClr val="tx1"/>
            </a:solidFill>
            <a:round/>
            <a:headEnd/>
            <a:tailEnd/>
          </a:ln>
          <a:effectLst/>
        </p:spPr>
        <p:txBody>
          <a:bodyPr wrap="none" anchor="ctr"/>
          <a:lstStyle/>
          <a:p>
            <a:pPr algn="ctr"/>
            <a:r>
              <a:rPr lang="en-US" b="1">
                <a:solidFill>
                  <a:srgbClr val="FFFF99"/>
                </a:solidFill>
              </a:rPr>
              <a:t>Quality</a:t>
            </a:r>
          </a:p>
        </p:txBody>
      </p:sp>
      <p:sp>
        <p:nvSpPr>
          <p:cNvPr id="37892" name="Oval 4"/>
          <p:cNvSpPr>
            <a:spLocks noChangeArrowheads="1"/>
          </p:cNvSpPr>
          <p:nvPr/>
        </p:nvSpPr>
        <p:spPr bwMode="auto">
          <a:xfrm>
            <a:off x="6858000" y="3200400"/>
            <a:ext cx="1676400" cy="914400"/>
          </a:xfrm>
          <a:prstGeom prst="ellipse">
            <a:avLst/>
          </a:prstGeom>
          <a:solidFill>
            <a:schemeClr val="accent1"/>
          </a:solidFill>
          <a:ln w="9525">
            <a:solidFill>
              <a:srgbClr val="00FFFF"/>
            </a:solidFill>
            <a:round/>
            <a:headEnd/>
            <a:tailEnd/>
          </a:ln>
          <a:effectLst/>
        </p:spPr>
        <p:txBody>
          <a:bodyPr wrap="none" anchor="ctr"/>
          <a:lstStyle/>
          <a:p>
            <a:pPr algn="ctr"/>
            <a:r>
              <a:rPr lang="en-US" b="1">
                <a:solidFill>
                  <a:srgbClr val="FFFF99"/>
                </a:solidFill>
              </a:rPr>
              <a:t>Behavioral </a:t>
            </a:r>
          </a:p>
          <a:p>
            <a:pPr algn="ctr"/>
            <a:r>
              <a:rPr lang="en-US" b="1">
                <a:solidFill>
                  <a:srgbClr val="FFFF99"/>
                </a:solidFill>
              </a:rPr>
              <a:t>Loyalty</a:t>
            </a:r>
          </a:p>
        </p:txBody>
      </p:sp>
      <p:sp>
        <p:nvSpPr>
          <p:cNvPr id="37893" name="Oval 5"/>
          <p:cNvSpPr>
            <a:spLocks noChangeArrowheads="1"/>
          </p:cNvSpPr>
          <p:nvPr/>
        </p:nvSpPr>
        <p:spPr bwMode="auto">
          <a:xfrm>
            <a:off x="3810000" y="3124200"/>
            <a:ext cx="1676400" cy="914400"/>
          </a:xfrm>
          <a:prstGeom prst="ellipse">
            <a:avLst/>
          </a:prstGeom>
          <a:solidFill>
            <a:schemeClr val="accent1"/>
          </a:solidFill>
          <a:ln w="9525">
            <a:solidFill>
              <a:srgbClr val="FFFF00"/>
            </a:solidFill>
            <a:round/>
            <a:headEnd/>
            <a:tailEnd/>
          </a:ln>
          <a:effectLst/>
        </p:spPr>
        <p:txBody>
          <a:bodyPr wrap="none" anchor="ctr"/>
          <a:lstStyle/>
          <a:p>
            <a:pPr algn="ctr"/>
            <a:r>
              <a:rPr lang="en-US" b="1">
                <a:solidFill>
                  <a:srgbClr val="FFFF99"/>
                </a:solidFill>
              </a:rPr>
              <a:t>Satisfaction</a:t>
            </a:r>
          </a:p>
        </p:txBody>
      </p:sp>
      <p:sp>
        <p:nvSpPr>
          <p:cNvPr id="37894" name="Oval 6"/>
          <p:cNvSpPr>
            <a:spLocks noChangeArrowheads="1"/>
          </p:cNvSpPr>
          <p:nvPr/>
        </p:nvSpPr>
        <p:spPr bwMode="auto">
          <a:xfrm>
            <a:off x="5292725" y="4098925"/>
            <a:ext cx="1858963" cy="914400"/>
          </a:xfrm>
          <a:prstGeom prst="ellipse">
            <a:avLst/>
          </a:prstGeom>
          <a:solidFill>
            <a:schemeClr val="accent1"/>
          </a:solidFill>
          <a:ln w="9525">
            <a:solidFill>
              <a:srgbClr val="FF6699"/>
            </a:solidFill>
            <a:round/>
            <a:headEnd/>
            <a:tailEnd/>
          </a:ln>
          <a:effectLst/>
        </p:spPr>
        <p:txBody>
          <a:bodyPr wrap="none" anchor="ctr"/>
          <a:lstStyle/>
          <a:p>
            <a:pPr algn="ctr"/>
            <a:r>
              <a:rPr lang="en-US" b="1">
                <a:solidFill>
                  <a:srgbClr val="FFFF99"/>
                </a:solidFill>
              </a:rPr>
              <a:t>Variety Seeking</a:t>
            </a:r>
          </a:p>
          <a:p>
            <a:pPr algn="ctr"/>
            <a:r>
              <a:rPr lang="en-US" b="1">
                <a:solidFill>
                  <a:srgbClr val="FFFF99"/>
                </a:solidFill>
              </a:rPr>
              <a:t>Behavior</a:t>
            </a:r>
          </a:p>
        </p:txBody>
      </p:sp>
      <p:sp>
        <p:nvSpPr>
          <p:cNvPr id="37895" name="Line 7"/>
          <p:cNvSpPr>
            <a:spLocks noChangeShapeType="1"/>
          </p:cNvSpPr>
          <p:nvPr/>
        </p:nvSpPr>
        <p:spPr bwMode="auto">
          <a:xfrm>
            <a:off x="2514600" y="3581400"/>
            <a:ext cx="1219200" cy="0"/>
          </a:xfrm>
          <a:prstGeom prst="line">
            <a:avLst/>
          </a:prstGeom>
          <a:noFill/>
          <a:ln w="38100">
            <a:solidFill>
              <a:srgbClr val="FFFF00"/>
            </a:solidFill>
            <a:round/>
            <a:headEnd/>
            <a:tailEnd type="triangle" w="med" len="med"/>
          </a:ln>
          <a:effectLst/>
        </p:spPr>
        <p:txBody>
          <a:bodyPr/>
          <a:lstStyle/>
          <a:p>
            <a:endParaRPr lang="en-US"/>
          </a:p>
        </p:txBody>
      </p:sp>
      <p:sp>
        <p:nvSpPr>
          <p:cNvPr id="37896" name="Line 8"/>
          <p:cNvSpPr>
            <a:spLocks noChangeShapeType="1"/>
          </p:cNvSpPr>
          <p:nvPr/>
        </p:nvSpPr>
        <p:spPr bwMode="auto">
          <a:xfrm flipV="1">
            <a:off x="5486400" y="3581400"/>
            <a:ext cx="1389063" cy="0"/>
          </a:xfrm>
          <a:prstGeom prst="line">
            <a:avLst/>
          </a:prstGeom>
          <a:noFill/>
          <a:ln w="38100">
            <a:solidFill>
              <a:srgbClr val="FFFF00"/>
            </a:solidFill>
            <a:round/>
            <a:headEnd/>
            <a:tailEnd type="triangle" w="med" len="med"/>
          </a:ln>
          <a:effectLst/>
        </p:spPr>
        <p:txBody>
          <a:bodyPr/>
          <a:lstStyle/>
          <a:p>
            <a:endParaRPr lang="en-US"/>
          </a:p>
        </p:txBody>
      </p:sp>
      <p:sp>
        <p:nvSpPr>
          <p:cNvPr id="37897" name="Line 9"/>
          <p:cNvSpPr>
            <a:spLocks noChangeShapeType="1"/>
          </p:cNvSpPr>
          <p:nvPr/>
        </p:nvSpPr>
        <p:spPr bwMode="auto">
          <a:xfrm flipV="1">
            <a:off x="6227763" y="3581400"/>
            <a:ext cx="0" cy="457200"/>
          </a:xfrm>
          <a:prstGeom prst="line">
            <a:avLst/>
          </a:prstGeom>
          <a:noFill/>
          <a:ln w="38100">
            <a:solidFill>
              <a:srgbClr val="FFFF00"/>
            </a:solidFill>
            <a:round/>
            <a:headEnd/>
            <a:tailEnd type="triangle" w="med" len="med"/>
          </a:ln>
          <a:effectLst/>
        </p:spPr>
        <p:txBody>
          <a:bodyPr/>
          <a:lstStyle/>
          <a:p>
            <a:endParaRPr lang="en-US"/>
          </a:p>
        </p:txBody>
      </p:sp>
      <p:sp>
        <p:nvSpPr>
          <p:cNvPr id="37898" name="Rectangle 10"/>
          <p:cNvSpPr>
            <a:spLocks noChangeArrowheads="1"/>
          </p:cNvSpPr>
          <p:nvPr/>
        </p:nvSpPr>
        <p:spPr bwMode="auto">
          <a:xfrm>
            <a:off x="457200" y="1905000"/>
            <a:ext cx="762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a:t>q1</a:t>
            </a:r>
          </a:p>
        </p:txBody>
      </p:sp>
      <p:sp>
        <p:nvSpPr>
          <p:cNvPr id="37899" name="Rectangle 11"/>
          <p:cNvSpPr>
            <a:spLocks noChangeArrowheads="1"/>
          </p:cNvSpPr>
          <p:nvPr/>
        </p:nvSpPr>
        <p:spPr bwMode="auto">
          <a:xfrm>
            <a:off x="1447800" y="1905000"/>
            <a:ext cx="762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a:t>q2</a:t>
            </a:r>
          </a:p>
        </p:txBody>
      </p:sp>
      <p:sp>
        <p:nvSpPr>
          <p:cNvPr id="37900" name="Rectangle 12"/>
          <p:cNvSpPr>
            <a:spLocks noChangeArrowheads="1"/>
          </p:cNvSpPr>
          <p:nvPr/>
        </p:nvSpPr>
        <p:spPr bwMode="auto">
          <a:xfrm>
            <a:off x="2438400" y="1905000"/>
            <a:ext cx="762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a:t>q3</a:t>
            </a:r>
          </a:p>
        </p:txBody>
      </p:sp>
      <p:sp>
        <p:nvSpPr>
          <p:cNvPr id="37901" name="Line 13"/>
          <p:cNvSpPr>
            <a:spLocks noChangeShapeType="1"/>
          </p:cNvSpPr>
          <p:nvPr/>
        </p:nvSpPr>
        <p:spPr bwMode="auto">
          <a:xfrm flipH="1" flipV="1">
            <a:off x="838200" y="2362200"/>
            <a:ext cx="304800" cy="838200"/>
          </a:xfrm>
          <a:prstGeom prst="line">
            <a:avLst/>
          </a:prstGeom>
          <a:noFill/>
          <a:ln w="9525">
            <a:solidFill>
              <a:schemeClr val="tx1"/>
            </a:solidFill>
            <a:round/>
            <a:headEnd/>
            <a:tailEnd type="triangle" w="med" len="med"/>
          </a:ln>
          <a:effectLst/>
        </p:spPr>
        <p:txBody>
          <a:bodyPr/>
          <a:lstStyle/>
          <a:p>
            <a:endParaRPr lang="en-US"/>
          </a:p>
        </p:txBody>
      </p:sp>
      <p:sp>
        <p:nvSpPr>
          <p:cNvPr id="37902" name="Line 14"/>
          <p:cNvSpPr>
            <a:spLocks noChangeShapeType="1"/>
          </p:cNvSpPr>
          <p:nvPr/>
        </p:nvSpPr>
        <p:spPr bwMode="auto">
          <a:xfrm flipV="1">
            <a:off x="1752600" y="2362200"/>
            <a:ext cx="0" cy="762000"/>
          </a:xfrm>
          <a:prstGeom prst="line">
            <a:avLst/>
          </a:prstGeom>
          <a:noFill/>
          <a:ln w="9525">
            <a:solidFill>
              <a:schemeClr val="tx1"/>
            </a:solidFill>
            <a:round/>
            <a:headEnd/>
            <a:tailEnd type="triangle" w="med" len="med"/>
          </a:ln>
          <a:effectLst/>
        </p:spPr>
        <p:txBody>
          <a:bodyPr/>
          <a:lstStyle/>
          <a:p>
            <a:endParaRPr lang="en-US"/>
          </a:p>
        </p:txBody>
      </p:sp>
      <p:sp>
        <p:nvSpPr>
          <p:cNvPr id="37903" name="Line 15"/>
          <p:cNvSpPr>
            <a:spLocks noChangeShapeType="1"/>
          </p:cNvSpPr>
          <p:nvPr/>
        </p:nvSpPr>
        <p:spPr bwMode="auto">
          <a:xfrm flipV="1">
            <a:off x="2286000" y="2362200"/>
            <a:ext cx="533400" cy="914400"/>
          </a:xfrm>
          <a:prstGeom prst="line">
            <a:avLst/>
          </a:prstGeom>
          <a:noFill/>
          <a:ln w="9525">
            <a:solidFill>
              <a:schemeClr val="tx1"/>
            </a:solidFill>
            <a:round/>
            <a:headEnd/>
            <a:tailEnd type="triangle" w="med" len="med"/>
          </a:ln>
          <a:effectLst/>
        </p:spPr>
        <p:txBody>
          <a:bodyPr/>
          <a:lstStyle/>
          <a:p>
            <a:endParaRPr lang="en-US"/>
          </a:p>
        </p:txBody>
      </p:sp>
      <p:sp>
        <p:nvSpPr>
          <p:cNvPr id="37904" name="Rectangle 16"/>
          <p:cNvSpPr>
            <a:spLocks noChangeArrowheads="1"/>
          </p:cNvSpPr>
          <p:nvPr/>
        </p:nvSpPr>
        <p:spPr bwMode="auto">
          <a:xfrm>
            <a:off x="3581400" y="1905000"/>
            <a:ext cx="762000" cy="457200"/>
          </a:xfrm>
          <a:prstGeom prst="rect">
            <a:avLst/>
          </a:prstGeom>
          <a:solidFill>
            <a:schemeClr val="accent1"/>
          </a:solidFill>
          <a:ln w="9525">
            <a:solidFill>
              <a:srgbClr val="FFFF00"/>
            </a:solidFill>
            <a:miter lim="800000"/>
            <a:headEnd/>
            <a:tailEnd/>
          </a:ln>
          <a:effectLst/>
        </p:spPr>
        <p:txBody>
          <a:bodyPr wrap="none" anchor="ctr"/>
          <a:lstStyle/>
          <a:p>
            <a:pPr algn="ctr"/>
            <a:r>
              <a:rPr lang="en-US"/>
              <a:t>s1</a:t>
            </a:r>
          </a:p>
        </p:txBody>
      </p:sp>
      <p:sp>
        <p:nvSpPr>
          <p:cNvPr id="37905" name="Rectangle 17"/>
          <p:cNvSpPr>
            <a:spLocks noChangeArrowheads="1"/>
          </p:cNvSpPr>
          <p:nvPr/>
        </p:nvSpPr>
        <p:spPr bwMode="auto">
          <a:xfrm>
            <a:off x="4495800" y="1905000"/>
            <a:ext cx="762000" cy="457200"/>
          </a:xfrm>
          <a:prstGeom prst="rect">
            <a:avLst/>
          </a:prstGeom>
          <a:solidFill>
            <a:schemeClr val="accent1"/>
          </a:solidFill>
          <a:ln w="9525">
            <a:solidFill>
              <a:srgbClr val="FFFF00"/>
            </a:solidFill>
            <a:miter lim="800000"/>
            <a:headEnd/>
            <a:tailEnd/>
          </a:ln>
          <a:effectLst/>
        </p:spPr>
        <p:txBody>
          <a:bodyPr wrap="none" anchor="ctr"/>
          <a:lstStyle/>
          <a:p>
            <a:pPr algn="ctr"/>
            <a:r>
              <a:rPr lang="en-US"/>
              <a:t>s2</a:t>
            </a:r>
          </a:p>
        </p:txBody>
      </p:sp>
      <p:sp>
        <p:nvSpPr>
          <p:cNvPr id="37906" name="Rectangle 18"/>
          <p:cNvSpPr>
            <a:spLocks noChangeArrowheads="1"/>
          </p:cNvSpPr>
          <p:nvPr/>
        </p:nvSpPr>
        <p:spPr bwMode="auto">
          <a:xfrm>
            <a:off x="5410200" y="1905000"/>
            <a:ext cx="762000" cy="457200"/>
          </a:xfrm>
          <a:prstGeom prst="rect">
            <a:avLst/>
          </a:prstGeom>
          <a:solidFill>
            <a:schemeClr val="accent1"/>
          </a:solidFill>
          <a:ln w="9525">
            <a:solidFill>
              <a:srgbClr val="FFFF00"/>
            </a:solidFill>
            <a:miter lim="800000"/>
            <a:headEnd/>
            <a:tailEnd/>
          </a:ln>
          <a:effectLst/>
        </p:spPr>
        <p:txBody>
          <a:bodyPr wrap="none" anchor="ctr"/>
          <a:lstStyle/>
          <a:p>
            <a:pPr algn="ctr"/>
            <a:r>
              <a:rPr lang="en-US"/>
              <a:t>s3</a:t>
            </a:r>
          </a:p>
        </p:txBody>
      </p:sp>
      <p:sp>
        <p:nvSpPr>
          <p:cNvPr id="37907" name="Rectangle 19"/>
          <p:cNvSpPr>
            <a:spLocks noChangeArrowheads="1"/>
          </p:cNvSpPr>
          <p:nvPr/>
        </p:nvSpPr>
        <p:spPr bwMode="auto">
          <a:xfrm>
            <a:off x="6400800" y="1905000"/>
            <a:ext cx="762000" cy="457200"/>
          </a:xfrm>
          <a:prstGeom prst="rect">
            <a:avLst/>
          </a:prstGeom>
          <a:solidFill>
            <a:schemeClr val="accent1"/>
          </a:solidFill>
          <a:ln w="9525">
            <a:solidFill>
              <a:srgbClr val="00FFFF"/>
            </a:solidFill>
            <a:miter lim="800000"/>
            <a:headEnd/>
            <a:tailEnd/>
          </a:ln>
          <a:effectLst/>
        </p:spPr>
        <p:txBody>
          <a:bodyPr wrap="none" anchor="ctr"/>
          <a:lstStyle/>
          <a:p>
            <a:pPr algn="ctr"/>
            <a:r>
              <a:rPr lang="en-US"/>
              <a:t>bl1</a:t>
            </a:r>
          </a:p>
        </p:txBody>
      </p:sp>
      <p:sp>
        <p:nvSpPr>
          <p:cNvPr id="37908" name="Rectangle 20"/>
          <p:cNvSpPr>
            <a:spLocks noChangeArrowheads="1"/>
          </p:cNvSpPr>
          <p:nvPr/>
        </p:nvSpPr>
        <p:spPr bwMode="auto">
          <a:xfrm>
            <a:off x="8229600" y="1905000"/>
            <a:ext cx="762000" cy="457200"/>
          </a:xfrm>
          <a:prstGeom prst="rect">
            <a:avLst/>
          </a:prstGeom>
          <a:solidFill>
            <a:schemeClr val="accent1"/>
          </a:solidFill>
          <a:ln w="9525">
            <a:solidFill>
              <a:srgbClr val="00FFFF"/>
            </a:solidFill>
            <a:miter lim="800000"/>
            <a:headEnd/>
            <a:tailEnd/>
          </a:ln>
          <a:effectLst/>
        </p:spPr>
        <p:txBody>
          <a:bodyPr wrap="none" anchor="ctr"/>
          <a:lstStyle/>
          <a:p>
            <a:pPr algn="ctr"/>
            <a:r>
              <a:rPr lang="en-US"/>
              <a:t>bl3</a:t>
            </a:r>
          </a:p>
        </p:txBody>
      </p:sp>
      <p:sp>
        <p:nvSpPr>
          <p:cNvPr id="37909" name="Rectangle 21"/>
          <p:cNvSpPr>
            <a:spLocks noChangeArrowheads="1"/>
          </p:cNvSpPr>
          <p:nvPr/>
        </p:nvSpPr>
        <p:spPr bwMode="auto">
          <a:xfrm>
            <a:off x="7315200" y="1905000"/>
            <a:ext cx="762000" cy="457200"/>
          </a:xfrm>
          <a:prstGeom prst="rect">
            <a:avLst/>
          </a:prstGeom>
          <a:solidFill>
            <a:schemeClr val="accent1"/>
          </a:solidFill>
          <a:ln w="9525">
            <a:solidFill>
              <a:srgbClr val="00FFFF"/>
            </a:solidFill>
            <a:miter lim="800000"/>
            <a:headEnd/>
            <a:tailEnd/>
          </a:ln>
          <a:effectLst/>
        </p:spPr>
        <p:txBody>
          <a:bodyPr wrap="none" anchor="ctr"/>
          <a:lstStyle/>
          <a:p>
            <a:pPr algn="ctr"/>
            <a:r>
              <a:rPr lang="en-US"/>
              <a:t>bl2</a:t>
            </a:r>
          </a:p>
        </p:txBody>
      </p:sp>
      <p:sp>
        <p:nvSpPr>
          <p:cNvPr id="37910" name="Line 22"/>
          <p:cNvSpPr>
            <a:spLocks noChangeShapeType="1"/>
          </p:cNvSpPr>
          <p:nvPr/>
        </p:nvSpPr>
        <p:spPr bwMode="auto">
          <a:xfrm flipV="1">
            <a:off x="7772400" y="2362200"/>
            <a:ext cx="0" cy="838200"/>
          </a:xfrm>
          <a:prstGeom prst="line">
            <a:avLst/>
          </a:prstGeom>
          <a:noFill/>
          <a:ln w="9525">
            <a:solidFill>
              <a:schemeClr val="tx1"/>
            </a:solidFill>
            <a:round/>
            <a:headEnd/>
            <a:tailEnd type="triangle" w="med" len="med"/>
          </a:ln>
          <a:effectLst/>
        </p:spPr>
        <p:txBody>
          <a:bodyPr/>
          <a:lstStyle/>
          <a:p>
            <a:endParaRPr lang="en-US"/>
          </a:p>
        </p:txBody>
      </p:sp>
      <p:sp>
        <p:nvSpPr>
          <p:cNvPr id="37911" name="Line 23"/>
          <p:cNvSpPr>
            <a:spLocks noChangeShapeType="1"/>
          </p:cNvSpPr>
          <p:nvPr/>
        </p:nvSpPr>
        <p:spPr bwMode="auto">
          <a:xfrm flipV="1">
            <a:off x="8229600" y="2362200"/>
            <a:ext cx="381000" cy="914400"/>
          </a:xfrm>
          <a:prstGeom prst="line">
            <a:avLst/>
          </a:prstGeom>
          <a:noFill/>
          <a:ln w="9525">
            <a:solidFill>
              <a:schemeClr val="tx1"/>
            </a:solidFill>
            <a:round/>
            <a:headEnd/>
            <a:tailEnd type="triangle" w="med" len="med"/>
          </a:ln>
          <a:effectLst/>
        </p:spPr>
        <p:txBody>
          <a:bodyPr/>
          <a:lstStyle/>
          <a:p>
            <a:endParaRPr lang="en-US"/>
          </a:p>
        </p:txBody>
      </p:sp>
      <p:sp>
        <p:nvSpPr>
          <p:cNvPr id="37912" name="Line 24"/>
          <p:cNvSpPr>
            <a:spLocks noChangeShapeType="1"/>
          </p:cNvSpPr>
          <p:nvPr/>
        </p:nvSpPr>
        <p:spPr bwMode="auto">
          <a:xfrm flipH="1" flipV="1">
            <a:off x="6781800" y="2362200"/>
            <a:ext cx="457200" cy="914400"/>
          </a:xfrm>
          <a:prstGeom prst="line">
            <a:avLst/>
          </a:prstGeom>
          <a:noFill/>
          <a:ln w="9525">
            <a:solidFill>
              <a:schemeClr val="tx1"/>
            </a:solidFill>
            <a:round/>
            <a:headEnd/>
            <a:tailEnd type="triangle" w="med" len="med"/>
          </a:ln>
          <a:effectLst/>
        </p:spPr>
        <p:txBody>
          <a:bodyPr/>
          <a:lstStyle/>
          <a:p>
            <a:endParaRPr lang="en-US"/>
          </a:p>
        </p:txBody>
      </p:sp>
      <p:sp>
        <p:nvSpPr>
          <p:cNvPr id="37913" name="Line 25"/>
          <p:cNvSpPr>
            <a:spLocks noChangeShapeType="1"/>
          </p:cNvSpPr>
          <p:nvPr/>
        </p:nvSpPr>
        <p:spPr bwMode="auto">
          <a:xfrm flipV="1">
            <a:off x="4724400" y="2362200"/>
            <a:ext cx="0" cy="762000"/>
          </a:xfrm>
          <a:prstGeom prst="line">
            <a:avLst/>
          </a:prstGeom>
          <a:noFill/>
          <a:ln w="9525">
            <a:solidFill>
              <a:schemeClr val="tx1"/>
            </a:solidFill>
            <a:round/>
            <a:headEnd/>
            <a:tailEnd type="triangle" w="med" len="med"/>
          </a:ln>
          <a:effectLst/>
        </p:spPr>
        <p:txBody>
          <a:bodyPr/>
          <a:lstStyle/>
          <a:p>
            <a:endParaRPr lang="en-US"/>
          </a:p>
        </p:txBody>
      </p:sp>
      <p:sp>
        <p:nvSpPr>
          <p:cNvPr id="37914" name="Line 26"/>
          <p:cNvSpPr>
            <a:spLocks noChangeShapeType="1"/>
          </p:cNvSpPr>
          <p:nvPr/>
        </p:nvSpPr>
        <p:spPr bwMode="auto">
          <a:xfrm flipV="1">
            <a:off x="5105400" y="2362200"/>
            <a:ext cx="609600" cy="838200"/>
          </a:xfrm>
          <a:prstGeom prst="line">
            <a:avLst/>
          </a:prstGeom>
          <a:noFill/>
          <a:ln w="9525">
            <a:solidFill>
              <a:schemeClr val="tx1"/>
            </a:solidFill>
            <a:round/>
            <a:headEnd/>
            <a:tailEnd type="triangle" w="med" len="med"/>
          </a:ln>
          <a:effectLst/>
        </p:spPr>
        <p:txBody>
          <a:bodyPr/>
          <a:lstStyle/>
          <a:p>
            <a:endParaRPr lang="en-US"/>
          </a:p>
        </p:txBody>
      </p:sp>
      <p:sp>
        <p:nvSpPr>
          <p:cNvPr id="37915" name="Line 27"/>
          <p:cNvSpPr>
            <a:spLocks noChangeShapeType="1"/>
          </p:cNvSpPr>
          <p:nvPr/>
        </p:nvSpPr>
        <p:spPr bwMode="auto">
          <a:xfrm flipH="1" flipV="1">
            <a:off x="3886200" y="2362200"/>
            <a:ext cx="304800" cy="838200"/>
          </a:xfrm>
          <a:prstGeom prst="line">
            <a:avLst/>
          </a:prstGeom>
          <a:noFill/>
          <a:ln w="9525">
            <a:solidFill>
              <a:schemeClr val="tx1"/>
            </a:solidFill>
            <a:round/>
            <a:headEnd/>
            <a:tailEnd type="triangle" w="med" len="med"/>
          </a:ln>
          <a:effectLst/>
        </p:spPr>
        <p:txBody>
          <a:bodyPr/>
          <a:lstStyle/>
          <a:p>
            <a:endParaRPr lang="en-US"/>
          </a:p>
        </p:txBody>
      </p:sp>
      <p:sp>
        <p:nvSpPr>
          <p:cNvPr id="37916" name="Rectangle 28"/>
          <p:cNvSpPr>
            <a:spLocks noChangeArrowheads="1"/>
          </p:cNvSpPr>
          <p:nvPr/>
        </p:nvSpPr>
        <p:spPr bwMode="auto">
          <a:xfrm>
            <a:off x="5003800" y="5526088"/>
            <a:ext cx="762000" cy="457200"/>
          </a:xfrm>
          <a:prstGeom prst="rect">
            <a:avLst/>
          </a:prstGeom>
          <a:solidFill>
            <a:schemeClr val="accent1"/>
          </a:solidFill>
          <a:ln w="9525">
            <a:solidFill>
              <a:srgbClr val="FF6699"/>
            </a:solidFill>
            <a:miter lim="800000"/>
            <a:headEnd/>
            <a:tailEnd/>
          </a:ln>
          <a:effectLst/>
        </p:spPr>
        <p:txBody>
          <a:bodyPr wrap="none" anchor="ctr"/>
          <a:lstStyle/>
          <a:p>
            <a:pPr algn="ctr"/>
            <a:r>
              <a:rPr lang="en-US"/>
              <a:t>vsb1</a:t>
            </a:r>
          </a:p>
        </p:txBody>
      </p:sp>
      <p:sp>
        <p:nvSpPr>
          <p:cNvPr id="37917" name="Rectangle 29"/>
          <p:cNvSpPr>
            <a:spLocks noChangeArrowheads="1"/>
          </p:cNvSpPr>
          <p:nvPr/>
        </p:nvSpPr>
        <p:spPr bwMode="auto">
          <a:xfrm>
            <a:off x="6756400" y="5526088"/>
            <a:ext cx="762000" cy="457200"/>
          </a:xfrm>
          <a:prstGeom prst="rect">
            <a:avLst/>
          </a:prstGeom>
          <a:solidFill>
            <a:schemeClr val="accent1"/>
          </a:solidFill>
          <a:ln w="9525">
            <a:solidFill>
              <a:srgbClr val="FF6699"/>
            </a:solidFill>
            <a:miter lim="800000"/>
            <a:headEnd/>
            <a:tailEnd/>
          </a:ln>
          <a:effectLst/>
        </p:spPr>
        <p:txBody>
          <a:bodyPr wrap="none" anchor="ctr"/>
          <a:lstStyle/>
          <a:p>
            <a:pPr algn="ctr"/>
            <a:r>
              <a:rPr lang="en-US"/>
              <a:t>vsb3</a:t>
            </a:r>
          </a:p>
        </p:txBody>
      </p:sp>
      <p:sp>
        <p:nvSpPr>
          <p:cNvPr id="37918" name="Line 30"/>
          <p:cNvSpPr>
            <a:spLocks noChangeShapeType="1"/>
          </p:cNvSpPr>
          <p:nvPr/>
        </p:nvSpPr>
        <p:spPr bwMode="auto">
          <a:xfrm flipH="1">
            <a:off x="5384800" y="4992688"/>
            <a:ext cx="533400" cy="533400"/>
          </a:xfrm>
          <a:prstGeom prst="line">
            <a:avLst/>
          </a:prstGeom>
          <a:noFill/>
          <a:ln w="9525">
            <a:solidFill>
              <a:schemeClr val="tx1"/>
            </a:solidFill>
            <a:round/>
            <a:headEnd/>
            <a:tailEnd type="triangle" w="med" len="med"/>
          </a:ln>
          <a:effectLst/>
        </p:spPr>
        <p:txBody>
          <a:bodyPr/>
          <a:lstStyle/>
          <a:p>
            <a:endParaRPr lang="en-US"/>
          </a:p>
        </p:txBody>
      </p:sp>
      <p:sp>
        <p:nvSpPr>
          <p:cNvPr id="37919" name="Line 31"/>
          <p:cNvSpPr>
            <a:spLocks noChangeShapeType="1"/>
          </p:cNvSpPr>
          <p:nvPr/>
        </p:nvSpPr>
        <p:spPr bwMode="auto">
          <a:xfrm>
            <a:off x="6527800" y="4992688"/>
            <a:ext cx="609600" cy="533400"/>
          </a:xfrm>
          <a:prstGeom prst="line">
            <a:avLst/>
          </a:prstGeom>
          <a:noFill/>
          <a:ln w="9525">
            <a:solidFill>
              <a:schemeClr val="tx1"/>
            </a:solidFill>
            <a:round/>
            <a:headEnd/>
            <a:tailEnd type="triangle" w="med" len="med"/>
          </a:ln>
          <a:effectLst/>
        </p:spPr>
        <p:txBody>
          <a:bodyPr/>
          <a:lstStyle/>
          <a:p>
            <a:endParaRPr lang="en-US"/>
          </a:p>
        </p:txBody>
      </p:sp>
      <p:sp>
        <p:nvSpPr>
          <p:cNvPr id="37920" name="Oval 33"/>
          <p:cNvSpPr>
            <a:spLocks noChangeArrowheads="1"/>
          </p:cNvSpPr>
          <p:nvPr/>
        </p:nvSpPr>
        <p:spPr bwMode="auto">
          <a:xfrm>
            <a:off x="3657600" y="4419600"/>
            <a:ext cx="762000" cy="457200"/>
          </a:xfrm>
          <a:prstGeom prst="ellipse">
            <a:avLst/>
          </a:prstGeom>
          <a:solidFill>
            <a:schemeClr val="accent1"/>
          </a:solidFill>
          <a:ln w="9525">
            <a:solidFill>
              <a:srgbClr val="FFFF00"/>
            </a:solidFill>
            <a:round/>
            <a:headEnd/>
            <a:tailEnd/>
          </a:ln>
          <a:effectLst/>
        </p:spPr>
        <p:txBody>
          <a:bodyPr wrap="none" anchor="ctr"/>
          <a:lstStyle/>
          <a:p>
            <a:pPr algn="ctr"/>
            <a:r>
              <a:rPr lang="en-US"/>
              <a:t>esat</a:t>
            </a:r>
          </a:p>
        </p:txBody>
      </p:sp>
      <p:sp>
        <p:nvSpPr>
          <p:cNvPr id="37921" name="Oval 34"/>
          <p:cNvSpPr>
            <a:spLocks noChangeArrowheads="1"/>
          </p:cNvSpPr>
          <p:nvPr/>
        </p:nvSpPr>
        <p:spPr bwMode="auto">
          <a:xfrm>
            <a:off x="8305800" y="4343400"/>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ebl</a:t>
            </a:r>
          </a:p>
        </p:txBody>
      </p:sp>
      <p:sp>
        <p:nvSpPr>
          <p:cNvPr id="37922" name="Line 36"/>
          <p:cNvSpPr>
            <a:spLocks noChangeShapeType="1"/>
          </p:cNvSpPr>
          <p:nvPr/>
        </p:nvSpPr>
        <p:spPr bwMode="auto">
          <a:xfrm flipV="1">
            <a:off x="4127500" y="4038600"/>
            <a:ext cx="228600" cy="381000"/>
          </a:xfrm>
          <a:prstGeom prst="line">
            <a:avLst/>
          </a:prstGeom>
          <a:noFill/>
          <a:ln w="9525">
            <a:solidFill>
              <a:schemeClr val="tx1"/>
            </a:solidFill>
            <a:round/>
            <a:headEnd/>
            <a:tailEnd type="triangle" w="med" len="med"/>
          </a:ln>
          <a:effectLst/>
        </p:spPr>
        <p:txBody>
          <a:bodyPr/>
          <a:lstStyle/>
          <a:p>
            <a:endParaRPr lang="en-US"/>
          </a:p>
        </p:txBody>
      </p:sp>
      <p:sp>
        <p:nvSpPr>
          <p:cNvPr id="37923" name="Line 37"/>
          <p:cNvSpPr>
            <a:spLocks noChangeShapeType="1"/>
          </p:cNvSpPr>
          <p:nvPr/>
        </p:nvSpPr>
        <p:spPr bwMode="auto">
          <a:xfrm flipH="1" flipV="1">
            <a:off x="8305800" y="4038600"/>
            <a:ext cx="228600" cy="304800"/>
          </a:xfrm>
          <a:prstGeom prst="line">
            <a:avLst/>
          </a:prstGeom>
          <a:noFill/>
          <a:ln w="9525">
            <a:solidFill>
              <a:schemeClr val="tx1"/>
            </a:solidFill>
            <a:round/>
            <a:headEnd/>
            <a:tailEnd type="triangle" w="med" len="med"/>
          </a:ln>
          <a:effectLst/>
        </p:spPr>
        <p:txBody>
          <a:bodyPr/>
          <a:lstStyle/>
          <a:p>
            <a:endParaRPr lang="en-US"/>
          </a:p>
        </p:txBody>
      </p:sp>
      <p:sp>
        <p:nvSpPr>
          <p:cNvPr id="37924" name="Oval 39"/>
          <p:cNvSpPr>
            <a:spLocks noChangeArrowheads="1"/>
          </p:cNvSpPr>
          <p:nvPr/>
        </p:nvSpPr>
        <p:spPr bwMode="auto">
          <a:xfrm>
            <a:off x="8305800" y="960438"/>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ebl3</a:t>
            </a:r>
          </a:p>
        </p:txBody>
      </p:sp>
      <p:sp>
        <p:nvSpPr>
          <p:cNvPr id="37925" name="Oval 40"/>
          <p:cNvSpPr>
            <a:spLocks noChangeArrowheads="1"/>
          </p:cNvSpPr>
          <p:nvPr/>
        </p:nvSpPr>
        <p:spPr bwMode="auto">
          <a:xfrm>
            <a:off x="7391400" y="960438"/>
            <a:ext cx="533400" cy="381000"/>
          </a:xfrm>
          <a:prstGeom prst="ellipse">
            <a:avLst/>
          </a:prstGeom>
          <a:solidFill>
            <a:schemeClr val="accent1"/>
          </a:solidFill>
          <a:ln w="9525">
            <a:solidFill>
              <a:srgbClr val="00FFFF"/>
            </a:solidFill>
            <a:round/>
            <a:headEnd/>
            <a:tailEnd/>
          </a:ln>
          <a:effectLst/>
        </p:spPr>
        <p:txBody>
          <a:bodyPr wrap="none" anchor="ctr"/>
          <a:lstStyle/>
          <a:p>
            <a:pPr algn="ctr"/>
            <a:r>
              <a:rPr lang="en-US"/>
              <a:t>ebl2</a:t>
            </a:r>
          </a:p>
        </p:txBody>
      </p:sp>
      <p:sp>
        <p:nvSpPr>
          <p:cNvPr id="37926" name="Oval 41"/>
          <p:cNvSpPr>
            <a:spLocks noChangeArrowheads="1"/>
          </p:cNvSpPr>
          <p:nvPr/>
        </p:nvSpPr>
        <p:spPr bwMode="auto">
          <a:xfrm>
            <a:off x="6477000" y="960438"/>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ebl1</a:t>
            </a:r>
          </a:p>
        </p:txBody>
      </p:sp>
      <p:sp>
        <p:nvSpPr>
          <p:cNvPr id="37927" name="Oval 42"/>
          <p:cNvSpPr>
            <a:spLocks noChangeArrowheads="1"/>
          </p:cNvSpPr>
          <p:nvPr/>
        </p:nvSpPr>
        <p:spPr bwMode="auto">
          <a:xfrm>
            <a:off x="5486400" y="914400"/>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es3</a:t>
            </a:r>
          </a:p>
        </p:txBody>
      </p:sp>
      <p:sp>
        <p:nvSpPr>
          <p:cNvPr id="37928" name="Oval 43"/>
          <p:cNvSpPr>
            <a:spLocks noChangeArrowheads="1"/>
          </p:cNvSpPr>
          <p:nvPr/>
        </p:nvSpPr>
        <p:spPr bwMode="auto">
          <a:xfrm>
            <a:off x="4572000" y="914400"/>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es2</a:t>
            </a:r>
          </a:p>
        </p:txBody>
      </p:sp>
      <p:sp>
        <p:nvSpPr>
          <p:cNvPr id="37929" name="Oval 44"/>
          <p:cNvSpPr>
            <a:spLocks noChangeArrowheads="1"/>
          </p:cNvSpPr>
          <p:nvPr/>
        </p:nvSpPr>
        <p:spPr bwMode="auto">
          <a:xfrm>
            <a:off x="3733800" y="914400"/>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es1</a:t>
            </a:r>
          </a:p>
        </p:txBody>
      </p:sp>
      <p:sp>
        <p:nvSpPr>
          <p:cNvPr id="37930" name="Oval 45"/>
          <p:cNvSpPr>
            <a:spLocks noChangeArrowheads="1"/>
          </p:cNvSpPr>
          <p:nvPr/>
        </p:nvSpPr>
        <p:spPr bwMode="auto">
          <a:xfrm>
            <a:off x="2514600" y="914400"/>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eq3</a:t>
            </a:r>
          </a:p>
        </p:txBody>
      </p:sp>
      <p:sp>
        <p:nvSpPr>
          <p:cNvPr id="37931" name="Oval 46"/>
          <p:cNvSpPr>
            <a:spLocks noChangeArrowheads="1"/>
          </p:cNvSpPr>
          <p:nvPr/>
        </p:nvSpPr>
        <p:spPr bwMode="auto">
          <a:xfrm>
            <a:off x="1524000" y="914400"/>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eq2</a:t>
            </a:r>
          </a:p>
        </p:txBody>
      </p:sp>
      <p:sp>
        <p:nvSpPr>
          <p:cNvPr id="37932" name="Oval 47"/>
          <p:cNvSpPr>
            <a:spLocks noChangeArrowheads="1"/>
          </p:cNvSpPr>
          <p:nvPr/>
        </p:nvSpPr>
        <p:spPr bwMode="auto">
          <a:xfrm>
            <a:off x="533400" y="914400"/>
            <a:ext cx="609600" cy="381000"/>
          </a:xfrm>
          <a:prstGeom prst="ellipse">
            <a:avLst/>
          </a:prstGeom>
          <a:solidFill>
            <a:schemeClr val="accent1"/>
          </a:solidFill>
          <a:ln w="9525">
            <a:solidFill>
              <a:srgbClr val="00FFFF"/>
            </a:solidFill>
            <a:round/>
            <a:headEnd/>
            <a:tailEnd/>
          </a:ln>
          <a:effectLst/>
        </p:spPr>
        <p:txBody>
          <a:bodyPr wrap="none" anchor="ctr"/>
          <a:lstStyle/>
          <a:p>
            <a:pPr algn="ctr"/>
            <a:r>
              <a:rPr lang="en-US"/>
              <a:t>eq1</a:t>
            </a:r>
          </a:p>
        </p:txBody>
      </p:sp>
      <p:sp>
        <p:nvSpPr>
          <p:cNvPr id="37933" name="Oval 48"/>
          <p:cNvSpPr>
            <a:spLocks noChangeArrowheads="1"/>
          </p:cNvSpPr>
          <p:nvPr/>
        </p:nvSpPr>
        <p:spPr bwMode="auto">
          <a:xfrm>
            <a:off x="6757988" y="6288088"/>
            <a:ext cx="838200" cy="381000"/>
          </a:xfrm>
          <a:prstGeom prst="ellipse">
            <a:avLst/>
          </a:prstGeom>
          <a:solidFill>
            <a:schemeClr val="accent1"/>
          </a:solidFill>
          <a:ln w="9525">
            <a:solidFill>
              <a:srgbClr val="00FFFF"/>
            </a:solidFill>
            <a:round/>
            <a:headEnd/>
            <a:tailEnd/>
          </a:ln>
          <a:effectLst/>
        </p:spPr>
        <p:txBody>
          <a:bodyPr wrap="none" anchor="ctr"/>
          <a:lstStyle/>
          <a:p>
            <a:pPr algn="ctr"/>
            <a:r>
              <a:rPr lang="en-US"/>
              <a:t>evsb3</a:t>
            </a:r>
          </a:p>
        </p:txBody>
      </p:sp>
      <p:sp>
        <p:nvSpPr>
          <p:cNvPr id="37934" name="Oval 49"/>
          <p:cNvSpPr>
            <a:spLocks noChangeArrowheads="1"/>
          </p:cNvSpPr>
          <p:nvPr/>
        </p:nvSpPr>
        <p:spPr bwMode="auto">
          <a:xfrm>
            <a:off x="5003800" y="6288088"/>
            <a:ext cx="762000" cy="381000"/>
          </a:xfrm>
          <a:prstGeom prst="ellipse">
            <a:avLst/>
          </a:prstGeom>
          <a:solidFill>
            <a:schemeClr val="accent1"/>
          </a:solidFill>
          <a:ln w="9525">
            <a:solidFill>
              <a:srgbClr val="00FFFF"/>
            </a:solidFill>
            <a:round/>
            <a:headEnd/>
            <a:tailEnd/>
          </a:ln>
          <a:effectLst/>
        </p:spPr>
        <p:txBody>
          <a:bodyPr wrap="none" anchor="ctr"/>
          <a:lstStyle/>
          <a:p>
            <a:pPr algn="ctr"/>
            <a:r>
              <a:rPr lang="en-US"/>
              <a:t>evsb1</a:t>
            </a:r>
          </a:p>
        </p:txBody>
      </p:sp>
      <p:sp>
        <p:nvSpPr>
          <p:cNvPr id="37935" name="Line 50"/>
          <p:cNvSpPr>
            <a:spLocks noChangeShapeType="1"/>
          </p:cNvSpPr>
          <p:nvPr/>
        </p:nvSpPr>
        <p:spPr bwMode="auto">
          <a:xfrm>
            <a:off x="762000" y="1295400"/>
            <a:ext cx="0" cy="533400"/>
          </a:xfrm>
          <a:prstGeom prst="line">
            <a:avLst/>
          </a:prstGeom>
          <a:noFill/>
          <a:ln w="9525">
            <a:solidFill>
              <a:schemeClr val="tx1"/>
            </a:solidFill>
            <a:round/>
            <a:headEnd/>
            <a:tailEnd type="triangle" w="med" len="med"/>
          </a:ln>
          <a:effectLst/>
        </p:spPr>
        <p:txBody>
          <a:bodyPr/>
          <a:lstStyle/>
          <a:p>
            <a:endParaRPr lang="en-US"/>
          </a:p>
        </p:txBody>
      </p:sp>
      <p:sp>
        <p:nvSpPr>
          <p:cNvPr id="37936" name="Line 51"/>
          <p:cNvSpPr>
            <a:spLocks noChangeShapeType="1"/>
          </p:cNvSpPr>
          <p:nvPr/>
        </p:nvSpPr>
        <p:spPr bwMode="auto">
          <a:xfrm>
            <a:off x="1752600" y="1295400"/>
            <a:ext cx="0" cy="533400"/>
          </a:xfrm>
          <a:prstGeom prst="line">
            <a:avLst/>
          </a:prstGeom>
          <a:noFill/>
          <a:ln w="9525">
            <a:solidFill>
              <a:schemeClr val="tx1"/>
            </a:solidFill>
            <a:round/>
            <a:headEnd/>
            <a:tailEnd type="triangle" w="med" len="med"/>
          </a:ln>
          <a:effectLst/>
        </p:spPr>
        <p:txBody>
          <a:bodyPr/>
          <a:lstStyle/>
          <a:p>
            <a:endParaRPr lang="en-US"/>
          </a:p>
        </p:txBody>
      </p:sp>
      <p:sp>
        <p:nvSpPr>
          <p:cNvPr id="37937" name="Line 52"/>
          <p:cNvSpPr>
            <a:spLocks noChangeShapeType="1"/>
          </p:cNvSpPr>
          <p:nvPr/>
        </p:nvSpPr>
        <p:spPr bwMode="auto">
          <a:xfrm>
            <a:off x="2819400" y="1295400"/>
            <a:ext cx="0" cy="609600"/>
          </a:xfrm>
          <a:prstGeom prst="line">
            <a:avLst/>
          </a:prstGeom>
          <a:noFill/>
          <a:ln w="9525">
            <a:solidFill>
              <a:schemeClr val="tx1"/>
            </a:solidFill>
            <a:round/>
            <a:headEnd/>
            <a:tailEnd type="triangle" w="med" len="med"/>
          </a:ln>
          <a:effectLst/>
        </p:spPr>
        <p:txBody>
          <a:bodyPr/>
          <a:lstStyle/>
          <a:p>
            <a:endParaRPr lang="en-US"/>
          </a:p>
        </p:txBody>
      </p:sp>
      <p:sp>
        <p:nvSpPr>
          <p:cNvPr id="37938" name="Line 53"/>
          <p:cNvSpPr>
            <a:spLocks noChangeShapeType="1"/>
          </p:cNvSpPr>
          <p:nvPr/>
        </p:nvSpPr>
        <p:spPr bwMode="auto">
          <a:xfrm>
            <a:off x="4038600" y="1295400"/>
            <a:ext cx="0" cy="609600"/>
          </a:xfrm>
          <a:prstGeom prst="line">
            <a:avLst/>
          </a:prstGeom>
          <a:noFill/>
          <a:ln w="9525">
            <a:solidFill>
              <a:schemeClr val="tx1"/>
            </a:solidFill>
            <a:round/>
            <a:headEnd/>
            <a:tailEnd type="triangle" w="med" len="med"/>
          </a:ln>
          <a:effectLst/>
        </p:spPr>
        <p:txBody>
          <a:bodyPr/>
          <a:lstStyle/>
          <a:p>
            <a:endParaRPr lang="en-US"/>
          </a:p>
        </p:txBody>
      </p:sp>
      <p:sp>
        <p:nvSpPr>
          <p:cNvPr id="37939" name="Line 54"/>
          <p:cNvSpPr>
            <a:spLocks noChangeShapeType="1"/>
          </p:cNvSpPr>
          <p:nvPr/>
        </p:nvSpPr>
        <p:spPr bwMode="auto">
          <a:xfrm>
            <a:off x="4876800" y="1295400"/>
            <a:ext cx="0" cy="609600"/>
          </a:xfrm>
          <a:prstGeom prst="line">
            <a:avLst/>
          </a:prstGeom>
          <a:noFill/>
          <a:ln w="9525">
            <a:solidFill>
              <a:schemeClr val="tx1"/>
            </a:solidFill>
            <a:round/>
            <a:headEnd/>
            <a:tailEnd type="triangle" w="med" len="med"/>
          </a:ln>
          <a:effectLst/>
        </p:spPr>
        <p:txBody>
          <a:bodyPr/>
          <a:lstStyle/>
          <a:p>
            <a:endParaRPr lang="en-US"/>
          </a:p>
        </p:txBody>
      </p:sp>
      <p:sp>
        <p:nvSpPr>
          <p:cNvPr id="37940" name="Line 55"/>
          <p:cNvSpPr>
            <a:spLocks noChangeShapeType="1"/>
          </p:cNvSpPr>
          <p:nvPr/>
        </p:nvSpPr>
        <p:spPr bwMode="auto">
          <a:xfrm>
            <a:off x="5791200" y="1295400"/>
            <a:ext cx="0" cy="609600"/>
          </a:xfrm>
          <a:prstGeom prst="line">
            <a:avLst/>
          </a:prstGeom>
          <a:noFill/>
          <a:ln w="9525">
            <a:solidFill>
              <a:schemeClr val="tx1"/>
            </a:solidFill>
            <a:round/>
            <a:headEnd/>
            <a:tailEnd type="triangle" w="med" len="med"/>
          </a:ln>
          <a:effectLst/>
        </p:spPr>
        <p:txBody>
          <a:bodyPr/>
          <a:lstStyle/>
          <a:p>
            <a:endParaRPr lang="en-US"/>
          </a:p>
        </p:txBody>
      </p:sp>
      <p:sp>
        <p:nvSpPr>
          <p:cNvPr id="37941" name="Line 56"/>
          <p:cNvSpPr>
            <a:spLocks noChangeShapeType="1"/>
          </p:cNvSpPr>
          <p:nvPr/>
        </p:nvSpPr>
        <p:spPr bwMode="auto">
          <a:xfrm>
            <a:off x="6781800" y="1371600"/>
            <a:ext cx="0" cy="533400"/>
          </a:xfrm>
          <a:prstGeom prst="line">
            <a:avLst/>
          </a:prstGeom>
          <a:noFill/>
          <a:ln w="9525">
            <a:solidFill>
              <a:schemeClr val="tx1"/>
            </a:solidFill>
            <a:round/>
            <a:headEnd/>
            <a:tailEnd type="triangle" w="med" len="med"/>
          </a:ln>
          <a:effectLst/>
        </p:spPr>
        <p:txBody>
          <a:bodyPr/>
          <a:lstStyle/>
          <a:p>
            <a:endParaRPr lang="en-US"/>
          </a:p>
        </p:txBody>
      </p:sp>
      <p:sp>
        <p:nvSpPr>
          <p:cNvPr id="37942" name="Line 57"/>
          <p:cNvSpPr>
            <a:spLocks noChangeShapeType="1"/>
          </p:cNvSpPr>
          <p:nvPr/>
        </p:nvSpPr>
        <p:spPr bwMode="auto">
          <a:xfrm>
            <a:off x="7696200" y="1447800"/>
            <a:ext cx="0" cy="457200"/>
          </a:xfrm>
          <a:prstGeom prst="line">
            <a:avLst/>
          </a:prstGeom>
          <a:noFill/>
          <a:ln w="9525">
            <a:solidFill>
              <a:schemeClr val="tx1"/>
            </a:solidFill>
            <a:round/>
            <a:headEnd/>
            <a:tailEnd type="triangle" w="med" len="med"/>
          </a:ln>
          <a:effectLst/>
        </p:spPr>
        <p:txBody>
          <a:bodyPr/>
          <a:lstStyle/>
          <a:p>
            <a:endParaRPr lang="en-US"/>
          </a:p>
        </p:txBody>
      </p:sp>
      <p:sp>
        <p:nvSpPr>
          <p:cNvPr id="37943" name="Line 58"/>
          <p:cNvSpPr>
            <a:spLocks noChangeShapeType="1"/>
          </p:cNvSpPr>
          <p:nvPr/>
        </p:nvSpPr>
        <p:spPr bwMode="auto">
          <a:xfrm>
            <a:off x="8610600" y="1447800"/>
            <a:ext cx="0" cy="457200"/>
          </a:xfrm>
          <a:prstGeom prst="line">
            <a:avLst/>
          </a:prstGeom>
          <a:noFill/>
          <a:ln w="9525">
            <a:solidFill>
              <a:schemeClr val="tx1"/>
            </a:solidFill>
            <a:round/>
            <a:headEnd/>
            <a:tailEnd type="triangle" w="med" len="med"/>
          </a:ln>
          <a:effectLst/>
        </p:spPr>
        <p:txBody>
          <a:bodyPr/>
          <a:lstStyle/>
          <a:p>
            <a:endParaRPr lang="en-US"/>
          </a:p>
        </p:txBody>
      </p:sp>
      <p:sp>
        <p:nvSpPr>
          <p:cNvPr id="37944" name="Line 59"/>
          <p:cNvSpPr>
            <a:spLocks noChangeShapeType="1"/>
          </p:cNvSpPr>
          <p:nvPr/>
        </p:nvSpPr>
        <p:spPr bwMode="auto">
          <a:xfrm flipV="1">
            <a:off x="5384800" y="5983288"/>
            <a:ext cx="0" cy="304800"/>
          </a:xfrm>
          <a:prstGeom prst="line">
            <a:avLst/>
          </a:prstGeom>
          <a:noFill/>
          <a:ln w="9525">
            <a:solidFill>
              <a:schemeClr val="tx1"/>
            </a:solidFill>
            <a:round/>
            <a:headEnd/>
            <a:tailEnd type="triangle" w="med" len="med"/>
          </a:ln>
          <a:effectLst/>
        </p:spPr>
        <p:txBody>
          <a:bodyPr/>
          <a:lstStyle/>
          <a:p>
            <a:endParaRPr lang="en-US"/>
          </a:p>
        </p:txBody>
      </p:sp>
      <p:sp>
        <p:nvSpPr>
          <p:cNvPr id="37945" name="Line 60"/>
          <p:cNvSpPr>
            <a:spLocks noChangeShapeType="1"/>
          </p:cNvSpPr>
          <p:nvPr/>
        </p:nvSpPr>
        <p:spPr bwMode="auto">
          <a:xfrm flipV="1">
            <a:off x="7137400" y="6003925"/>
            <a:ext cx="0" cy="304800"/>
          </a:xfrm>
          <a:prstGeom prst="line">
            <a:avLst/>
          </a:prstGeom>
          <a:noFill/>
          <a:ln w="9525">
            <a:solidFill>
              <a:schemeClr val="tx1"/>
            </a:solidFill>
            <a:round/>
            <a:headEnd/>
            <a:tailEnd type="triangle" w="med" len="med"/>
          </a:ln>
          <a:effectLst/>
        </p:spPr>
        <p:txBody>
          <a:bodyPr/>
          <a:lstStyle/>
          <a:p>
            <a:endParaRPr lang="en-US"/>
          </a:p>
        </p:txBody>
      </p:sp>
      <p:sp>
        <p:nvSpPr>
          <p:cNvPr id="37946" name="Rectangle 29"/>
          <p:cNvSpPr>
            <a:spLocks noChangeArrowheads="1"/>
          </p:cNvSpPr>
          <p:nvPr/>
        </p:nvSpPr>
        <p:spPr bwMode="auto">
          <a:xfrm>
            <a:off x="5897563" y="5516563"/>
            <a:ext cx="762000" cy="457200"/>
          </a:xfrm>
          <a:prstGeom prst="rect">
            <a:avLst/>
          </a:prstGeom>
          <a:solidFill>
            <a:schemeClr val="accent1"/>
          </a:solidFill>
          <a:ln w="9525">
            <a:solidFill>
              <a:srgbClr val="FF6699"/>
            </a:solidFill>
            <a:miter lim="800000"/>
            <a:headEnd/>
            <a:tailEnd/>
          </a:ln>
          <a:effectLst/>
        </p:spPr>
        <p:txBody>
          <a:bodyPr wrap="none" anchor="ctr"/>
          <a:lstStyle/>
          <a:p>
            <a:pPr algn="ctr"/>
            <a:r>
              <a:rPr lang="en-US"/>
              <a:t>vsb2</a:t>
            </a:r>
          </a:p>
        </p:txBody>
      </p:sp>
      <p:sp>
        <p:nvSpPr>
          <p:cNvPr id="37947" name="Oval 48"/>
          <p:cNvSpPr>
            <a:spLocks noChangeArrowheads="1"/>
          </p:cNvSpPr>
          <p:nvPr/>
        </p:nvSpPr>
        <p:spPr bwMode="auto">
          <a:xfrm>
            <a:off x="5867400" y="6288088"/>
            <a:ext cx="838200" cy="381000"/>
          </a:xfrm>
          <a:prstGeom prst="ellipse">
            <a:avLst/>
          </a:prstGeom>
          <a:solidFill>
            <a:schemeClr val="accent1"/>
          </a:solidFill>
          <a:ln w="9525">
            <a:solidFill>
              <a:srgbClr val="00FFFF"/>
            </a:solidFill>
            <a:round/>
            <a:headEnd/>
            <a:tailEnd/>
          </a:ln>
          <a:effectLst/>
        </p:spPr>
        <p:txBody>
          <a:bodyPr wrap="none" anchor="ctr"/>
          <a:lstStyle/>
          <a:p>
            <a:pPr algn="ctr"/>
            <a:r>
              <a:rPr lang="en-US"/>
              <a:t>evsb2</a:t>
            </a:r>
          </a:p>
        </p:txBody>
      </p:sp>
      <p:sp>
        <p:nvSpPr>
          <p:cNvPr id="37948" name="Line 60"/>
          <p:cNvSpPr>
            <a:spLocks noChangeShapeType="1"/>
          </p:cNvSpPr>
          <p:nvPr/>
        </p:nvSpPr>
        <p:spPr bwMode="auto">
          <a:xfrm flipV="1">
            <a:off x="6227763" y="6003925"/>
            <a:ext cx="0" cy="304800"/>
          </a:xfrm>
          <a:prstGeom prst="line">
            <a:avLst/>
          </a:prstGeom>
          <a:noFill/>
          <a:ln w="9525">
            <a:solidFill>
              <a:schemeClr val="tx1"/>
            </a:solidFill>
            <a:round/>
            <a:headEnd/>
            <a:tailEnd type="triangle" w="med" len="med"/>
          </a:ln>
          <a:effectLst/>
        </p:spPr>
        <p:txBody>
          <a:bodyPr/>
          <a:lstStyle/>
          <a:p>
            <a:endParaRPr lang="en-US"/>
          </a:p>
        </p:txBody>
      </p:sp>
      <p:sp>
        <p:nvSpPr>
          <p:cNvPr id="37949" name="Line 57"/>
          <p:cNvSpPr>
            <a:spLocks noChangeShapeType="1"/>
          </p:cNvSpPr>
          <p:nvPr/>
        </p:nvSpPr>
        <p:spPr bwMode="auto">
          <a:xfrm>
            <a:off x="6227763" y="5013325"/>
            <a:ext cx="0" cy="457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sz="9600" smtClean="0"/>
              <a:t>II</a:t>
            </a:r>
            <a:endParaRPr lang="en-US" sz="9600" dirty="0"/>
          </a:p>
        </p:txBody>
      </p:sp>
      <p:sp>
        <p:nvSpPr>
          <p:cNvPr id="3" name="Subtitle 2"/>
          <p:cNvSpPr>
            <a:spLocks noGrp="1"/>
          </p:cNvSpPr>
          <p:nvPr>
            <p:ph type="subTitle" sz="quarter" idx="1"/>
          </p:nvPr>
        </p:nvSpPr>
        <p:spPr/>
        <p:txBody>
          <a:bodyPr/>
          <a:lstStyle/>
          <a:p>
            <a:pPr>
              <a:defRPr/>
            </a:pPr>
            <a:r>
              <a:rPr lang="en-US" sz="4400" b="1" dirty="0" smtClean="0"/>
              <a:t>Measure Development and Sampling</a:t>
            </a:r>
            <a:endParaRPr lang="en-US" sz="44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sz="4000" dirty="0" smtClean="0"/>
              <a:t>2.1. Emic vs. Etic and </a:t>
            </a:r>
            <a:br>
              <a:rPr lang="en-US" sz="4000" dirty="0" smtClean="0"/>
            </a:br>
            <a:r>
              <a:rPr lang="en-US" sz="4000" dirty="0" smtClean="0"/>
              <a:t>Inductive vs. Deductive Measurement</a:t>
            </a:r>
            <a:endParaRPr lang="en-US" sz="4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457200" y="277813"/>
            <a:ext cx="8229600" cy="1143000"/>
          </a:xfrm>
          <a:prstGeom prst="rect">
            <a:avLst/>
          </a:prstGeom>
          <a:noFill/>
          <a:ln w="9525">
            <a:noFill/>
            <a:miter lim="800000"/>
            <a:headEnd/>
            <a:tailEnd/>
          </a:ln>
        </p:spPr>
        <p:txBody>
          <a:bodyPr anchor="ctr"/>
          <a:lstStyle/>
          <a:p>
            <a:pPr algn="ctr"/>
            <a:r>
              <a:rPr lang="en-US" sz="3200" b="1"/>
              <a:t>Measurement</a:t>
            </a:r>
            <a:br>
              <a:rPr lang="en-US" sz="3200" b="1"/>
            </a:br>
            <a:r>
              <a:rPr lang="en-US" sz="2400" b="1"/>
              <a:t>Emic and Etic Approach</a:t>
            </a:r>
            <a:endParaRPr lang="id-ID" sz="2400" b="1"/>
          </a:p>
        </p:txBody>
      </p:sp>
      <p:sp>
        <p:nvSpPr>
          <p:cNvPr id="40963" name="Rectangle 5"/>
          <p:cNvSpPr>
            <a:spLocks noChangeArrowheads="1"/>
          </p:cNvSpPr>
          <p:nvPr/>
        </p:nvSpPr>
        <p:spPr bwMode="auto">
          <a:xfrm>
            <a:off x="457200" y="1600200"/>
            <a:ext cx="8229600" cy="4530725"/>
          </a:xfrm>
          <a:prstGeom prst="rect">
            <a:avLst/>
          </a:prstGeom>
          <a:noFill/>
          <a:ln w="9525">
            <a:noFill/>
            <a:miter lim="800000"/>
            <a:headEnd/>
            <a:tailEnd/>
          </a:ln>
        </p:spPr>
        <p:txBody>
          <a:bodyPr/>
          <a:lstStyle/>
          <a:p>
            <a:pPr marL="342900" indent="-342900">
              <a:lnSpc>
                <a:spcPct val="80000"/>
              </a:lnSpc>
              <a:spcBef>
                <a:spcPct val="20000"/>
              </a:spcBef>
              <a:buClr>
                <a:schemeClr val="hlink"/>
              </a:buClr>
              <a:buFont typeface="Wingdings" pitchFamily="2" charset="2"/>
              <a:buChar char="§"/>
            </a:pPr>
            <a:r>
              <a:rPr lang="id-ID" sz="2800"/>
              <a:t>An</a:t>
            </a:r>
            <a:r>
              <a:rPr lang="id-ID" sz="2800" b="1"/>
              <a:t> </a:t>
            </a:r>
            <a:r>
              <a:rPr lang="id-ID" sz="2800" b="1" i="1">
                <a:solidFill>
                  <a:srgbClr val="FFCC00"/>
                </a:solidFill>
              </a:rPr>
              <a:t>emic</a:t>
            </a:r>
            <a:r>
              <a:rPr lang="id-ID" sz="2800" i="1"/>
              <a:t> </a:t>
            </a:r>
            <a:r>
              <a:rPr lang="id-ID" sz="2800"/>
              <a:t>approach to the measurement process</a:t>
            </a:r>
            <a:r>
              <a:rPr lang="en-US" sz="2800"/>
              <a:t> </a:t>
            </a:r>
            <a:r>
              <a:rPr lang="id-ID" sz="2800"/>
              <a:t>begins with empirical indicators and aims to discover the constructs that facilitate</a:t>
            </a:r>
            <a:r>
              <a:rPr lang="en-US" sz="2800"/>
              <a:t> </a:t>
            </a:r>
            <a:r>
              <a:rPr lang="id-ID" sz="2800"/>
              <a:t>our understanding of these indicators. </a:t>
            </a:r>
            <a:endParaRPr lang="en-US" sz="2800"/>
          </a:p>
          <a:p>
            <a:pPr marL="342900" indent="-342900">
              <a:lnSpc>
                <a:spcPct val="80000"/>
              </a:lnSpc>
              <a:spcBef>
                <a:spcPct val="20000"/>
              </a:spcBef>
              <a:buClr>
                <a:schemeClr val="hlink"/>
              </a:buClr>
              <a:buFont typeface="Wingdings" pitchFamily="2" charset="2"/>
              <a:buChar char="§"/>
            </a:pPr>
            <a:endParaRPr lang="en-US" sz="2800"/>
          </a:p>
          <a:p>
            <a:pPr marL="342900" indent="-342900">
              <a:lnSpc>
                <a:spcPct val="80000"/>
              </a:lnSpc>
              <a:spcBef>
                <a:spcPct val="20000"/>
              </a:spcBef>
              <a:buClr>
                <a:schemeClr val="hlink"/>
              </a:buClr>
              <a:buFont typeface="Wingdings" pitchFamily="2" charset="2"/>
              <a:buChar char="§"/>
            </a:pPr>
            <a:r>
              <a:rPr lang="en-US" sz="2800"/>
              <a:t>A</a:t>
            </a:r>
            <a:r>
              <a:rPr lang="id-ID" sz="2800"/>
              <a:t>n </a:t>
            </a:r>
            <a:r>
              <a:rPr lang="id-ID" sz="2800" b="1" i="1">
                <a:solidFill>
                  <a:srgbClr val="FFCC00"/>
                </a:solidFill>
              </a:rPr>
              <a:t>etic </a:t>
            </a:r>
            <a:r>
              <a:rPr lang="id-ID" sz="2800"/>
              <a:t>approach to the</a:t>
            </a:r>
            <a:r>
              <a:rPr lang="en-US" sz="2800"/>
              <a:t> </a:t>
            </a:r>
            <a:r>
              <a:rPr lang="id-ID" sz="2800"/>
              <a:t>measurement process begins with formal constructs and</a:t>
            </a:r>
            <a:r>
              <a:rPr lang="en-US" sz="2800"/>
              <a:t> </a:t>
            </a:r>
            <a:r>
              <a:rPr lang="id-ID" sz="2800"/>
              <a:t>aims to select empirical indicators to represent these constructs.</a:t>
            </a:r>
            <a:endParaRPr lang="en-US" sz="2800"/>
          </a:p>
          <a:p>
            <a:pPr marL="342900" indent="-342900">
              <a:lnSpc>
                <a:spcPct val="80000"/>
              </a:lnSpc>
              <a:spcBef>
                <a:spcPct val="20000"/>
              </a:spcBef>
              <a:buClr>
                <a:schemeClr val="hlink"/>
              </a:buClr>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2630"/>
            <a:ext cx="8229600" cy="634082"/>
          </a:xfrm>
        </p:spPr>
        <p:txBody>
          <a:bodyPr/>
          <a:lstStyle/>
          <a:p>
            <a:r>
              <a:rPr lang="en-US" sz="3600" dirty="0" err="1" smtClean="0"/>
              <a:t>Penjenjangan</a:t>
            </a:r>
            <a:r>
              <a:rPr lang="en-US" sz="3600" dirty="0" smtClean="0"/>
              <a:t> </a:t>
            </a:r>
            <a:r>
              <a:rPr lang="en-US" sz="3600" dirty="0" err="1" smtClean="0"/>
              <a:t>Riset</a:t>
            </a:r>
            <a:endParaRPr lang="en-US" sz="3600" dirty="0"/>
          </a:p>
        </p:txBody>
      </p:sp>
      <p:graphicFrame>
        <p:nvGraphicFramePr>
          <p:cNvPr id="3" name="Group 72"/>
          <p:cNvGraphicFramePr>
            <a:graphicFrameLocks/>
          </p:cNvGraphicFramePr>
          <p:nvPr>
            <p:extLst>
              <p:ext uri="{D42A27DB-BD31-4B8C-83A1-F6EECF244321}">
                <p14:modId xmlns:p14="http://schemas.microsoft.com/office/powerpoint/2010/main" val="2582487436"/>
              </p:ext>
            </p:extLst>
          </p:nvPr>
        </p:nvGraphicFramePr>
        <p:xfrm>
          <a:off x="228600" y="992334"/>
          <a:ext cx="8686800" cy="5677026"/>
        </p:xfrm>
        <a:graphic>
          <a:graphicData uri="http://schemas.openxmlformats.org/drawingml/2006/table">
            <a:tbl>
              <a:tblPr/>
              <a:tblGrid>
                <a:gridCol w="1295400"/>
                <a:gridCol w="1905000"/>
                <a:gridCol w="1905000"/>
                <a:gridCol w="1752600"/>
                <a:gridCol w="1828800"/>
              </a:tblGrid>
              <a:tr h="51593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smtClean="0">
                        <a:ln>
                          <a:noFill/>
                        </a:ln>
                        <a:solidFill>
                          <a:schemeClr val="tx1"/>
                        </a:solidFill>
                        <a:effectLst/>
                        <a:latin typeface="Tahoma" pitchFamily="34"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Arial" charset="0"/>
                        </a:rPr>
                        <a:t>S1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Arial" charset="0"/>
                        </a:rPr>
                        <a:t>MM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Arial" charset="0"/>
                        </a:rPr>
                        <a:t>MSi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chemeClr val="tx1"/>
                          </a:solidFill>
                          <a:effectLst/>
                          <a:latin typeface="Tahoma" pitchFamily="34" charset="0"/>
                          <a:cs typeface="Arial" charset="0"/>
                        </a:rPr>
                        <a:t>S3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3137">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Tujuan Pembelajaran Riset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Mahasiswa mendapat pengalaman riset sederhana dengan benar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Mahasiswa memberi kontribusi intelektual pada dunia praktik  melalui pengambilan keputusan dan pemecahan masalah berdasar hasil penelitiannya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Mahasiswa memberi kontribusi intelektual pada sains melalui telaah kritis  literatur dan penelitian terdahulu melalui kegiatan penelitiannya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Mahasiswa memberi kontribusi intelektual pada sains melalui temuan orisinal dari penelitiannya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9817">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Pendekatan Riset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Terutama deduktif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Single-Method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Deduktif</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Induktif</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Terutama Single-Method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Deduktif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Induktif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Terutama Single-Method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Deduktif</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Induktif</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Disarankan Mixed-Method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Prosedur Riset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Kontrol rendah</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Validitas internal atau eksternal riset rendah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Kontrol sedang</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1400" b="0" i="0" u="none" strike="noStrike" cap="none" normalizeH="0" baseline="0" smtClean="0">
                          <a:ln>
                            <a:noFill/>
                          </a:ln>
                          <a:solidFill>
                            <a:schemeClr val="tx1"/>
                          </a:solidFill>
                          <a:effectLst/>
                          <a:latin typeface="Tahoma" pitchFamily="34" charset="0"/>
                          <a:cs typeface="Arial" charset="0"/>
                        </a:rPr>
                        <a:t>Validitas internal atau eksternal riset sedang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Kontrol tinggi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1400" b="0" i="0" u="none" strike="noStrike" cap="none" normalizeH="0" baseline="0" smtClean="0">
                          <a:ln>
                            <a:noFill/>
                          </a:ln>
                          <a:solidFill>
                            <a:schemeClr val="tx1"/>
                          </a:solidFill>
                          <a:effectLst/>
                          <a:latin typeface="Tahoma" pitchFamily="34" charset="0"/>
                          <a:cs typeface="Arial" charset="0"/>
                        </a:rPr>
                        <a:t>Validitas internal atau eksternal riset tinggi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Kontrol sangat tinggi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1400" b="0" i="0" u="none" strike="noStrike" cap="none" normalizeH="0" baseline="0" smtClean="0">
                          <a:ln>
                            <a:noFill/>
                          </a:ln>
                          <a:solidFill>
                            <a:schemeClr val="tx1"/>
                          </a:solidFill>
                          <a:effectLst/>
                          <a:latin typeface="Tahoma" pitchFamily="34" charset="0"/>
                          <a:cs typeface="Arial" charset="0"/>
                        </a:rPr>
                        <a:t>Validitas internal atau eksternal riset sangat tinggi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5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Tuntutan Publikasi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Tidak ada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Dikembangkan menjadi kasus bisnis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400" b="0" i="0" u="none" strike="noStrike" cap="none" normalizeH="0" baseline="0" smtClean="0">
                        <a:ln>
                          <a:noFill/>
                        </a:ln>
                        <a:solidFill>
                          <a:schemeClr val="tx1"/>
                        </a:solidFill>
                        <a:effectLst/>
                        <a:latin typeface="Tahoma" pitchFamily="34"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Publikasi di jurnal profesional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smtClean="0">
                          <a:ln>
                            <a:noFill/>
                          </a:ln>
                          <a:solidFill>
                            <a:schemeClr val="tx1"/>
                          </a:solidFill>
                          <a:effectLst/>
                          <a:latin typeface="Tahoma" pitchFamily="34" charset="0"/>
                          <a:cs typeface="Arial" charset="0"/>
                        </a:rPr>
                        <a:t>Publikasi di jurnal ilmiah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0" i="0" u="none" strike="noStrike" cap="none" normalizeH="0" baseline="0" dirty="0" err="1" smtClean="0">
                          <a:ln>
                            <a:noFill/>
                          </a:ln>
                          <a:solidFill>
                            <a:schemeClr val="tx1"/>
                          </a:solidFill>
                          <a:effectLst/>
                          <a:latin typeface="Tahoma" pitchFamily="34" charset="0"/>
                          <a:cs typeface="Arial" charset="0"/>
                        </a:rPr>
                        <a:t>Publikasi</a:t>
                      </a:r>
                      <a:r>
                        <a:rPr kumimoji="0" lang="en-US" sz="1400" b="0" i="0" u="none" strike="noStrike" cap="none" normalizeH="0" baseline="0" dirty="0" smtClean="0">
                          <a:ln>
                            <a:noFill/>
                          </a:ln>
                          <a:solidFill>
                            <a:schemeClr val="tx1"/>
                          </a:solidFill>
                          <a:effectLst/>
                          <a:latin typeface="Tahoma" pitchFamily="34" charset="0"/>
                          <a:cs typeface="Arial" charset="0"/>
                        </a:rPr>
                        <a:t> di </a:t>
                      </a:r>
                      <a:r>
                        <a:rPr kumimoji="0" lang="en-US" sz="1400" b="0" i="0" u="none" strike="noStrike" cap="none" normalizeH="0" baseline="0" dirty="0" err="1" smtClean="0">
                          <a:ln>
                            <a:noFill/>
                          </a:ln>
                          <a:solidFill>
                            <a:schemeClr val="tx1"/>
                          </a:solidFill>
                          <a:effectLst/>
                          <a:latin typeface="Tahoma" pitchFamily="34" charset="0"/>
                          <a:cs typeface="Arial" charset="0"/>
                        </a:rPr>
                        <a:t>jurnal</a:t>
                      </a:r>
                      <a:r>
                        <a:rPr kumimoji="0" lang="en-US" sz="1400" b="0" i="0" u="none" strike="noStrike" cap="none" normalizeH="0" baseline="0" dirty="0" smtClean="0">
                          <a:ln>
                            <a:noFill/>
                          </a:ln>
                          <a:solidFill>
                            <a:schemeClr val="tx1"/>
                          </a:solidFill>
                          <a:effectLst/>
                          <a:latin typeface="Tahoma" pitchFamily="34" charset="0"/>
                          <a:cs typeface="Arial" charset="0"/>
                        </a:rPr>
                        <a:t> </a:t>
                      </a:r>
                      <a:r>
                        <a:rPr kumimoji="0" lang="en-US" sz="1400" b="0" i="0" u="none" strike="noStrike" cap="none" normalizeH="0" baseline="0" dirty="0" err="1" smtClean="0">
                          <a:ln>
                            <a:noFill/>
                          </a:ln>
                          <a:solidFill>
                            <a:schemeClr val="tx1"/>
                          </a:solidFill>
                          <a:effectLst/>
                          <a:latin typeface="Tahoma" pitchFamily="34" charset="0"/>
                          <a:cs typeface="Arial" charset="0"/>
                        </a:rPr>
                        <a:t>ilmiah</a:t>
                      </a:r>
                      <a:r>
                        <a:rPr kumimoji="0" lang="en-US" sz="1400" b="0" i="0" u="none" strike="noStrike" cap="none" normalizeH="0" baseline="0" dirty="0" smtClean="0">
                          <a:ln>
                            <a:noFill/>
                          </a:ln>
                          <a:solidFill>
                            <a:schemeClr val="tx1"/>
                          </a:solidFill>
                          <a:effectLst/>
                          <a:latin typeface="Tahoma" pitchFamily="34" charset="0"/>
                          <a:cs typeface="Arial" charset="0"/>
                        </a:rPr>
                        <a:t> </a:t>
                      </a:r>
                      <a:r>
                        <a:rPr kumimoji="0" lang="en-US" sz="1400" b="0" i="0" u="none" strike="noStrike" cap="none" normalizeH="0" baseline="0" dirty="0" err="1" smtClean="0">
                          <a:ln>
                            <a:noFill/>
                          </a:ln>
                          <a:solidFill>
                            <a:schemeClr val="tx1"/>
                          </a:solidFill>
                          <a:effectLst/>
                          <a:latin typeface="Tahoma" pitchFamily="34" charset="0"/>
                          <a:cs typeface="Arial" charset="0"/>
                        </a:rPr>
                        <a:t>terindeks</a:t>
                      </a:r>
                      <a:endParaRPr kumimoji="0" lang="en-US" sz="1400" b="0" i="0" u="none" strike="noStrike" cap="none" normalizeH="0" baseline="0" dirty="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633015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60350"/>
            <a:ext cx="8147050" cy="936625"/>
          </a:xfrm>
        </p:spPr>
        <p:txBody>
          <a:bodyPr/>
          <a:lstStyle/>
          <a:p>
            <a:pPr eaLnBrk="1" hangingPunct="1">
              <a:defRPr/>
            </a:pPr>
            <a:r>
              <a:rPr lang="en-US" sz="3200" dirty="0"/>
              <a:t>Deductive Measurement </a:t>
            </a:r>
            <a:r>
              <a:rPr lang="en-US" sz="3200" dirty="0" smtClean="0"/>
              <a:t>Process </a:t>
            </a:r>
            <a:br>
              <a:rPr lang="en-US" sz="3200" dirty="0" smtClean="0"/>
            </a:br>
            <a:r>
              <a:rPr lang="en-US" sz="3200" dirty="0" smtClean="0"/>
              <a:t>for the Hypothesis</a:t>
            </a:r>
            <a:endParaRPr lang="id-ID" sz="3200" dirty="0"/>
          </a:p>
        </p:txBody>
      </p:sp>
      <p:sp>
        <p:nvSpPr>
          <p:cNvPr id="41987" name="Rectangle 5"/>
          <p:cNvSpPr>
            <a:spLocks noChangeArrowheads="1"/>
          </p:cNvSpPr>
          <p:nvPr/>
        </p:nvSpPr>
        <p:spPr bwMode="auto">
          <a:xfrm>
            <a:off x="539750" y="3652838"/>
            <a:ext cx="2447925" cy="50323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Conceptual Definition</a:t>
            </a:r>
            <a:endParaRPr lang="id-ID" sz="2000" b="1">
              <a:solidFill>
                <a:schemeClr val="bg2"/>
              </a:solidFill>
            </a:endParaRPr>
          </a:p>
        </p:txBody>
      </p:sp>
      <p:sp>
        <p:nvSpPr>
          <p:cNvPr id="41988" name="Rectangle 6"/>
          <p:cNvSpPr>
            <a:spLocks noChangeArrowheads="1"/>
          </p:cNvSpPr>
          <p:nvPr/>
        </p:nvSpPr>
        <p:spPr bwMode="auto">
          <a:xfrm>
            <a:off x="539750" y="2211388"/>
            <a:ext cx="2447925" cy="50323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Abstract Construct</a:t>
            </a:r>
            <a:endParaRPr lang="id-ID" sz="2000" b="1">
              <a:solidFill>
                <a:schemeClr val="bg2"/>
              </a:solidFill>
            </a:endParaRPr>
          </a:p>
        </p:txBody>
      </p:sp>
      <p:sp>
        <p:nvSpPr>
          <p:cNvPr id="41989" name="Rectangle 7"/>
          <p:cNvSpPr>
            <a:spLocks noChangeArrowheads="1"/>
          </p:cNvSpPr>
          <p:nvPr/>
        </p:nvSpPr>
        <p:spPr bwMode="auto">
          <a:xfrm>
            <a:off x="539750" y="5092700"/>
            <a:ext cx="2447925" cy="503238"/>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Observed variable</a:t>
            </a:r>
            <a:endParaRPr lang="id-ID" sz="2000" b="1">
              <a:solidFill>
                <a:schemeClr val="bg2"/>
              </a:solidFill>
            </a:endParaRPr>
          </a:p>
        </p:txBody>
      </p:sp>
      <p:sp>
        <p:nvSpPr>
          <p:cNvPr id="41990" name="Rectangle 10"/>
          <p:cNvSpPr>
            <a:spLocks noChangeArrowheads="1"/>
          </p:cNvSpPr>
          <p:nvPr/>
        </p:nvSpPr>
        <p:spPr bwMode="auto">
          <a:xfrm>
            <a:off x="4645025" y="2211388"/>
            <a:ext cx="2447925" cy="50323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Abstract Construct</a:t>
            </a:r>
            <a:endParaRPr lang="id-ID" sz="2000" b="1">
              <a:solidFill>
                <a:schemeClr val="bg2"/>
              </a:solidFill>
            </a:endParaRPr>
          </a:p>
        </p:txBody>
      </p:sp>
      <p:sp>
        <p:nvSpPr>
          <p:cNvPr id="41991" name="Rectangle 11"/>
          <p:cNvSpPr>
            <a:spLocks noChangeArrowheads="1"/>
          </p:cNvSpPr>
          <p:nvPr/>
        </p:nvSpPr>
        <p:spPr bwMode="auto">
          <a:xfrm>
            <a:off x="4645025" y="3651250"/>
            <a:ext cx="2447925" cy="503238"/>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Conceptual Definition</a:t>
            </a:r>
            <a:endParaRPr lang="id-ID" sz="2000" b="1">
              <a:solidFill>
                <a:schemeClr val="bg2"/>
              </a:solidFill>
            </a:endParaRPr>
          </a:p>
        </p:txBody>
      </p:sp>
      <p:sp>
        <p:nvSpPr>
          <p:cNvPr id="41992" name="Rectangle 12"/>
          <p:cNvSpPr>
            <a:spLocks noChangeArrowheads="1"/>
          </p:cNvSpPr>
          <p:nvPr/>
        </p:nvSpPr>
        <p:spPr bwMode="auto">
          <a:xfrm>
            <a:off x="4645025" y="5091113"/>
            <a:ext cx="2447925" cy="50323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Observed variable</a:t>
            </a:r>
            <a:endParaRPr lang="id-ID" sz="2000" b="1">
              <a:solidFill>
                <a:schemeClr val="bg2"/>
              </a:solidFill>
            </a:endParaRPr>
          </a:p>
        </p:txBody>
      </p:sp>
      <p:sp>
        <p:nvSpPr>
          <p:cNvPr id="41993" name="Text Box 13"/>
          <p:cNvSpPr txBox="1">
            <a:spLocks noChangeArrowheads="1"/>
          </p:cNvSpPr>
          <p:nvPr/>
        </p:nvSpPr>
        <p:spPr bwMode="auto">
          <a:xfrm>
            <a:off x="2124075" y="3176588"/>
            <a:ext cx="3455988" cy="396875"/>
          </a:xfrm>
          <a:prstGeom prst="rect">
            <a:avLst/>
          </a:prstGeom>
          <a:noFill/>
          <a:ln w="9525">
            <a:noFill/>
            <a:miter lim="800000"/>
            <a:headEnd/>
            <a:tailEnd/>
          </a:ln>
        </p:spPr>
        <p:txBody>
          <a:bodyPr>
            <a:spAutoFit/>
          </a:bodyPr>
          <a:lstStyle/>
          <a:p>
            <a:pPr algn="ctr">
              <a:spcBef>
                <a:spcPct val="50000"/>
              </a:spcBef>
            </a:pPr>
            <a:r>
              <a:rPr lang="en-US" sz="2000"/>
              <a:t>Conceptualization of variables</a:t>
            </a:r>
            <a:endParaRPr lang="id-ID" sz="2000"/>
          </a:p>
        </p:txBody>
      </p:sp>
      <p:sp>
        <p:nvSpPr>
          <p:cNvPr id="41994" name="Text Box 14"/>
          <p:cNvSpPr txBox="1">
            <a:spLocks noChangeArrowheads="1"/>
          </p:cNvSpPr>
          <p:nvPr/>
        </p:nvSpPr>
        <p:spPr bwMode="auto">
          <a:xfrm>
            <a:off x="2051050" y="4652963"/>
            <a:ext cx="3671888" cy="396875"/>
          </a:xfrm>
          <a:prstGeom prst="rect">
            <a:avLst/>
          </a:prstGeom>
          <a:noFill/>
          <a:ln w="9525">
            <a:noFill/>
            <a:miter lim="800000"/>
            <a:headEnd/>
            <a:tailEnd/>
          </a:ln>
        </p:spPr>
        <p:txBody>
          <a:bodyPr>
            <a:spAutoFit/>
          </a:bodyPr>
          <a:lstStyle/>
          <a:p>
            <a:pPr algn="ctr">
              <a:spcBef>
                <a:spcPct val="50000"/>
              </a:spcBef>
            </a:pPr>
            <a:r>
              <a:rPr lang="en-US" sz="2000"/>
              <a:t>Operationalization of variables</a:t>
            </a:r>
            <a:endParaRPr lang="id-ID" sz="2000"/>
          </a:p>
        </p:txBody>
      </p:sp>
      <p:sp>
        <p:nvSpPr>
          <p:cNvPr id="41995" name="Line 16"/>
          <p:cNvSpPr>
            <a:spLocks noChangeShapeType="1"/>
          </p:cNvSpPr>
          <p:nvPr/>
        </p:nvSpPr>
        <p:spPr bwMode="auto">
          <a:xfrm>
            <a:off x="1692275" y="2708275"/>
            <a:ext cx="0" cy="942975"/>
          </a:xfrm>
          <a:prstGeom prst="line">
            <a:avLst/>
          </a:prstGeom>
          <a:noFill/>
          <a:ln w="28575">
            <a:solidFill>
              <a:schemeClr val="tx1"/>
            </a:solidFill>
            <a:round/>
            <a:headEnd/>
            <a:tailEnd type="triangle" w="lg" len="lg"/>
          </a:ln>
        </p:spPr>
        <p:txBody>
          <a:bodyPr/>
          <a:lstStyle/>
          <a:p>
            <a:endParaRPr lang="en-US"/>
          </a:p>
        </p:txBody>
      </p:sp>
      <p:sp>
        <p:nvSpPr>
          <p:cNvPr id="41996" name="Line 18"/>
          <p:cNvSpPr>
            <a:spLocks noChangeShapeType="1"/>
          </p:cNvSpPr>
          <p:nvPr/>
        </p:nvSpPr>
        <p:spPr bwMode="auto">
          <a:xfrm>
            <a:off x="1692275" y="4149725"/>
            <a:ext cx="0" cy="941388"/>
          </a:xfrm>
          <a:prstGeom prst="line">
            <a:avLst/>
          </a:prstGeom>
          <a:noFill/>
          <a:ln w="38100">
            <a:solidFill>
              <a:schemeClr val="tx1"/>
            </a:solidFill>
            <a:round/>
            <a:headEnd/>
            <a:tailEnd type="triangle" w="lg" len="lg"/>
          </a:ln>
        </p:spPr>
        <p:txBody>
          <a:bodyPr/>
          <a:lstStyle/>
          <a:p>
            <a:endParaRPr lang="en-US"/>
          </a:p>
        </p:txBody>
      </p:sp>
      <p:sp>
        <p:nvSpPr>
          <p:cNvPr id="41997" name="Line 21"/>
          <p:cNvSpPr>
            <a:spLocks noChangeShapeType="1"/>
          </p:cNvSpPr>
          <p:nvPr/>
        </p:nvSpPr>
        <p:spPr bwMode="auto">
          <a:xfrm>
            <a:off x="5867400" y="2708275"/>
            <a:ext cx="1588" cy="942975"/>
          </a:xfrm>
          <a:prstGeom prst="line">
            <a:avLst/>
          </a:prstGeom>
          <a:noFill/>
          <a:ln w="28575">
            <a:solidFill>
              <a:schemeClr val="tx1"/>
            </a:solidFill>
            <a:round/>
            <a:headEnd/>
            <a:tailEnd type="triangle" w="lg" len="lg"/>
          </a:ln>
        </p:spPr>
        <p:txBody>
          <a:bodyPr/>
          <a:lstStyle/>
          <a:p>
            <a:endParaRPr lang="en-US"/>
          </a:p>
        </p:txBody>
      </p:sp>
      <p:sp>
        <p:nvSpPr>
          <p:cNvPr id="41998" name="Line 22"/>
          <p:cNvSpPr>
            <a:spLocks noChangeShapeType="1"/>
          </p:cNvSpPr>
          <p:nvPr/>
        </p:nvSpPr>
        <p:spPr bwMode="auto">
          <a:xfrm>
            <a:off x="5867400" y="4149725"/>
            <a:ext cx="1588" cy="941388"/>
          </a:xfrm>
          <a:prstGeom prst="line">
            <a:avLst/>
          </a:prstGeom>
          <a:noFill/>
          <a:ln w="28575">
            <a:solidFill>
              <a:schemeClr val="tx1"/>
            </a:solidFill>
            <a:round/>
            <a:headEnd/>
            <a:tailEnd type="triangle" w="lg" len="lg"/>
          </a:ln>
        </p:spPr>
        <p:txBody>
          <a:bodyPr/>
          <a:lstStyle/>
          <a:p>
            <a:endParaRPr lang="en-US"/>
          </a:p>
        </p:txBody>
      </p:sp>
      <p:sp>
        <p:nvSpPr>
          <p:cNvPr id="41999" name="Line 23"/>
          <p:cNvSpPr>
            <a:spLocks noChangeShapeType="1"/>
          </p:cNvSpPr>
          <p:nvPr/>
        </p:nvSpPr>
        <p:spPr bwMode="auto">
          <a:xfrm>
            <a:off x="2987675" y="2498725"/>
            <a:ext cx="1655763" cy="0"/>
          </a:xfrm>
          <a:prstGeom prst="line">
            <a:avLst/>
          </a:prstGeom>
          <a:noFill/>
          <a:ln w="38100">
            <a:solidFill>
              <a:schemeClr val="folHlink"/>
            </a:solidFill>
            <a:round/>
            <a:headEnd/>
            <a:tailEnd type="triangle" w="lg" len="lg"/>
          </a:ln>
        </p:spPr>
        <p:txBody>
          <a:bodyPr/>
          <a:lstStyle/>
          <a:p>
            <a:endParaRPr lang="en-US"/>
          </a:p>
        </p:txBody>
      </p:sp>
      <p:sp>
        <p:nvSpPr>
          <p:cNvPr id="42000" name="Line 24"/>
          <p:cNvSpPr>
            <a:spLocks noChangeShapeType="1"/>
          </p:cNvSpPr>
          <p:nvPr/>
        </p:nvSpPr>
        <p:spPr bwMode="auto">
          <a:xfrm>
            <a:off x="2987675" y="5380038"/>
            <a:ext cx="1655763" cy="0"/>
          </a:xfrm>
          <a:prstGeom prst="line">
            <a:avLst/>
          </a:prstGeom>
          <a:noFill/>
          <a:ln w="38100">
            <a:solidFill>
              <a:schemeClr val="folHlink"/>
            </a:solidFill>
            <a:round/>
            <a:headEnd type="triangle" w="med" len="med"/>
            <a:tailEnd type="triangle" w="med" len="med"/>
          </a:ln>
        </p:spPr>
        <p:txBody>
          <a:bodyPr/>
          <a:lstStyle/>
          <a:p>
            <a:endParaRPr lang="en-US"/>
          </a:p>
        </p:txBody>
      </p:sp>
      <p:sp>
        <p:nvSpPr>
          <p:cNvPr id="42001" name="Text Box 25"/>
          <p:cNvSpPr txBox="1">
            <a:spLocks noChangeArrowheads="1"/>
          </p:cNvSpPr>
          <p:nvPr/>
        </p:nvSpPr>
        <p:spPr bwMode="auto">
          <a:xfrm>
            <a:off x="1619250" y="1628775"/>
            <a:ext cx="4391025" cy="396875"/>
          </a:xfrm>
          <a:prstGeom prst="rect">
            <a:avLst/>
          </a:prstGeom>
          <a:noFill/>
          <a:ln w="9525">
            <a:noFill/>
            <a:miter lim="800000"/>
            <a:headEnd/>
            <a:tailEnd/>
          </a:ln>
        </p:spPr>
        <p:txBody>
          <a:bodyPr>
            <a:spAutoFit/>
          </a:bodyPr>
          <a:lstStyle/>
          <a:p>
            <a:pPr algn="ctr">
              <a:spcBef>
                <a:spcPct val="50000"/>
              </a:spcBef>
            </a:pPr>
            <a:r>
              <a:rPr lang="en-US" sz="2000"/>
              <a:t>Theorize the causal relationship</a:t>
            </a:r>
            <a:endParaRPr lang="id-ID" sz="2000"/>
          </a:p>
        </p:txBody>
      </p:sp>
      <p:sp>
        <p:nvSpPr>
          <p:cNvPr id="42002" name="Text Box 26"/>
          <p:cNvSpPr txBox="1">
            <a:spLocks noChangeArrowheads="1"/>
          </p:cNvSpPr>
          <p:nvPr/>
        </p:nvSpPr>
        <p:spPr bwMode="auto">
          <a:xfrm>
            <a:off x="2339975" y="5680075"/>
            <a:ext cx="2879725" cy="701675"/>
          </a:xfrm>
          <a:prstGeom prst="rect">
            <a:avLst/>
          </a:prstGeom>
          <a:noFill/>
          <a:ln w="9525">
            <a:noFill/>
            <a:miter lim="800000"/>
            <a:headEnd/>
            <a:tailEnd/>
          </a:ln>
        </p:spPr>
        <p:txBody>
          <a:bodyPr>
            <a:spAutoFit/>
          </a:bodyPr>
          <a:lstStyle/>
          <a:p>
            <a:pPr algn="ctr">
              <a:spcBef>
                <a:spcPct val="50000"/>
              </a:spcBef>
            </a:pPr>
            <a:r>
              <a:rPr lang="en-US" sz="2000"/>
              <a:t>Test the empirical hypothesis</a:t>
            </a:r>
            <a:endParaRPr lang="id-ID" sz="2000"/>
          </a:p>
        </p:txBody>
      </p:sp>
      <p:sp>
        <p:nvSpPr>
          <p:cNvPr id="42003" name="Text Box 27"/>
          <p:cNvSpPr txBox="1">
            <a:spLocks noChangeArrowheads="1"/>
          </p:cNvSpPr>
          <p:nvPr/>
        </p:nvSpPr>
        <p:spPr bwMode="auto">
          <a:xfrm>
            <a:off x="7380288" y="2865438"/>
            <a:ext cx="936625" cy="641350"/>
          </a:xfrm>
          <a:prstGeom prst="rect">
            <a:avLst/>
          </a:prstGeom>
          <a:noFill/>
          <a:ln w="9525">
            <a:noFill/>
            <a:miter lim="800000"/>
            <a:headEnd/>
            <a:tailEnd/>
          </a:ln>
        </p:spPr>
        <p:txBody>
          <a:bodyPr>
            <a:spAutoFit/>
          </a:bodyPr>
          <a:lstStyle/>
          <a:p>
            <a:pPr>
              <a:spcBef>
                <a:spcPct val="50000"/>
              </a:spcBef>
            </a:pPr>
            <a:r>
              <a:rPr lang="en-US">
                <a:solidFill>
                  <a:srgbClr val="FFFF00"/>
                </a:solidFill>
              </a:rPr>
              <a:t>Level of Theory</a:t>
            </a:r>
            <a:endParaRPr lang="id-ID">
              <a:solidFill>
                <a:srgbClr val="FFFF00"/>
              </a:solidFill>
            </a:endParaRPr>
          </a:p>
        </p:txBody>
      </p:sp>
      <p:sp>
        <p:nvSpPr>
          <p:cNvPr id="42004" name="Text Box 28"/>
          <p:cNvSpPr txBox="1">
            <a:spLocks noChangeArrowheads="1"/>
          </p:cNvSpPr>
          <p:nvPr/>
        </p:nvSpPr>
        <p:spPr bwMode="auto">
          <a:xfrm>
            <a:off x="7451725" y="4221163"/>
            <a:ext cx="1296988" cy="641350"/>
          </a:xfrm>
          <a:prstGeom prst="rect">
            <a:avLst/>
          </a:prstGeom>
          <a:noFill/>
          <a:ln w="9525">
            <a:noFill/>
            <a:miter lim="800000"/>
            <a:headEnd/>
            <a:tailEnd/>
          </a:ln>
        </p:spPr>
        <p:txBody>
          <a:bodyPr>
            <a:spAutoFit/>
          </a:bodyPr>
          <a:lstStyle/>
          <a:p>
            <a:pPr>
              <a:spcBef>
                <a:spcPct val="50000"/>
              </a:spcBef>
            </a:pPr>
            <a:r>
              <a:rPr lang="en-US">
                <a:solidFill>
                  <a:srgbClr val="FFFF00"/>
                </a:solidFill>
              </a:rPr>
              <a:t>Operational Level</a:t>
            </a:r>
            <a:r>
              <a:rPr lang="en-US"/>
              <a:t> </a:t>
            </a:r>
            <a:endParaRPr lang="id-ID"/>
          </a:p>
        </p:txBody>
      </p:sp>
      <p:sp>
        <p:nvSpPr>
          <p:cNvPr id="42005" name="Text Box 29"/>
          <p:cNvSpPr txBox="1">
            <a:spLocks noChangeArrowheads="1"/>
          </p:cNvSpPr>
          <p:nvPr/>
        </p:nvSpPr>
        <p:spPr bwMode="auto">
          <a:xfrm>
            <a:off x="7451725" y="5097463"/>
            <a:ext cx="1152525" cy="641350"/>
          </a:xfrm>
          <a:prstGeom prst="rect">
            <a:avLst/>
          </a:prstGeom>
          <a:noFill/>
          <a:ln w="9525">
            <a:noFill/>
            <a:miter lim="800000"/>
            <a:headEnd/>
            <a:tailEnd/>
          </a:ln>
        </p:spPr>
        <p:txBody>
          <a:bodyPr>
            <a:spAutoFit/>
          </a:bodyPr>
          <a:lstStyle/>
          <a:p>
            <a:pPr>
              <a:spcBef>
                <a:spcPct val="50000"/>
              </a:spcBef>
            </a:pPr>
            <a:r>
              <a:rPr lang="en-US">
                <a:solidFill>
                  <a:srgbClr val="FFFF00"/>
                </a:solidFill>
              </a:rPr>
              <a:t>Empirical Level </a:t>
            </a:r>
            <a:endParaRPr lang="id-ID">
              <a:solidFill>
                <a:srgbClr val="FFFF00"/>
              </a:solidFill>
            </a:endParaRPr>
          </a:p>
        </p:txBody>
      </p:sp>
      <p:sp>
        <p:nvSpPr>
          <p:cNvPr id="42006" name="Line 30"/>
          <p:cNvSpPr>
            <a:spLocks noChangeShapeType="1"/>
          </p:cNvSpPr>
          <p:nvPr/>
        </p:nvSpPr>
        <p:spPr bwMode="auto">
          <a:xfrm>
            <a:off x="7308850" y="2492375"/>
            <a:ext cx="0" cy="1368425"/>
          </a:xfrm>
          <a:prstGeom prst="line">
            <a:avLst/>
          </a:prstGeom>
          <a:noFill/>
          <a:ln w="9525">
            <a:solidFill>
              <a:schemeClr val="folHlink"/>
            </a:solidFill>
            <a:round/>
            <a:headEnd/>
            <a:tailEnd/>
          </a:ln>
        </p:spPr>
        <p:txBody>
          <a:bodyPr/>
          <a:lstStyle/>
          <a:p>
            <a:endParaRPr lang="en-US"/>
          </a:p>
        </p:txBody>
      </p:sp>
      <p:sp>
        <p:nvSpPr>
          <p:cNvPr id="42007" name="Line 31"/>
          <p:cNvSpPr>
            <a:spLocks noChangeShapeType="1"/>
          </p:cNvSpPr>
          <p:nvPr/>
        </p:nvSpPr>
        <p:spPr bwMode="auto">
          <a:xfrm flipH="1">
            <a:off x="7092950" y="2492375"/>
            <a:ext cx="215900" cy="0"/>
          </a:xfrm>
          <a:prstGeom prst="line">
            <a:avLst/>
          </a:prstGeom>
          <a:noFill/>
          <a:ln w="9525">
            <a:solidFill>
              <a:schemeClr val="folHlink"/>
            </a:solidFill>
            <a:round/>
            <a:headEnd/>
            <a:tailEnd/>
          </a:ln>
        </p:spPr>
        <p:txBody>
          <a:bodyPr/>
          <a:lstStyle/>
          <a:p>
            <a:endParaRPr lang="en-US"/>
          </a:p>
        </p:txBody>
      </p:sp>
      <p:sp>
        <p:nvSpPr>
          <p:cNvPr id="42008" name="Line 32"/>
          <p:cNvSpPr>
            <a:spLocks noChangeShapeType="1"/>
          </p:cNvSpPr>
          <p:nvPr/>
        </p:nvSpPr>
        <p:spPr bwMode="auto">
          <a:xfrm flipH="1">
            <a:off x="7092950" y="3860800"/>
            <a:ext cx="215900" cy="0"/>
          </a:xfrm>
          <a:prstGeom prst="line">
            <a:avLst/>
          </a:prstGeom>
          <a:noFill/>
          <a:ln w="9525">
            <a:solidFill>
              <a:schemeClr val="folHlink"/>
            </a:solidFill>
            <a:round/>
            <a:headEnd/>
            <a:tailEnd/>
          </a:ln>
        </p:spPr>
        <p:txBody>
          <a:bodyPr/>
          <a:lstStyle/>
          <a:p>
            <a:endParaRPr lang="en-US"/>
          </a:p>
        </p:txBody>
      </p:sp>
      <p:sp>
        <p:nvSpPr>
          <p:cNvPr id="42009" name="Line 33"/>
          <p:cNvSpPr>
            <a:spLocks noChangeShapeType="1"/>
          </p:cNvSpPr>
          <p:nvPr/>
        </p:nvSpPr>
        <p:spPr bwMode="auto">
          <a:xfrm>
            <a:off x="7308850" y="4076700"/>
            <a:ext cx="0" cy="1081088"/>
          </a:xfrm>
          <a:prstGeom prst="line">
            <a:avLst/>
          </a:prstGeom>
          <a:noFill/>
          <a:ln w="9525">
            <a:solidFill>
              <a:schemeClr val="folHlink"/>
            </a:solidFill>
            <a:round/>
            <a:headEnd/>
            <a:tailEnd/>
          </a:ln>
        </p:spPr>
        <p:txBody>
          <a:bodyPr/>
          <a:lstStyle/>
          <a:p>
            <a:endParaRPr lang="en-US"/>
          </a:p>
        </p:txBody>
      </p:sp>
      <p:sp>
        <p:nvSpPr>
          <p:cNvPr id="42010" name="Line 34"/>
          <p:cNvSpPr>
            <a:spLocks noChangeShapeType="1"/>
          </p:cNvSpPr>
          <p:nvPr/>
        </p:nvSpPr>
        <p:spPr bwMode="auto">
          <a:xfrm flipH="1">
            <a:off x="7092950" y="4076700"/>
            <a:ext cx="215900" cy="0"/>
          </a:xfrm>
          <a:prstGeom prst="line">
            <a:avLst/>
          </a:prstGeom>
          <a:noFill/>
          <a:ln w="9525">
            <a:solidFill>
              <a:schemeClr val="folHlink"/>
            </a:solidFill>
            <a:round/>
            <a:headEnd/>
            <a:tailEnd/>
          </a:ln>
        </p:spPr>
        <p:txBody>
          <a:bodyPr/>
          <a:lstStyle/>
          <a:p>
            <a:endParaRPr lang="en-US"/>
          </a:p>
        </p:txBody>
      </p:sp>
      <p:sp>
        <p:nvSpPr>
          <p:cNvPr id="42011" name="Line 35"/>
          <p:cNvSpPr>
            <a:spLocks noChangeShapeType="1"/>
          </p:cNvSpPr>
          <p:nvPr/>
        </p:nvSpPr>
        <p:spPr bwMode="auto">
          <a:xfrm flipH="1">
            <a:off x="7092950" y="5157788"/>
            <a:ext cx="215900" cy="0"/>
          </a:xfrm>
          <a:prstGeom prst="line">
            <a:avLst/>
          </a:prstGeom>
          <a:noFill/>
          <a:ln w="9525">
            <a:solidFill>
              <a:schemeClr val="folHlink"/>
            </a:solidFill>
            <a:round/>
            <a:headEnd/>
            <a:tailEnd/>
          </a:ln>
        </p:spPr>
        <p:txBody>
          <a:bodyPr/>
          <a:lstStyle/>
          <a:p>
            <a:endParaRPr lang="en-US"/>
          </a:p>
        </p:txBody>
      </p:sp>
      <p:sp>
        <p:nvSpPr>
          <p:cNvPr id="42012" name="Line 36"/>
          <p:cNvSpPr>
            <a:spLocks noChangeShapeType="1"/>
          </p:cNvSpPr>
          <p:nvPr/>
        </p:nvSpPr>
        <p:spPr bwMode="auto">
          <a:xfrm flipH="1">
            <a:off x="7092950" y="5373688"/>
            <a:ext cx="215900" cy="0"/>
          </a:xfrm>
          <a:prstGeom prst="line">
            <a:avLst/>
          </a:prstGeom>
          <a:noFill/>
          <a:ln w="9525">
            <a:solidFill>
              <a:schemeClr val="folHlink"/>
            </a:solidFill>
            <a:round/>
            <a:headEnd/>
            <a:tailEnd/>
          </a:ln>
        </p:spPr>
        <p:txBody>
          <a:bodyPr/>
          <a:lstStyle/>
          <a:p>
            <a:endParaRPr lang="en-US"/>
          </a:p>
        </p:txBody>
      </p:sp>
      <p:sp>
        <p:nvSpPr>
          <p:cNvPr id="42013" name="Text Box 37"/>
          <p:cNvSpPr txBox="1">
            <a:spLocks noChangeArrowheads="1"/>
          </p:cNvSpPr>
          <p:nvPr/>
        </p:nvSpPr>
        <p:spPr bwMode="auto">
          <a:xfrm>
            <a:off x="3419475" y="2486025"/>
            <a:ext cx="1008063" cy="457200"/>
          </a:xfrm>
          <a:prstGeom prst="rect">
            <a:avLst/>
          </a:prstGeom>
          <a:noFill/>
          <a:ln w="9525" algn="ctr">
            <a:noFill/>
            <a:miter lim="800000"/>
            <a:headEnd/>
            <a:tailEnd/>
          </a:ln>
        </p:spPr>
        <p:txBody>
          <a:bodyPr>
            <a:spAutoFit/>
          </a:bodyPr>
          <a:lstStyle/>
          <a:p>
            <a:pPr algn="ctr">
              <a:spcBef>
                <a:spcPct val="50000"/>
              </a:spcBef>
            </a:pPr>
            <a:r>
              <a:rPr lang="en-US" sz="2000" b="1"/>
              <a:t>+</a:t>
            </a:r>
            <a:r>
              <a:rPr lang="en-US"/>
              <a:t> or </a:t>
            </a:r>
            <a:r>
              <a:rPr lang="en-US" sz="2400" b="1"/>
              <a:t>-</a:t>
            </a:r>
            <a:endParaRPr lang="id-ID" sz="2400" b="1"/>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ChangeArrowheads="1"/>
          </p:cNvSpPr>
          <p:nvPr/>
        </p:nvSpPr>
        <p:spPr bwMode="auto">
          <a:xfrm>
            <a:off x="457200" y="260350"/>
            <a:ext cx="8291513" cy="865188"/>
          </a:xfrm>
          <a:prstGeom prst="rect">
            <a:avLst/>
          </a:prstGeom>
          <a:noFill/>
          <a:ln w="9525">
            <a:noFill/>
            <a:miter lim="800000"/>
            <a:headEnd/>
            <a:tailEnd/>
          </a:ln>
          <a:effectLst/>
        </p:spPr>
        <p:txBody>
          <a:bodyPr anchor="ctr" anchorCtr="1"/>
          <a:lstStyle/>
          <a:p>
            <a:pPr algn="ctr">
              <a:defRPr/>
            </a:pPr>
            <a:r>
              <a:rPr lang="en-US" sz="3200" b="1" dirty="0">
                <a:solidFill>
                  <a:schemeClr val="tx2"/>
                </a:solidFill>
                <a:effectLst>
                  <a:outerShdw blurRad="38100" dist="38100" dir="2700000" algn="tl">
                    <a:srgbClr val="000000"/>
                  </a:outerShdw>
                </a:effectLst>
              </a:rPr>
              <a:t>Inductive Measurement Process</a:t>
            </a:r>
          </a:p>
          <a:p>
            <a:pPr algn="ctr">
              <a:defRPr/>
            </a:pPr>
            <a:r>
              <a:rPr lang="en-US" sz="3200" b="1" dirty="0">
                <a:solidFill>
                  <a:schemeClr val="tx2"/>
                </a:solidFill>
                <a:effectLst>
                  <a:outerShdw blurRad="38100" dist="38100" dir="2700000" algn="tl">
                    <a:srgbClr val="000000"/>
                  </a:outerShdw>
                </a:effectLst>
              </a:rPr>
              <a:t>for the Proposition</a:t>
            </a:r>
            <a:endParaRPr lang="id-ID" sz="3200" b="1" dirty="0">
              <a:solidFill>
                <a:schemeClr val="tx2"/>
              </a:solidFill>
              <a:effectLst>
                <a:outerShdw blurRad="38100" dist="38100" dir="2700000" algn="tl">
                  <a:srgbClr val="000000"/>
                </a:outerShdw>
              </a:effectLst>
            </a:endParaRPr>
          </a:p>
        </p:txBody>
      </p:sp>
      <p:sp>
        <p:nvSpPr>
          <p:cNvPr id="43011" name="Rectangle 5"/>
          <p:cNvSpPr>
            <a:spLocks noChangeArrowheads="1"/>
          </p:cNvSpPr>
          <p:nvPr/>
        </p:nvSpPr>
        <p:spPr bwMode="auto">
          <a:xfrm>
            <a:off x="539750" y="3652838"/>
            <a:ext cx="2447925" cy="50323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Conceptual Definition</a:t>
            </a:r>
            <a:endParaRPr lang="id-ID" sz="2000" b="1">
              <a:solidFill>
                <a:schemeClr val="bg2"/>
              </a:solidFill>
            </a:endParaRPr>
          </a:p>
        </p:txBody>
      </p:sp>
      <p:sp>
        <p:nvSpPr>
          <p:cNvPr id="43012" name="Rectangle 6"/>
          <p:cNvSpPr>
            <a:spLocks noChangeArrowheads="1"/>
          </p:cNvSpPr>
          <p:nvPr/>
        </p:nvSpPr>
        <p:spPr bwMode="auto">
          <a:xfrm>
            <a:off x="539750" y="2211388"/>
            <a:ext cx="2447925" cy="50323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Abstract Construct</a:t>
            </a:r>
            <a:endParaRPr lang="id-ID" sz="2000" b="1">
              <a:solidFill>
                <a:schemeClr val="bg2"/>
              </a:solidFill>
            </a:endParaRPr>
          </a:p>
        </p:txBody>
      </p:sp>
      <p:sp>
        <p:nvSpPr>
          <p:cNvPr id="43013" name="Rectangle 7"/>
          <p:cNvSpPr>
            <a:spLocks noChangeArrowheads="1"/>
          </p:cNvSpPr>
          <p:nvPr/>
        </p:nvSpPr>
        <p:spPr bwMode="auto">
          <a:xfrm>
            <a:off x="539750" y="5092700"/>
            <a:ext cx="2447925" cy="503238"/>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Observed variable</a:t>
            </a:r>
            <a:endParaRPr lang="id-ID" sz="2000" b="1">
              <a:solidFill>
                <a:schemeClr val="bg2"/>
              </a:solidFill>
            </a:endParaRPr>
          </a:p>
        </p:txBody>
      </p:sp>
      <p:sp>
        <p:nvSpPr>
          <p:cNvPr id="43014" name="Rectangle 8"/>
          <p:cNvSpPr>
            <a:spLocks noChangeArrowheads="1"/>
          </p:cNvSpPr>
          <p:nvPr/>
        </p:nvSpPr>
        <p:spPr bwMode="auto">
          <a:xfrm>
            <a:off x="4645025" y="2211388"/>
            <a:ext cx="2447925" cy="50323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Abstract Construct</a:t>
            </a:r>
            <a:endParaRPr lang="id-ID" sz="2000" b="1">
              <a:solidFill>
                <a:schemeClr val="bg2"/>
              </a:solidFill>
            </a:endParaRPr>
          </a:p>
        </p:txBody>
      </p:sp>
      <p:sp>
        <p:nvSpPr>
          <p:cNvPr id="43015" name="Rectangle 9"/>
          <p:cNvSpPr>
            <a:spLocks noChangeArrowheads="1"/>
          </p:cNvSpPr>
          <p:nvPr/>
        </p:nvSpPr>
        <p:spPr bwMode="auto">
          <a:xfrm>
            <a:off x="4645025" y="3651250"/>
            <a:ext cx="2447925" cy="503238"/>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Conceptual Definition</a:t>
            </a:r>
            <a:endParaRPr lang="id-ID" sz="2000" b="1">
              <a:solidFill>
                <a:schemeClr val="bg2"/>
              </a:solidFill>
            </a:endParaRPr>
          </a:p>
        </p:txBody>
      </p:sp>
      <p:sp>
        <p:nvSpPr>
          <p:cNvPr id="43016" name="Rectangle 10"/>
          <p:cNvSpPr>
            <a:spLocks noChangeArrowheads="1"/>
          </p:cNvSpPr>
          <p:nvPr/>
        </p:nvSpPr>
        <p:spPr bwMode="auto">
          <a:xfrm>
            <a:off x="4645025" y="5091113"/>
            <a:ext cx="2447925" cy="50323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Observed variable</a:t>
            </a:r>
            <a:endParaRPr lang="id-ID" sz="2000" b="1">
              <a:solidFill>
                <a:schemeClr val="bg2"/>
              </a:solidFill>
            </a:endParaRPr>
          </a:p>
        </p:txBody>
      </p:sp>
      <p:sp>
        <p:nvSpPr>
          <p:cNvPr id="43017" name="Text Box 11"/>
          <p:cNvSpPr txBox="1">
            <a:spLocks noChangeArrowheads="1"/>
          </p:cNvSpPr>
          <p:nvPr/>
        </p:nvSpPr>
        <p:spPr bwMode="auto">
          <a:xfrm>
            <a:off x="1835150" y="2924175"/>
            <a:ext cx="4248150" cy="701675"/>
          </a:xfrm>
          <a:prstGeom prst="rect">
            <a:avLst/>
          </a:prstGeom>
          <a:noFill/>
          <a:ln w="9525">
            <a:noFill/>
            <a:miter lim="800000"/>
            <a:headEnd/>
            <a:tailEnd/>
          </a:ln>
        </p:spPr>
        <p:txBody>
          <a:bodyPr>
            <a:spAutoFit/>
          </a:bodyPr>
          <a:lstStyle/>
          <a:p>
            <a:pPr algn="ctr">
              <a:spcBef>
                <a:spcPct val="50000"/>
              </a:spcBef>
            </a:pPr>
            <a:r>
              <a:rPr lang="en-US" sz="2000"/>
              <a:t>Conceptualization by refining the working ideas and concepts</a:t>
            </a:r>
            <a:endParaRPr lang="id-ID" sz="2000"/>
          </a:p>
        </p:txBody>
      </p:sp>
      <p:sp>
        <p:nvSpPr>
          <p:cNvPr id="43018" name="Text Box 12"/>
          <p:cNvSpPr txBox="1">
            <a:spLocks noChangeArrowheads="1"/>
          </p:cNvSpPr>
          <p:nvPr/>
        </p:nvSpPr>
        <p:spPr bwMode="auto">
          <a:xfrm>
            <a:off x="1690688" y="4365625"/>
            <a:ext cx="4249737" cy="701675"/>
          </a:xfrm>
          <a:prstGeom prst="rect">
            <a:avLst/>
          </a:prstGeom>
          <a:noFill/>
          <a:ln w="9525">
            <a:noFill/>
            <a:miter lim="800000"/>
            <a:headEnd/>
            <a:tailEnd/>
          </a:ln>
        </p:spPr>
        <p:txBody>
          <a:bodyPr>
            <a:spAutoFit/>
          </a:bodyPr>
          <a:lstStyle/>
          <a:p>
            <a:pPr algn="ctr">
              <a:spcBef>
                <a:spcPct val="50000"/>
              </a:spcBef>
            </a:pPr>
            <a:r>
              <a:rPr lang="en-US" sz="2000"/>
              <a:t>Operationalization by forming concepts from data and working ideas</a:t>
            </a:r>
            <a:endParaRPr lang="id-ID" sz="2000"/>
          </a:p>
        </p:txBody>
      </p:sp>
      <p:sp>
        <p:nvSpPr>
          <p:cNvPr id="43019" name="Line 13"/>
          <p:cNvSpPr>
            <a:spLocks noChangeShapeType="1"/>
          </p:cNvSpPr>
          <p:nvPr/>
        </p:nvSpPr>
        <p:spPr bwMode="auto">
          <a:xfrm>
            <a:off x="1692275" y="2708275"/>
            <a:ext cx="0" cy="942975"/>
          </a:xfrm>
          <a:prstGeom prst="line">
            <a:avLst/>
          </a:prstGeom>
          <a:noFill/>
          <a:ln w="28575">
            <a:solidFill>
              <a:schemeClr val="tx1"/>
            </a:solidFill>
            <a:round/>
            <a:headEnd type="triangle" w="lg" len="lg"/>
            <a:tailEnd type="none" w="lg" len="lg"/>
          </a:ln>
        </p:spPr>
        <p:txBody>
          <a:bodyPr/>
          <a:lstStyle/>
          <a:p>
            <a:endParaRPr lang="en-US"/>
          </a:p>
        </p:txBody>
      </p:sp>
      <p:sp>
        <p:nvSpPr>
          <p:cNvPr id="43020" name="Line 14"/>
          <p:cNvSpPr>
            <a:spLocks noChangeShapeType="1"/>
          </p:cNvSpPr>
          <p:nvPr/>
        </p:nvSpPr>
        <p:spPr bwMode="auto">
          <a:xfrm>
            <a:off x="1692275" y="4149725"/>
            <a:ext cx="0" cy="941388"/>
          </a:xfrm>
          <a:prstGeom prst="line">
            <a:avLst/>
          </a:prstGeom>
          <a:noFill/>
          <a:ln w="38100">
            <a:solidFill>
              <a:schemeClr val="tx1"/>
            </a:solidFill>
            <a:round/>
            <a:headEnd type="triangle" w="lg" len="lg"/>
            <a:tailEnd type="none" w="lg" len="lg"/>
          </a:ln>
        </p:spPr>
        <p:txBody>
          <a:bodyPr/>
          <a:lstStyle/>
          <a:p>
            <a:endParaRPr lang="en-US"/>
          </a:p>
        </p:txBody>
      </p:sp>
      <p:sp>
        <p:nvSpPr>
          <p:cNvPr id="43021" name="Line 15"/>
          <p:cNvSpPr>
            <a:spLocks noChangeShapeType="1"/>
          </p:cNvSpPr>
          <p:nvPr/>
        </p:nvSpPr>
        <p:spPr bwMode="auto">
          <a:xfrm>
            <a:off x="5867400" y="2708275"/>
            <a:ext cx="1588" cy="942975"/>
          </a:xfrm>
          <a:prstGeom prst="line">
            <a:avLst/>
          </a:prstGeom>
          <a:noFill/>
          <a:ln w="28575">
            <a:solidFill>
              <a:schemeClr val="tx1"/>
            </a:solidFill>
            <a:round/>
            <a:headEnd type="triangle" w="lg" len="lg"/>
            <a:tailEnd type="none" w="lg" len="lg"/>
          </a:ln>
        </p:spPr>
        <p:txBody>
          <a:bodyPr/>
          <a:lstStyle/>
          <a:p>
            <a:endParaRPr lang="en-US"/>
          </a:p>
        </p:txBody>
      </p:sp>
      <p:sp>
        <p:nvSpPr>
          <p:cNvPr id="43022" name="Line 16"/>
          <p:cNvSpPr>
            <a:spLocks noChangeShapeType="1"/>
          </p:cNvSpPr>
          <p:nvPr/>
        </p:nvSpPr>
        <p:spPr bwMode="auto">
          <a:xfrm>
            <a:off x="5867400" y="4149725"/>
            <a:ext cx="1588" cy="941388"/>
          </a:xfrm>
          <a:prstGeom prst="line">
            <a:avLst/>
          </a:prstGeom>
          <a:noFill/>
          <a:ln w="28575">
            <a:solidFill>
              <a:schemeClr val="tx1"/>
            </a:solidFill>
            <a:round/>
            <a:headEnd type="triangle" w="lg" len="lg"/>
            <a:tailEnd type="none" w="lg" len="lg"/>
          </a:ln>
        </p:spPr>
        <p:txBody>
          <a:bodyPr/>
          <a:lstStyle/>
          <a:p>
            <a:endParaRPr lang="en-US"/>
          </a:p>
        </p:txBody>
      </p:sp>
      <p:sp>
        <p:nvSpPr>
          <p:cNvPr id="43023" name="Line 17"/>
          <p:cNvSpPr>
            <a:spLocks noChangeShapeType="1"/>
          </p:cNvSpPr>
          <p:nvPr/>
        </p:nvSpPr>
        <p:spPr bwMode="auto">
          <a:xfrm>
            <a:off x="2987675" y="2498725"/>
            <a:ext cx="1655763" cy="0"/>
          </a:xfrm>
          <a:prstGeom prst="line">
            <a:avLst/>
          </a:prstGeom>
          <a:noFill/>
          <a:ln w="38100">
            <a:solidFill>
              <a:schemeClr val="folHlink"/>
            </a:solidFill>
            <a:round/>
            <a:headEnd/>
            <a:tailEnd type="none" w="lg" len="lg"/>
          </a:ln>
        </p:spPr>
        <p:txBody>
          <a:bodyPr/>
          <a:lstStyle/>
          <a:p>
            <a:endParaRPr lang="en-US"/>
          </a:p>
        </p:txBody>
      </p:sp>
      <p:sp>
        <p:nvSpPr>
          <p:cNvPr id="43024" name="Line 18"/>
          <p:cNvSpPr>
            <a:spLocks noChangeShapeType="1"/>
          </p:cNvSpPr>
          <p:nvPr/>
        </p:nvSpPr>
        <p:spPr bwMode="auto">
          <a:xfrm>
            <a:off x="2987675" y="5380038"/>
            <a:ext cx="1655763" cy="0"/>
          </a:xfrm>
          <a:prstGeom prst="line">
            <a:avLst/>
          </a:prstGeom>
          <a:noFill/>
          <a:ln w="38100">
            <a:solidFill>
              <a:schemeClr val="folHlink"/>
            </a:solidFill>
            <a:round/>
            <a:headEnd type="triangle" w="lg" len="lg"/>
            <a:tailEnd type="triangle" w="lg" len="lg"/>
          </a:ln>
        </p:spPr>
        <p:txBody>
          <a:bodyPr/>
          <a:lstStyle/>
          <a:p>
            <a:endParaRPr lang="en-US"/>
          </a:p>
        </p:txBody>
      </p:sp>
      <p:sp>
        <p:nvSpPr>
          <p:cNvPr id="43025" name="Text Box 19"/>
          <p:cNvSpPr txBox="1">
            <a:spLocks noChangeArrowheads="1"/>
          </p:cNvSpPr>
          <p:nvPr/>
        </p:nvSpPr>
        <p:spPr bwMode="auto">
          <a:xfrm>
            <a:off x="1619250" y="1628775"/>
            <a:ext cx="4391025" cy="396875"/>
          </a:xfrm>
          <a:prstGeom prst="rect">
            <a:avLst/>
          </a:prstGeom>
          <a:noFill/>
          <a:ln w="9525">
            <a:noFill/>
            <a:miter lim="800000"/>
            <a:headEnd/>
            <a:tailEnd/>
          </a:ln>
        </p:spPr>
        <p:txBody>
          <a:bodyPr>
            <a:spAutoFit/>
          </a:bodyPr>
          <a:lstStyle/>
          <a:p>
            <a:pPr algn="ctr">
              <a:spcBef>
                <a:spcPct val="50000"/>
              </a:spcBef>
            </a:pPr>
            <a:r>
              <a:rPr lang="en-US" sz="2000"/>
              <a:t>Theorize the relationship</a:t>
            </a:r>
            <a:endParaRPr lang="id-ID" sz="2000"/>
          </a:p>
        </p:txBody>
      </p:sp>
      <p:sp>
        <p:nvSpPr>
          <p:cNvPr id="43026" name="Text Box 20"/>
          <p:cNvSpPr txBox="1">
            <a:spLocks noChangeArrowheads="1"/>
          </p:cNvSpPr>
          <p:nvPr/>
        </p:nvSpPr>
        <p:spPr bwMode="auto">
          <a:xfrm>
            <a:off x="2195513" y="5680075"/>
            <a:ext cx="3384550" cy="701675"/>
          </a:xfrm>
          <a:prstGeom prst="rect">
            <a:avLst/>
          </a:prstGeom>
          <a:noFill/>
          <a:ln w="9525">
            <a:noFill/>
            <a:miter lim="800000"/>
            <a:headEnd/>
            <a:tailEnd/>
          </a:ln>
        </p:spPr>
        <p:txBody>
          <a:bodyPr>
            <a:spAutoFit/>
          </a:bodyPr>
          <a:lstStyle/>
          <a:p>
            <a:pPr algn="ctr">
              <a:spcBef>
                <a:spcPct val="50000"/>
              </a:spcBef>
            </a:pPr>
            <a:r>
              <a:rPr lang="en-US" sz="2000"/>
              <a:t>Observe empirical conditions and gather data</a:t>
            </a:r>
            <a:endParaRPr lang="id-ID" sz="2000"/>
          </a:p>
        </p:txBody>
      </p:sp>
      <p:sp>
        <p:nvSpPr>
          <p:cNvPr id="43027" name="Text Box 21"/>
          <p:cNvSpPr txBox="1">
            <a:spLocks noChangeArrowheads="1"/>
          </p:cNvSpPr>
          <p:nvPr/>
        </p:nvSpPr>
        <p:spPr bwMode="auto">
          <a:xfrm>
            <a:off x="7380288" y="2865438"/>
            <a:ext cx="936625" cy="641350"/>
          </a:xfrm>
          <a:prstGeom prst="rect">
            <a:avLst/>
          </a:prstGeom>
          <a:noFill/>
          <a:ln w="9525">
            <a:noFill/>
            <a:miter lim="800000"/>
            <a:headEnd/>
            <a:tailEnd/>
          </a:ln>
        </p:spPr>
        <p:txBody>
          <a:bodyPr>
            <a:spAutoFit/>
          </a:bodyPr>
          <a:lstStyle/>
          <a:p>
            <a:pPr>
              <a:spcBef>
                <a:spcPct val="50000"/>
              </a:spcBef>
            </a:pPr>
            <a:r>
              <a:rPr lang="en-US">
                <a:solidFill>
                  <a:srgbClr val="FFFF00"/>
                </a:solidFill>
              </a:rPr>
              <a:t>Level of Theory</a:t>
            </a:r>
            <a:endParaRPr lang="id-ID">
              <a:solidFill>
                <a:srgbClr val="FFFF00"/>
              </a:solidFill>
            </a:endParaRPr>
          </a:p>
        </p:txBody>
      </p:sp>
      <p:sp>
        <p:nvSpPr>
          <p:cNvPr id="43028" name="Text Box 22"/>
          <p:cNvSpPr txBox="1">
            <a:spLocks noChangeArrowheads="1"/>
          </p:cNvSpPr>
          <p:nvPr/>
        </p:nvSpPr>
        <p:spPr bwMode="auto">
          <a:xfrm>
            <a:off x="7451725" y="4221163"/>
            <a:ext cx="1296988" cy="641350"/>
          </a:xfrm>
          <a:prstGeom prst="rect">
            <a:avLst/>
          </a:prstGeom>
          <a:noFill/>
          <a:ln w="9525">
            <a:noFill/>
            <a:miter lim="800000"/>
            <a:headEnd/>
            <a:tailEnd/>
          </a:ln>
        </p:spPr>
        <p:txBody>
          <a:bodyPr>
            <a:spAutoFit/>
          </a:bodyPr>
          <a:lstStyle/>
          <a:p>
            <a:pPr>
              <a:spcBef>
                <a:spcPct val="50000"/>
              </a:spcBef>
            </a:pPr>
            <a:r>
              <a:rPr lang="en-US">
                <a:solidFill>
                  <a:srgbClr val="FFFF00"/>
                </a:solidFill>
              </a:rPr>
              <a:t>Operational Level</a:t>
            </a:r>
            <a:r>
              <a:rPr lang="en-US"/>
              <a:t> </a:t>
            </a:r>
            <a:endParaRPr lang="id-ID"/>
          </a:p>
        </p:txBody>
      </p:sp>
      <p:sp>
        <p:nvSpPr>
          <p:cNvPr id="43029" name="Text Box 23"/>
          <p:cNvSpPr txBox="1">
            <a:spLocks noChangeArrowheads="1"/>
          </p:cNvSpPr>
          <p:nvPr/>
        </p:nvSpPr>
        <p:spPr bwMode="auto">
          <a:xfrm>
            <a:off x="7451725" y="5097463"/>
            <a:ext cx="1152525" cy="641350"/>
          </a:xfrm>
          <a:prstGeom prst="rect">
            <a:avLst/>
          </a:prstGeom>
          <a:noFill/>
          <a:ln w="9525">
            <a:noFill/>
            <a:miter lim="800000"/>
            <a:headEnd/>
            <a:tailEnd/>
          </a:ln>
        </p:spPr>
        <p:txBody>
          <a:bodyPr>
            <a:spAutoFit/>
          </a:bodyPr>
          <a:lstStyle/>
          <a:p>
            <a:pPr>
              <a:spcBef>
                <a:spcPct val="50000"/>
              </a:spcBef>
            </a:pPr>
            <a:r>
              <a:rPr lang="en-US">
                <a:solidFill>
                  <a:srgbClr val="FFFF00"/>
                </a:solidFill>
              </a:rPr>
              <a:t>Empirical Level </a:t>
            </a:r>
            <a:endParaRPr lang="id-ID">
              <a:solidFill>
                <a:srgbClr val="FFFF00"/>
              </a:solidFill>
            </a:endParaRPr>
          </a:p>
        </p:txBody>
      </p:sp>
      <p:sp>
        <p:nvSpPr>
          <p:cNvPr id="43030" name="Line 24"/>
          <p:cNvSpPr>
            <a:spLocks noChangeShapeType="1"/>
          </p:cNvSpPr>
          <p:nvPr/>
        </p:nvSpPr>
        <p:spPr bwMode="auto">
          <a:xfrm>
            <a:off x="7308850" y="2492375"/>
            <a:ext cx="0" cy="1368425"/>
          </a:xfrm>
          <a:prstGeom prst="line">
            <a:avLst/>
          </a:prstGeom>
          <a:noFill/>
          <a:ln w="9525">
            <a:solidFill>
              <a:schemeClr val="folHlink"/>
            </a:solidFill>
            <a:round/>
            <a:headEnd/>
            <a:tailEnd/>
          </a:ln>
        </p:spPr>
        <p:txBody>
          <a:bodyPr/>
          <a:lstStyle/>
          <a:p>
            <a:endParaRPr lang="en-US"/>
          </a:p>
        </p:txBody>
      </p:sp>
      <p:sp>
        <p:nvSpPr>
          <p:cNvPr id="43031" name="Line 25"/>
          <p:cNvSpPr>
            <a:spLocks noChangeShapeType="1"/>
          </p:cNvSpPr>
          <p:nvPr/>
        </p:nvSpPr>
        <p:spPr bwMode="auto">
          <a:xfrm flipH="1">
            <a:off x="7092950" y="2492375"/>
            <a:ext cx="215900" cy="0"/>
          </a:xfrm>
          <a:prstGeom prst="line">
            <a:avLst/>
          </a:prstGeom>
          <a:noFill/>
          <a:ln w="9525">
            <a:solidFill>
              <a:schemeClr val="folHlink"/>
            </a:solidFill>
            <a:round/>
            <a:headEnd/>
            <a:tailEnd/>
          </a:ln>
        </p:spPr>
        <p:txBody>
          <a:bodyPr/>
          <a:lstStyle/>
          <a:p>
            <a:endParaRPr lang="en-US"/>
          </a:p>
        </p:txBody>
      </p:sp>
      <p:sp>
        <p:nvSpPr>
          <p:cNvPr id="43032" name="Line 26"/>
          <p:cNvSpPr>
            <a:spLocks noChangeShapeType="1"/>
          </p:cNvSpPr>
          <p:nvPr/>
        </p:nvSpPr>
        <p:spPr bwMode="auto">
          <a:xfrm flipH="1">
            <a:off x="7092950" y="3860800"/>
            <a:ext cx="215900" cy="0"/>
          </a:xfrm>
          <a:prstGeom prst="line">
            <a:avLst/>
          </a:prstGeom>
          <a:noFill/>
          <a:ln w="9525">
            <a:solidFill>
              <a:schemeClr val="folHlink"/>
            </a:solidFill>
            <a:round/>
            <a:headEnd/>
            <a:tailEnd/>
          </a:ln>
        </p:spPr>
        <p:txBody>
          <a:bodyPr/>
          <a:lstStyle/>
          <a:p>
            <a:endParaRPr lang="en-US"/>
          </a:p>
        </p:txBody>
      </p:sp>
      <p:sp>
        <p:nvSpPr>
          <p:cNvPr id="43033" name="Line 27"/>
          <p:cNvSpPr>
            <a:spLocks noChangeShapeType="1"/>
          </p:cNvSpPr>
          <p:nvPr/>
        </p:nvSpPr>
        <p:spPr bwMode="auto">
          <a:xfrm>
            <a:off x="7308850" y="4076700"/>
            <a:ext cx="0" cy="1081088"/>
          </a:xfrm>
          <a:prstGeom prst="line">
            <a:avLst/>
          </a:prstGeom>
          <a:noFill/>
          <a:ln w="9525">
            <a:solidFill>
              <a:schemeClr val="folHlink"/>
            </a:solidFill>
            <a:round/>
            <a:headEnd/>
            <a:tailEnd/>
          </a:ln>
        </p:spPr>
        <p:txBody>
          <a:bodyPr/>
          <a:lstStyle/>
          <a:p>
            <a:endParaRPr lang="en-US"/>
          </a:p>
        </p:txBody>
      </p:sp>
      <p:sp>
        <p:nvSpPr>
          <p:cNvPr id="43034" name="Line 28"/>
          <p:cNvSpPr>
            <a:spLocks noChangeShapeType="1"/>
          </p:cNvSpPr>
          <p:nvPr/>
        </p:nvSpPr>
        <p:spPr bwMode="auto">
          <a:xfrm flipH="1">
            <a:off x="7092950" y="4076700"/>
            <a:ext cx="215900" cy="0"/>
          </a:xfrm>
          <a:prstGeom prst="line">
            <a:avLst/>
          </a:prstGeom>
          <a:noFill/>
          <a:ln w="9525">
            <a:solidFill>
              <a:schemeClr val="folHlink"/>
            </a:solidFill>
            <a:round/>
            <a:headEnd/>
            <a:tailEnd/>
          </a:ln>
        </p:spPr>
        <p:txBody>
          <a:bodyPr/>
          <a:lstStyle/>
          <a:p>
            <a:endParaRPr lang="en-US"/>
          </a:p>
        </p:txBody>
      </p:sp>
      <p:sp>
        <p:nvSpPr>
          <p:cNvPr id="43035" name="Line 29"/>
          <p:cNvSpPr>
            <a:spLocks noChangeShapeType="1"/>
          </p:cNvSpPr>
          <p:nvPr/>
        </p:nvSpPr>
        <p:spPr bwMode="auto">
          <a:xfrm flipH="1">
            <a:off x="7092950" y="5157788"/>
            <a:ext cx="215900" cy="0"/>
          </a:xfrm>
          <a:prstGeom prst="line">
            <a:avLst/>
          </a:prstGeom>
          <a:noFill/>
          <a:ln w="9525">
            <a:solidFill>
              <a:schemeClr val="folHlink"/>
            </a:solidFill>
            <a:round/>
            <a:headEnd/>
            <a:tailEnd/>
          </a:ln>
        </p:spPr>
        <p:txBody>
          <a:bodyPr/>
          <a:lstStyle/>
          <a:p>
            <a:endParaRPr lang="en-US"/>
          </a:p>
        </p:txBody>
      </p:sp>
      <p:sp>
        <p:nvSpPr>
          <p:cNvPr id="43036" name="Line 30"/>
          <p:cNvSpPr>
            <a:spLocks noChangeShapeType="1"/>
          </p:cNvSpPr>
          <p:nvPr/>
        </p:nvSpPr>
        <p:spPr bwMode="auto">
          <a:xfrm flipH="1">
            <a:off x="7092950" y="5373688"/>
            <a:ext cx="215900" cy="0"/>
          </a:xfrm>
          <a:prstGeom prst="line">
            <a:avLst/>
          </a:prstGeom>
          <a:noFill/>
          <a:ln w="9525">
            <a:solidFill>
              <a:schemeClr val="folHlink"/>
            </a:solidFill>
            <a:round/>
            <a:headEnd/>
            <a:tailEnd/>
          </a:ln>
        </p:spPr>
        <p:txBody>
          <a:bodyPr/>
          <a:lstStyle/>
          <a:p>
            <a:endParaRPr lang="en-US"/>
          </a:p>
        </p:txBody>
      </p:sp>
      <p:sp>
        <p:nvSpPr>
          <p:cNvPr id="43037" name="Text Box 31"/>
          <p:cNvSpPr txBox="1">
            <a:spLocks noChangeArrowheads="1"/>
          </p:cNvSpPr>
          <p:nvPr/>
        </p:nvSpPr>
        <p:spPr bwMode="auto">
          <a:xfrm>
            <a:off x="3419475" y="2486025"/>
            <a:ext cx="1008063" cy="457200"/>
          </a:xfrm>
          <a:prstGeom prst="rect">
            <a:avLst/>
          </a:prstGeom>
          <a:noFill/>
          <a:ln w="9525" algn="ctr">
            <a:noFill/>
            <a:miter lim="800000"/>
            <a:headEnd/>
            <a:tailEnd/>
          </a:ln>
        </p:spPr>
        <p:txBody>
          <a:bodyPr>
            <a:spAutoFit/>
          </a:bodyPr>
          <a:lstStyle/>
          <a:p>
            <a:pPr algn="ctr">
              <a:spcBef>
                <a:spcPct val="50000"/>
              </a:spcBef>
            </a:pPr>
            <a:r>
              <a:rPr lang="en-US" sz="2000" b="1"/>
              <a:t>+</a:t>
            </a:r>
            <a:r>
              <a:rPr lang="en-US"/>
              <a:t> or </a:t>
            </a:r>
            <a:r>
              <a:rPr lang="en-US" sz="2400" b="1"/>
              <a:t>-</a:t>
            </a:r>
            <a:endParaRPr lang="id-ID" sz="2400" b="1"/>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txBox="1">
            <a:spLocks noChangeArrowheads="1"/>
          </p:cNvSpPr>
          <p:nvPr/>
        </p:nvSpPr>
        <p:spPr bwMode="auto">
          <a:xfrm>
            <a:off x="179388" y="274638"/>
            <a:ext cx="8785225" cy="850900"/>
          </a:xfrm>
          <a:prstGeom prst="rect">
            <a:avLst/>
          </a:prstGeom>
          <a:noFill/>
          <a:ln w="9525">
            <a:noFill/>
            <a:miter lim="800000"/>
            <a:headEnd/>
            <a:tailEnd/>
          </a:ln>
        </p:spPr>
        <p:txBody>
          <a:bodyPr/>
          <a:lstStyle/>
          <a:p>
            <a:pPr algn="ctr"/>
            <a:r>
              <a:rPr lang="en-US" sz="2800" b="1">
                <a:solidFill>
                  <a:schemeClr val="tx2"/>
                </a:solidFill>
              </a:rPr>
              <a:t>Quantitative Measurement: Conceptualization and Operationalization</a:t>
            </a:r>
            <a:endParaRPr lang="id-ID" sz="2800" b="1">
              <a:solidFill>
                <a:schemeClr val="tx2"/>
              </a:solidFill>
            </a:endParaRPr>
          </a:p>
        </p:txBody>
      </p:sp>
      <p:grpSp>
        <p:nvGrpSpPr>
          <p:cNvPr id="44035" name="Group 43"/>
          <p:cNvGrpSpPr>
            <a:grpSpLocks/>
          </p:cNvGrpSpPr>
          <p:nvPr/>
        </p:nvGrpSpPr>
        <p:grpSpPr bwMode="auto">
          <a:xfrm>
            <a:off x="539750" y="1628775"/>
            <a:ext cx="8208963" cy="4110038"/>
            <a:chOff x="340" y="1026"/>
            <a:chExt cx="5171" cy="2589"/>
          </a:xfrm>
        </p:grpSpPr>
        <p:sp>
          <p:nvSpPr>
            <p:cNvPr id="44036" name="Rectangle 5"/>
            <p:cNvSpPr>
              <a:spLocks noChangeArrowheads="1"/>
            </p:cNvSpPr>
            <p:nvPr/>
          </p:nvSpPr>
          <p:spPr bwMode="auto">
            <a:xfrm>
              <a:off x="340" y="2301"/>
              <a:ext cx="1542" cy="31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Conceptual Definition</a:t>
              </a:r>
              <a:endParaRPr lang="id-ID" sz="2000" b="1">
                <a:solidFill>
                  <a:schemeClr val="bg2"/>
                </a:solidFill>
              </a:endParaRPr>
            </a:p>
          </p:txBody>
        </p:sp>
        <p:sp>
          <p:nvSpPr>
            <p:cNvPr id="44037" name="Rectangle 6"/>
            <p:cNvSpPr>
              <a:spLocks noChangeArrowheads="1"/>
            </p:cNvSpPr>
            <p:nvPr/>
          </p:nvSpPr>
          <p:spPr bwMode="auto">
            <a:xfrm>
              <a:off x="340" y="1393"/>
              <a:ext cx="1542" cy="31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Abstract Construct</a:t>
              </a:r>
              <a:endParaRPr lang="id-ID" sz="2000" b="1">
                <a:solidFill>
                  <a:schemeClr val="bg2"/>
                </a:solidFill>
              </a:endParaRPr>
            </a:p>
          </p:txBody>
        </p:sp>
        <p:sp>
          <p:nvSpPr>
            <p:cNvPr id="44038" name="Rectangle 7"/>
            <p:cNvSpPr>
              <a:spLocks noChangeArrowheads="1"/>
            </p:cNvSpPr>
            <p:nvPr/>
          </p:nvSpPr>
          <p:spPr bwMode="auto">
            <a:xfrm>
              <a:off x="340" y="3208"/>
              <a:ext cx="1542" cy="31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Indicator of Measure</a:t>
              </a:r>
              <a:endParaRPr lang="id-ID" sz="2000" b="1">
                <a:solidFill>
                  <a:schemeClr val="bg2"/>
                </a:solidFill>
              </a:endParaRPr>
            </a:p>
          </p:txBody>
        </p:sp>
        <p:sp>
          <p:nvSpPr>
            <p:cNvPr id="44039" name="Text Box 8"/>
            <p:cNvSpPr txBox="1">
              <a:spLocks noChangeArrowheads="1"/>
            </p:cNvSpPr>
            <p:nvPr/>
          </p:nvSpPr>
          <p:spPr bwMode="auto">
            <a:xfrm>
              <a:off x="431" y="1869"/>
              <a:ext cx="1360" cy="250"/>
            </a:xfrm>
            <a:prstGeom prst="rect">
              <a:avLst/>
            </a:prstGeom>
            <a:noFill/>
            <a:ln w="9525">
              <a:noFill/>
              <a:miter lim="800000"/>
              <a:headEnd/>
              <a:tailEnd/>
            </a:ln>
          </p:spPr>
          <p:txBody>
            <a:bodyPr>
              <a:spAutoFit/>
            </a:bodyPr>
            <a:lstStyle/>
            <a:p>
              <a:pPr algn="ctr">
                <a:spcBef>
                  <a:spcPct val="50000"/>
                </a:spcBef>
              </a:pPr>
              <a:r>
                <a:rPr lang="en-US" sz="2000"/>
                <a:t>Conceptualization</a:t>
              </a:r>
              <a:endParaRPr lang="id-ID" sz="2000"/>
            </a:p>
          </p:txBody>
        </p:sp>
        <p:sp>
          <p:nvSpPr>
            <p:cNvPr id="44040" name="Text Box 9"/>
            <p:cNvSpPr txBox="1">
              <a:spLocks noChangeArrowheads="1"/>
            </p:cNvSpPr>
            <p:nvPr/>
          </p:nvSpPr>
          <p:spPr bwMode="auto">
            <a:xfrm>
              <a:off x="386" y="2776"/>
              <a:ext cx="1360" cy="250"/>
            </a:xfrm>
            <a:prstGeom prst="rect">
              <a:avLst/>
            </a:prstGeom>
            <a:noFill/>
            <a:ln w="9525">
              <a:noFill/>
              <a:miter lim="800000"/>
              <a:headEnd/>
              <a:tailEnd/>
            </a:ln>
          </p:spPr>
          <p:txBody>
            <a:bodyPr>
              <a:spAutoFit/>
            </a:bodyPr>
            <a:lstStyle/>
            <a:p>
              <a:pPr algn="ctr">
                <a:spcBef>
                  <a:spcPct val="50000"/>
                </a:spcBef>
              </a:pPr>
              <a:r>
                <a:rPr lang="en-US" sz="2000"/>
                <a:t>Operationalization</a:t>
              </a:r>
              <a:endParaRPr lang="id-ID" sz="2000"/>
            </a:p>
          </p:txBody>
        </p:sp>
        <p:sp>
          <p:nvSpPr>
            <p:cNvPr id="44041" name="Rectangle 10"/>
            <p:cNvSpPr>
              <a:spLocks noChangeArrowheads="1"/>
            </p:cNvSpPr>
            <p:nvPr/>
          </p:nvSpPr>
          <p:spPr bwMode="auto">
            <a:xfrm>
              <a:off x="2926" y="1393"/>
              <a:ext cx="1542" cy="31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Abstract Construct</a:t>
              </a:r>
              <a:endParaRPr lang="id-ID" sz="2000" b="1">
                <a:solidFill>
                  <a:schemeClr val="bg2"/>
                </a:solidFill>
              </a:endParaRPr>
            </a:p>
          </p:txBody>
        </p:sp>
        <p:sp>
          <p:nvSpPr>
            <p:cNvPr id="44042" name="Rectangle 11"/>
            <p:cNvSpPr>
              <a:spLocks noChangeArrowheads="1"/>
            </p:cNvSpPr>
            <p:nvPr/>
          </p:nvSpPr>
          <p:spPr bwMode="auto">
            <a:xfrm>
              <a:off x="2926" y="2300"/>
              <a:ext cx="1542" cy="31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Conceptual Definition</a:t>
              </a:r>
              <a:endParaRPr lang="id-ID" sz="2000" b="1">
                <a:solidFill>
                  <a:schemeClr val="bg2"/>
                </a:solidFill>
              </a:endParaRPr>
            </a:p>
          </p:txBody>
        </p:sp>
        <p:sp>
          <p:nvSpPr>
            <p:cNvPr id="44043" name="Rectangle 12"/>
            <p:cNvSpPr>
              <a:spLocks noChangeArrowheads="1"/>
            </p:cNvSpPr>
            <p:nvPr/>
          </p:nvSpPr>
          <p:spPr bwMode="auto">
            <a:xfrm>
              <a:off x="2926" y="3207"/>
              <a:ext cx="1542" cy="317"/>
            </a:xfrm>
            <a:prstGeom prst="rect">
              <a:avLst/>
            </a:prstGeom>
            <a:solidFill>
              <a:schemeClr val="tx2"/>
            </a:solidFill>
            <a:ln w="9525">
              <a:solidFill>
                <a:schemeClr val="tx1"/>
              </a:solidFill>
              <a:miter lim="800000"/>
              <a:headEnd/>
              <a:tailEnd/>
            </a:ln>
          </p:spPr>
          <p:txBody>
            <a:bodyPr wrap="none" anchor="ctr"/>
            <a:lstStyle/>
            <a:p>
              <a:pPr algn="ctr"/>
              <a:r>
                <a:rPr lang="en-US" sz="2000" b="1">
                  <a:solidFill>
                    <a:schemeClr val="bg2"/>
                  </a:solidFill>
                </a:rPr>
                <a:t>Indicator of Measure</a:t>
              </a:r>
              <a:endParaRPr lang="id-ID" sz="2000" b="1">
                <a:solidFill>
                  <a:schemeClr val="bg2"/>
                </a:solidFill>
              </a:endParaRPr>
            </a:p>
          </p:txBody>
        </p:sp>
        <p:sp>
          <p:nvSpPr>
            <p:cNvPr id="44044" name="Text Box 13"/>
            <p:cNvSpPr txBox="1">
              <a:spLocks noChangeArrowheads="1"/>
            </p:cNvSpPr>
            <p:nvPr/>
          </p:nvSpPr>
          <p:spPr bwMode="auto">
            <a:xfrm>
              <a:off x="3062" y="1869"/>
              <a:ext cx="1360" cy="250"/>
            </a:xfrm>
            <a:prstGeom prst="rect">
              <a:avLst/>
            </a:prstGeom>
            <a:noFill/>
            <a:ln w="9525">
              <a:noFill/>
              <a:miter lim="800000"/>
              <a:headEnd/>
              <a:tailEnd/>
            </a:ln>
          </p:spPr>
          <p:txBody>
            <a:bodyPr>
              <a:spAutoFit/>
            </a:bodyPr>
            <a:lstStyle/>
            <a:p>
              <a:pPr algn="ctr">
                <a:spcBef>
                  <a:spcPct val="50000"/>
                </a:spcBef>
              </a:pPr>
              <a:r>
                <a:rPr lang="en-US" sz="2000"/>
                <a:t>Conceptualization</a:t>
              </a:r>
              <a:endParaRPr lang="id-ID" sz="2000"/>
            </a:p>
          </p:txBody>
        </p:sp>
        <p:sp>
          <p:nvSpPr>
            <p:cNvPr id="44045" name="Text Box 14"/>
            <p:cNvSpPr txBox="1">
              <a:spLocks noChangeArrowheads="1"/>
            </p:cNvSpPr>
            <p:nvPr/>
          </p:nvSpPr>
          <p:spPr bwMode="auto">
            <a:xfrm>
              <a:off x="3062" y="2799"/>
              <a:ext cx="1360" cy="250"/>
            </a:xfrm>
            <a:prstGeom prst="rect">
              <a:avLst/>
            </a:prstGeom>
            <a:noFill/>
            <a:ln w="9525">
              <a:noFill/>
              <a:miter lim="800000"/>
              <a:headEnd/>
              <a:tailEnd/>
            </a:ln>
          </p:spPr>
          <p:txBody>
            <a:bodyPr>
              <a:spAutoFit/>
            </a:bodyPr>
            <a:lstStyle/>
            <a:p>
              <a:pPr algn="ctr">
                <a:spcBef>
                  <a:spcPct val="50000"/>
                </a:spcBef>
              </a:pPr>
              <a:r>
                <a:rPr lang="en-US" sz="2000"/>
                <a:t>Operationalization</a:t>
              </a:r>
              <a:endParaRPr lang="id-ID" sz="2000"/>
            </a:p>
          </p:txBody>
        </p:sp>
        <p:sp>
          <p:nvSpPr>
            <p:cNvPr id="44046" name="Line 15"/>
            <p:cNvSpPr>
              <a:spLocks noChangeShapeType="1"/>
            </p:cNvSpPr>
            <p:nvPr/>
          </p:nvSpPr>
          <p:spPr bwMode="auto">
            <a:xfrm>
              <a:off x="1066" y="1710"/>
              <a:ext cx="0" cy="182"/>
            </a:xfrm>
            <a:prstGeom prst="line">
              <a:avLst/>
            </a:prstGeom>
            <a:noFill/>
            <a:ln w="9525">
              <a:solidFill>
                <a:schemeClr val="tx1"/>
              </a:solidFill>
              <a:round/>
              <a:headEnd/>
              <a:tailEnd/>
            </a:ln>
          </p:spPr>
          <p:txBody>
            <a:bodyPr/>
            <a:lstStyle/>
            <a:p>
              <a:endParaRPr lang="en-US"/>
            </a:p>
          </p:txBody>
        </p:sp>
        <p:sp>
          <p:nvSpPr>
            <p:cNvPr id="44047" name="Line 16"/>
            <p:cNvSpPr>
              <a:spLocks noChangeShapeType="1"/>
            </p:cNvSpPr>
            <p:nvPr/>
          </p:nvSpPr>
          <p:spPr bwMode="auto">
            <a:xfrm>
              <a:off x="1066" y="2119"/>
              <a:ext cx="0" cy="181"/>
            </a:xfrm>
            <a:prstGeom prst="line">
              <a:avLst/>
            </a:prstGeom>
            <a:noFill/>
            <a:ln w="9525">
              <a:solidFill>
                <a:schemeClr val="tx1"/>
              </a:solidFill>
              <a:round/>
              <a:headEnd/>
              <a:tailEnd type="triangle" w="med" len="med"/>
            </a:ln>
          </p:spPr>
          <p:txBody>
            <a:bodyPr/>
            <a:lstStyle/>
            <a:p>
              <a:endParaRPr lang="en-US"/>
            </a:p>
          </p:txBody>
        </p:sp>
        <p:sp>
          <p:nvSpPr>
            <p:cNvPr id="44048" name="Line 17"/>
            <p:cNvSpPr>
              <a:spLocks noChangeShapeType="1"/>
            </p:cNvSpPr>
            <p:nvPr/>
          </p:nvSpPr>
          <p:spPr bwMode="auto">
            <a:xfrm>
              <a:off x="1066" y="2617"/>
              <a:ext cx="0" cy="182"/>
            </a:xfrm>
            <a:prstGeom prst="line">
              <a:avLst/>
            </a:prstGeom>
            <a:noFill/>
            <a:ln w="9525">
              <a:solidFill>
                <a:schemeClr val="tx1"/>
              </a:solidFill>
              <a:round/>
              <a:headEnd/>
              <a:tailEnd/>
            </a:ln>
          </p:spPr>
          <p:txBody>
            <a:bodyPr/>
            <a:lstStyle/>
            <a:p>
              <a:endParaRPr lang="en-US"/>
            </a:p>
          </p:txBody>
        </p:sp>
        <p:sp>
          <p:nvSpPr>
            <p:cNvPr id="44049" name="Line 18"/>
            <p:cNvSpPr>
              <a:spLocks noChangeShapeType="1"/>
            </p:cNvSpPr>
            <p:nvPr/>
          </p:nvSpPr>
          <p:spPr bwMode="auto">
            <a:xfrm>
              <a:off x="1066" y="3026"/>
              <a:ext cx="0" cy="181"/>
            </a:xfrm>
            <a:prstGeom prst="line">
              <a:avLst/>
            </a:prstGeom>
            <a:noFill/>
            <a:ln w="9525">
              <a:solidFill>
                <a:schemeClr val="tx1"/>
              </a:solidFill>
              <a:round/>
              <a:headEnd/>
              <a:tailEnd type="triangle" w="med" len="med"/>
            </a:ln>
          </p:spPr>
          <p:txBody>
            <a:bodyPr/>
            <a:lstStyle/>
            <a:p>
              <a:endParaRPr lang="en-US"/>
            </a:p>
          </p:txBody>
        </p:sp>
        <p:sp>
          <p:nvSpPr>
            <p:cNvPr id="44050" name="Line 19"/>
            <p:cNvSpPr>
              <a:spLocks noChangeShapeType="1"/>
            </p:cNvSpPr>
            <p:nvPr/>
          </p:nvSpPr>
          <p:spPr bwMode="auto">
            <a:xfrm>
              <a:off x="3697" y="1710"/>
              <a:ext cx="0" cy="182"/>
            </a:xfrm>
            <a:prstGeom prst="line">
              <a:avLst/>
            </a:prstGeom>
            <a:noFill/>
            <a:ln w="9525">
              <a:solidFill>
                <a:schemeClr val="tx1"/>
              </a:solidFill>
              <a:round/>
              <a:headEnd/>
              <a:tailEnd/>
            </a:ln>
          </p:spPr>
          <p:txBody>
            <a:bodyPr/>
            <a:lstStyle/>
            <a:p>
              <a:endParaRPr lang="en-US"/>
            </a:p>
          </p:txBody>
        </p:sp>
        <p:sp>
          <p:nvSpPr>
            <p:cNvPr id="44051" name="Line 20"/>
            <p:cNvSpPr>
              <a:spLocks noChangeShapeType="1"/>
            </p:cNvSpPr>
            <p:nvPr/>
          </p:nvSpPr>
          <p:spPr bwMode="auto">
            <a:xfrm>
              <a:off x="3697" y="2617"/>
              <a:ext cx="0" cy="182"/>
            </a:xfrm>
            <a:prstGeom prst="line">
              <a:avLst/>
            </a:prstGeom>
            <a:noFill/>
            <a:ln w="9525">
              <a:solidFill>
                <a:schemeClr val="tx1"/>
              </a:solidFill>
              <a:round/>
              <a:headEnd/>
              <a:tailEnd/>
            </a:ln>
          </p:spPr>
          <p:txBody>
            <a:bodyPr/>
            <a:lstStyle/>
            <a:p>
              <a:endParaRPr lang="en-US"/>
            </a:p>
          </p:txBody>
        </p:sp>
        <p:sp>
          <p:nvSpPr>
            <p:cNvPr id="44052" name="Line 21"/>
            <p:cNvSpPr>
              <a:spLocks noChangeShapeType="1"/>
            </p:cNvSpPr>
            <p:nvPr/>
          </p:nvSpPr>
          <p:spPr bwMode="auto">
            <a:xfrm>
              <a:off x="3697" y="2119"/>
              <a:ext cx="0" cy="181"/>
            </a:xfrm>
            <a:prstGeom prst="line">
              <a:avLst/>
            </a:prstGeom>
            <a:noFill/>
            <a:ln w="9525">
              <a:solidFill>
                <a:schemeClr val="tx1"/>
              </a:solidFill>
              <a:round/>
              <a:headEnd/>
              <a:tailEnd type="triangle" w="med" len="med"/>
            </a:ln>
          </p:spPr>
          <p:txBody>
            <a:bodyPr/>
            <a:lstStyle/>
            <a:p>
              <a:endParaRPr lang="en-US"/>
            </a:p>
          </p:txBody>
        </p:sp>
        <p:sp>
          <p:nvSpPr>
            <p:cNvPr id="44053" name="Line 22"/>
            <p:cNvSpPr>
              <a:spLocks noChangeShapeType="1"/>
            </p:cNvSpPr>
            <p:nvPr/>
          </p:nvSpPr>
          <p:spPr bwMode="auto">
            <a:xfrm>
              <a:off x="3697" y="3026"/>
              <a:ext cx="0" cy="181"/>
            </a:xfrm>
            <a:prstGeom prst="line">
              <a:avLst/>
            </a:prstGeom>
            <a:noFill/>
            <a:ln w="9525">
              <a:solidFill>
                <a:schemeClr val="tx1"/>
              </a:solidFill>
              <a:round/>
              <a:headEnd/>
              <a:tailEnd type="triangle" w="med" len="med"/>
            </a:ln>
          </p:spPr>
          <p:txBody>
            <a:bodyPr/>
            <a:lstStyle/>
            <a:p>
              <a:endParaRPr lang="en-US"/>
            </a:p>
          </p:txBody>
        </p:sp>
        <p:sp>
          <p:nvSpPr>
            <p:cNvPr id="44054" name="Line 23"/>
            <p:cNvSpPr>
              <a:spLocks noChangeShapeType="1"/>
            </p:cNvSpPr>
            <p:nvPr/>
          </p:nvSpPr>
          <p:spPr bwMode="auto">
            <a:xfrm>
              <a:off x="1882" y="1574"/>
              <a:ext cx="1043" cy="0"/>
            </a:xfrm>
            <a:prstGeom prst="line">
              <a:avLst/>
            </a:prstGeom>
            <a:noFill/>
            <a:ln w="9525">
              <a:solidFill>
                <a:schemeClr val="tx1"/>
              </a:solidFill>
              <a:round/>
              <a:headEnd/>
              <a:tailEnd type="triangle" w="med" len="med"/>
            </a:ln>
          </p:spPr>
          <p:txBody>
            <a:bodyPr/>
            <a:lstStyle/>
            <a:p>
              <a:endParaRPr lang="en-US"/>
            </a:p>
          </p:txBody>
        </p:sp>
        <p:sp>
          <p:nvSpPr>
            <p:cNvPr id="44055" name="Line 24"/>
            <p:cNvSpPr>
              <a:spLocks noChangeShapeType="1"/>
            </p:cNvSpPr>
            <p:nvPr/>
          </p:nvSpPr>
          <p:spPr bwMode="auto">
            <a:xfrm>
              <a:off x="1882" y="3389"/>
              <a:ext cx="1043" cy="0"/>
            </a:xfrm>
            <a:prstGeom prst="line">
              <a:avLst/>
            </a:prstGeom>
            <a:noFill/>
            <a:ln w="9525">
              <a:solidFill>
                <a:schemeClr val="tx1"/>
              </a:solidFill>
              <a:round/>
              <a:headEnd/>
              <a:tailEnd type="triangle" w="med" len="med"/>
            </a:ln>
          </p:spPr>
          <p:txBody>
            <a:bodyPr/>
            <a:lstStyle/>
            <a:p>
              <a:endParaRPr lang="en-US"/>
            </a:p>
          </p:txBody>
        </p:sp>
        <p:sp>
          <p:nvSpPr>
            <p:cNvPr id="44056" name="Text Box 29"/>
            <p:cNvSpPr txBox="1">
              <a:spLocks noChangeArrowheads="1"/>
            </p:cNvSpPr>
            <p:nvPr/>
          </p:nvSpPr>
          <p:spPr bwMode="auto">
            <a:xfrm>
              <a:off x="1429" y="1026"/>
              <a:ext cx="1996" cy="442"/>
            </a:xfrm>
            <a:prstGeom prst="rect">
              <a:avLst/>
            </a:prstGeom>
            <a:noFill/>
            <a:ln w="9525">
              <a:noFill/>
              <a:miter lim="800000"/>
              <a:headEnd/>
              <a:tailEnd/>
            </a:ln>
          </p:spPr>
          <p:txBody>
            <a:bodyPr>
              <a:spAutoFit/>
            </a:bodyPr>
            <a:lstStyle/>
            <a:p>
              <a:pPr algn="ctr">
                <a:spcBef>
                  <a:spcPct val="50000"/>
                </a:spcBef>
              </a:pPr>
              <a:r>
                <a:rPr lang="en-US" sz="2000"/>
                <a:t>Hypothetical causal relationship</a:t>
              </a:r>
              <a:endParaRPr lang="id-ID" sz="2000"/>
            </a:p>
          </p:txBody>
        </p:sp>
        <p:sp>
          <p:nvSpPr>
            <p:cNvPr id="44057" name="Text Box 30"/>
            <p:cNvSpPr txBox="1">
              <a:spLocks noChangeArrowheads="1"/>
            </p:cNvSpPr>
            <p:nvPr/>
          </p:nvSpPr>
          <p:spPr bwMode="auto">
            <a:xfrm>
              <a:off x="1474" y="2935"/>
              <a:ext cx="1814" cy="442"/>
            </a:xfrm>
            <a:prstGeom prst="rect">
              <a:avLst/>
            </a:prstGeom>
            <a:noFill/>
            <a:ln w="9525">
              <a:noFill/>
              <a:miter lim="800000"/>
              <a:headEnd/>
              <a:tailEnd/>
            </a:ln>
          </p:spPr>
          <p:txBody>
            <a:bodyPr>
              <a:spAutoFit/>
            </a:bodyPr>
            <a:lstStyle/>
            <a:p>
              <a:pPr algn="ctr">
                <a:spcBef>
                  <a:spcPct val="50000"/>
                </a:spcBef>
              </a:pPr>
              <a:r>
                <a:rPr lang="en-US" sz="2000"/>
                <a:t>Tested empirical hypothesis</a:t>
              </a:r>
              <a:endParaRPr lang="id-ID" sz="2000"/>
            </a:p>
          </p:txBody>
        </p:sp>
        <p:sp>
          <p:nvSpPr>
            <p:cNvPr id="44058" name="Text Box 31"/>
            <p:cNvSpPr txBox="1">
              <a:spLocks noChangeArrowheads="1"/>
            </p:cNvSpPr>
            <p:nvPr/>
          </p:nvSpPr>
          <p:spPr bwMode="auto">
            <a:xfrm>
              <a:off x="4649" y="1805"/>
              <a:ext cx="590" cy="404"/>
            </a:xfrm>
            <a:prstGeom prst="rect">
              <a:avLst/>
            </a:prstGeom>
            <a:noFill/>
            <a:ln w="9525">
              <a:noFill/>
              <a:miter lim="800000"/>
              <a:headEnd/>
              <a:tailEnd/>
            </a:ln>
          </p:spPr>
          <p:txBody>
            <a:bodyPr>
              <a:spAutoFit/>
            </a:bodyPr>
            <a:lstStyle/>
            <a:p>
              <a:pPr>
                <a:spcBef>
                  <a:spcPct val="50000"/>
                </a:spcBef>
              </a:pPr>
              <a:r>
                <a:rPr lang="en-US">
                  <a:solidFill>
                    <a:srgbClr val="FFFF00"/>
                  </a:solidFill>
                </a:rPr>
                <a:t>Level of Theory</a:t>
              </a:r>
              <a:endParaRPr lang="id-ID">
                <a:solidFill>
                  <a:srgbClr val="FFFF00"/>
                </a:solidFill>
              </a:endParaRPr>
            </a:p>
          </p:txBody>
        </p:sp>
        <p:sp>
          <p:nvSpPr>
            <p:cNvPr id="44059" name="Text Box 32"/>
            <p:cNvSpPr txBox="1">
              <a:spLocks noChangeArrowheads="1"/>
            </p:cNvSpPr>
            <p:nvPr/>
          </p:nvSpPr>
          <p:spPr bwMode="auto">
            <a:xfrm>
              <a:off x="4694" y="2659"/>
              <a:ext cx="817" cy="404"/>
            </a:xfrm>
            <a:prstGeom prst="rect">
              <a:avLst/>
            </a:prstGeom>
            <a:noFill/>
            <a:ln w="9525">
              <a:noFill/>
              <a:miter lim="800000"/>
              <a:headEnd/>
              <a:tailEnd/>
            </a:ln>
          </p:spPr>
          <p:txBody>
            <a:bodyPr>
              <a:spAutoFit/>
            </a:bodyPr>
            <a:lstStyle/>
            <a:p>
              <a:pPr>
                <a:spcBef>
                  <a:spcPct val="50000"/>
                </a:spcBef>
              </a:pPr>
              <a:r>
                <a:rPr lang="en-US">
                  <a:solidFill>
                    <a:srgbClr val="FFFF00"/>
                  </a:solidFill>
                </a:rPr>
                <a:t>Operational Level</a:t>
              </a:r>
              <a:r>
                <a:rPr lang="en-US"/>
                <a:t> </a:t>
              </a:r>
              <a:endParaRPr lang="id-ID"/>
            </a:p>
          </p:txBody>
        </p:sp>
        <p:sp>
          <p:nvSpPr>
            <p:cNvPr id="44060" name="Text Box 33"/>
            <p:cNvSpPr txBox="1">
              <a:spLocks noChangeArrowheads="1"/>
            </p:cNvSpPr>
            <p:nvPr/>
          </p:nvSpPr>
          <p:spPr bwMode="auto">
            <a:xfrm>
              <a:off x="4694" y="3211"/>
              <a:ext cx="726" cy="404"/>
            </a:xfrm>
            <a:prstGeom prst="rect">
              <a:avLst/>
            </a:prstGeom>
            <a:noFill/>
            <a:ln w="9525">
              <a:noFill/>
              <a:miter lim="800000"/>
              <a:headEnd/>
              <a:tailEnd/>
            </a:ln>
          </p:spPr>
          <p:txBody>
            <a:bodyPr>
              <a:spAutoFit/>
            </a:bodyPr>
            <a:lstStyle/>
            <a:p>
              <a:pPr>
                <a:spcBef>
                  <a:spcPct val="50000"/>
                </a:spcBef>
              </a:pPr>
              <a:r>
                <a:rPr lang="en-US">
                  <a:solidFill>
                    <a:srgbClr val="FFFF00"/>
                  </a:solidFill>
                </a:rPr>
                <a:t>Empirical Level </a:t>
              </a:r>
              <a:endParaRPr lang="id-ID">
                <a:solidFill>
                  <a:srgbClr val="FFFF00"/>
                </a:solidFill>
              </a:endParaRPr>
            </a:p>
          </p:txBody>
        </p:sp>
        <p:sp>
          <p:nvSpPr>
            <p:cNvPr id="44061" name="Line 36"/>
            <p:cNvSpPr>
              <a:spLocks noChangeShapeType="1"/>
            </p:cNvSpPr>
            <p:nvPr/>
          </p:nvSpPr>
          <p:spPr bwMode="auto">
            <a:xfrm>
              <a:off x="4604" y="1570"/>
              <a:ext cx="0" cy="862"/>
            </a:xfrm>
            <a:prstGeom prst="line">
              <a:avLst/>
            </a:prstGeom>
            <a:noFill/>
            <a:ln w="9525">
              <a:solidFill>
                <a:schemeClr val="folHlink"/>
              </a:solidFill>
              <a:round/>
              <a:headEnd/>
              <a:tailEnd/>
            </a:ln>
          </p:spPr>
          <p:txBody>
            <a:bodyPr/>
            <a:lstStyle/>
            <a:p>
              <a:endParaRPr lang="en-US"/>
            </a:p>
          </p:txBody>
        </p:sp>
        <p:sp>
          <p:nvSpPr>
            <p:cNvPr id="44062" name="Line 37"/>
            <p:cNvSpPr>
              <a:spLocks noChangeShapeType="1"/>
            </p:cNvSpPr>
            <p:nvPr/>
          </p:nvSpPr>
          <p:spPr bwMode="auto">
            <a:xfrm flipH="1">
              <a:off x="4468" y="1570"/>
              <a:ext cx="136" cy="0"/>
            </a:xfrm>
            <a:prstGeom prst="line">
              <a:avLst/>
            </a:prstGeom>
            <a:noFill/>
            <a:ln w="9525">
              <a:solidFill>
                <a:schemeClr val="folHlink"/>
              </a:solidFill>
              <a:round/>
              <a:headEnd/>
              <a:tailEnd/>
            </a:ln>
          </p:spPr>
          <p:txBody>
            <a:bodyPr/>
            <a:lstStyle/>
            <a:p>
              <a:endParaRPr lang="en-US"/>
            </a:p>
          </p:txBody>
        </p:sp>
        <p:sp>
          <p:nvSpPr>
            <p:cNvPr id="44063" name="Line 38"/>
            <p:cNvSpPr>
              <a:spLocks noChangeShapeType="1"/>
            </p:cNvSpPr>
            <p:nvPr/>
          </p:nvSpPr>
          <p:spPr bwMode="auto">
            <a:xfrm flipH="1">
              <a:off x="4468" y="2432"/>
              <a:ext cx="136" cy="0"/>
            </a:xfrm>
            <a:prstGeom prst="line">
              <a:avLst/>
            </a:prstGeom>
            <a:noFill/>
            <a:ln w="9525">
              <a:solidFill>
                <a:schemeClr val="folHlink"/>
              </a:solidFill>
              <a:round/>
              <a:headEnd/>
              <a:tailEnd/>
            </a:ln>
          </p:spPr>
          <p:txBody>
            <a:bodyPr/>
            <a:lstStyle/>
            <a:p>
              <a:endParaRPr lang="en-US"/>
            </a:p>
          </p:txBody>
        </p:sp>
        <p:sp>
          <p:nvSpPr>
            <p:cNvPr id="44064" name="Line 39"/>
            <p:cNvSpPr>
              <a:spLocks noChangeShapeType="1"/>
            </p:cNvSpPr>
            <p:nvPr/>
          </p:nvSpPr>
          <p:spPr bwMode="auto">
            <a:xfrm>
              <a:off x="4604" y="2568"/>
              <a:ext cx="0" cy="681"/>
            </a:xfrm>
            <a:prstGeom prst="line">
              <a:avLst/>
            </a:prstGeom>
            <a:noFill/>
            <a:ln w="9525">
              <a:solidFill>
                <a:schemeClr val="folHlink"/>
              </a:solidFill>
              <a:round/>
              <a:headEnd/>
              <a:tailEnd/>
            </a:ln>
          </p:spPr>
          <p:txBody>
            <a:bodyPr/>
            <a:lstStyle/>
            <a:p>
              <a:endParaRPr lang="en-US"/>
            </a:p>
          </p:txBody>
        </p:sp>
        <p:sp>
          <p:nvSpPr>
            <p:cNvPr id="44065" name="Line 40"/>
            <p:cNvSpPr>
              <a:spLocks noChangeShapeType="1"/>
            </p:cNvSpPr>
            <p:nvPr/>
          </p:nvSpPr>
          <p:spPr bwMode="auto">
            <a:xfrm flipH="1">
              <a:off x="4468" y="2568"/>
              <a:ext cx="136" cy="0"/>
            </a:xfrm>
            <a:prstGeom prst="line">
              <a:avLst/>
            </a:prstGeom>
            <a:noFill/>
            <a:ln w="9525">
              <a:solidFill>
                <a:schemeClr val="folHlink"/>
              </a:solidFill>
              <a:round/>
              <a:headEnd/>
              <a:tailEnd/>
            </a:ln>
          </p:spPr>
          <p:txBody>
            <a:bodyPr/>
            <a:lstStyle/>
            <a:p>
              <a:endParaRPr lang="en-US"/>
            </a:p>
          </p:txBody>
        </p:sp>
        <p:sp>
          <p:nvSpPr>
            <p:cNvPr id="44066" name="Line 41"/>
            <p:cNvSpPr>
              <a:spLocks noChangeShapeType="1"/>
            </p:cNvSpPr>
            <p:nvPr/>
          </p:nvSpPr>
          <p:spPr bwMode="auto">
            <a:xfrm flipH="1">
              <a:off x="4468" y="3249"/>
              <a:ext cx="136" cy="0"/>
            </a:xfrm>
            <a:prstGeom prst="line">
              <a:avLst/>
            </a:prstGeom>
            <a:noFill/>
            <a:ln w="9525">
              <a:solidFill>
                <a:schemeClr val="folHlink"/>
              </a:solidFill>
              <a:round/>
              <a:headEnd/>
              <a:tailEnd/>
            </a:ln>
          </p:spPr>
          <p:txBody>
            <a:bodyPr/>
            <a:lstStyle/>
            <a:p>
              <a:endParaRPr lang="en-US"/>
            </a:p>
          </p:txBody>
        </p:sp>
        <p:sp>
          <p:nvSpPr>
            <p:cNvPr id="44067" name="Line 42"/>
            <p:cNvSpPr>
              <a:spLocks noChangeShapeType="1"/>
            </p:cNvSpPr>
            <p:nvPr/>
          </p:nvSpPr>
          <p:spPr bwMode="auto">
            <a:xfrm flipH="1">
              <a:off x="4468" y="3385"/>
              <a:ext cx="136" cy="0"/>
            </a:xfrm>
            <a:prstGeom prst="line">
              <a:avLst/>
            </a:prstGeom>
            <a:noFill/>
            <a:ln w="9525">
              <a:solidFill>
                <a:schemeClr val="folHlink"/>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sz="4400" dirty="0" smtClean="0"/>
              <a:t>2.2. Formative vs. Reflective Measure</a:t>
            </a:r>
            <a:endParaRPr lang="en-US" sz="4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1143000"/>
          </a:xfrm>
          <a:prstGeom prst="rect">
            <a:avLst/>
          </a:prstGeom>
          <a:solidFill>
            <a:srgbClr val="FFFFFF"/>
          </a:solidFill>
          <a:ln w="76200" cmpd="tri">
            <a:noFill/>
            <a:miter lim="800000"/>
            <a:headEnd/>
            <a:tailEnd/>
          </a:ln>
          <a:effectLst/>
        </p:spPr>
        <p:txBody>
          <a:bodyPr anchor="ctr"/>
          <a:lstStyle/>
          <a:p>
            <a:pPr algn="ctr">
              <a:defRPr/>
            </a:pPr>
            <a:r>
              <a:rPr lang="en-US" sz="3200" b="1">
                <a:solidFill>
                  <a:schemeClr val="bg2"/>
                </a:solidFill>
                <a:effectLst>
                  <a:outerShdw blurRad="38100" dist="38100" dir="2700000" algn="tl">
                    <a:srgbClr val="C0C0C0"/>
                  </a:outerShdw>
                </a:effectLst>
              </a:rPr>
              <a:t>Measurement Model </a:t>
            </a:r>
            <a:br>
              <a:rPr lang="en-US" sz="3200" b="1">
                <a:solidFill>
                  <a:schemeClr val="bg2"/>
                </a:solidFill>
                <a:effectLst>
                  <a:outerShdw blurRad="38100" dist="38100" dir="2700000" algn="tl">
                    <a:srgbClr val="C0C0C0"/>
                  </a:outerShdw>
                </a:effectLst>
              </a:rPr>
            </a:br>
            <a:r>
              <a:rPr lang="en-US" sz="2400" b="1">
                <a:solidFill>
                  <a:schemeClr val="bg2"/>
                </a:solidFill>
                <a:effectLst>
                  <a:outerShdw blurRad="38100" dist="38100" dir="2700000" algn="tl">
                    <a:srgbClr val="C0C0C0"/>
                  </a:outerShdw>
                </a:effectLst>
              </a:rPr>
              <a:t>Formative and Reflective</a:t>
            </a:r>
          </a:p>
        </p:txBody>
      </p:sp>
      <p:sp>
        <p:nvSpPr>
          <p:cNvPr id="46083" name="Oval 3"/>
          <p:cNvSpPr>
            <a:spLocks noChangeArrowheads="1"/>
          </p:cNvSpPr>
          <p:nvPr/>
        </p:nvSpPr>
        <p:spPr bwMode="auto">
          <a:xfrm>
            <a:off x="3581400" y="2971800"/>
            <a:ext cx="1905000" cy="1295400"/>
          </a:xfrm>
          <a:prstGeom prst="ellipse">
            <a:avLst/>
          </a:prstGeom>
          <a:solidFill>
            <a:schemeClr val="accent1"/>
          </a:solidFill>
          <a:ln w="38100">
            <a:solidFill>
              <a:schemeClr val="tx1"/>
            </a:solidFill>
            <a:round/>
            <a:headEnd/>
            <a:tailEnd/>
          </a:ln>
        </p:spPr>
        <p:txBody>
          <a:bodyPr wrap="none" anchor="ctr"/>
          <a:lstStyle/>
          <a:p>
            <a:pPr algn="ctr"/>
            <a:r>
              <a:rPr lang="en-US" sz="2000">
                <a:solidFill>
                  <a:srgbClr val="003366"/>
                </a:solidFill>
                <a:latin typeface="Arial" charset="0"/>
                <a:cs typeface="Arial" charset="0"/>
              </a:rPr>
              <a:t>Construct</a:t>
            </a:r>
            <a:endParaRPr lang="id-ID" sz="2000">
              <a:solidFill>
                <a:srgbClr val="003366"/>
              </a:solidFill>
              <a:latin typeface="Arial" charset="0"/>
              <a:cs typeface="Arial" charset="0"/>
            </a:endParaRPr>
          </a:p>
        </p:txBody>
      </p:sp>
      <p:sp>
        <p:nvSpPr>
          <p:cNvPr id="46084" name="Rectangle 4"/>
          <p:cNvSpPr>
            <a:spLocks noChangeArrowheads="1"/>
          </p:cNvSpPr>
          <p:nvPr/>
        </p:nvSpPr>
        <p:spPr bwMode="auto">
          <a:xfrm>
            <a:off x="1447800" y="24384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cs typeface="Arial" charset="0"/>
              </a:rPr>
              <a:t>Factor</a:t>
            </a:r>
            <a:endParaRPr lang="id-ID">
              <a:solidFill>
                <a:srgbClr val="003366"/>
              </a:solidFill>
              <a:latin typeface="Arial" charset="0"/>
              <a:cs typeface="Arial" charset="0"/>
            </a:endParaRPr>
          </a:p>
        </p:txBody>
      </p:sp>
      <p:sp>
        <p:nvSpPr>
          <p:cNvPr id="46085" name="Rectangle 5"/>
          <p:cNvSpPr>
            <a:spLocks noChangeArrowheads="1"/>
          </p:cNvSpPr>
          <p:nvPr/>
        </p:nvSpPr>
        <p:spPr bwMode="auto">
          <a:xfrm>
            <a:off x="1447800" y="34290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cs typeface="Arial" charset="0"/>
              </a:rPr>
              <a:t>Factor</a:t>
            </a:r>
            <a:endParaRPr lang="id-ID">
              <a:solidFill>
                <a:srgbClr val="003366"/>
              </a:solidFill>
              <a:latin typeface="Arial" charset="0"/>
              <a:cs typeface="Arial" charset="0"/>
            </a:endParaRPr>
          </a:p>
        </p:txBody>
      </p:sp>
      <p:sp>
        <p:nvSpPr>
          <p:cNvPr id="46086" name="Rectangle 6"/>
          <p:cNvSpPr>
            <a:spLocks noChangeArrowheads="1"/>
          </p:cNvSpPr>
          <p:nvPr/>
        </p:nvSpPr>
        <p:spPr bwMode="auto">
          <a:xfrm>
            <a:off x="1447800" y="44196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cs typeface="Arial" charset="0"/>
              </a:rPr>
              <a:t>Factor</a:t>
            </a:r>
            <a:endParaRPr lang="id-ID">
              <a:solidFill>
                <a:srgbClr val="003366"/>
              </a:solidFill>
              <a:latin typeface="Arial" charset="0"/>
              <a:cs typeface="Arial" charset="0"/>
            </a:endParaRPr>
          </a:p>
        </p:txBody>
      </p:sp>
      <p:sp>
        <p:nvSpPr>
          <p:cNvPr id="46087" name="Rectangle 7"/>
          <p:cNvSpPr>
            <a:spLocks noChangeArrowheads="1"/>
          </p:cNvSpPr>
          <p:nvPr/>
        </p:nvSpPr>
        <p:spPr bwMode="auto">
          <a:xfrm>
            <a:off x="6477000" y="24384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cs typeface="Arial" charset="0"/>
              </a:rPr>
              <a:t>Indicator</a:t>
            </a:r>
            <a:endParaRPr lang="id-ID">
              <a:solidFill>
                <a:srgbClr val="003366"/>
              </a:solidFill>
              <a:latin typeface="Arial" charset="0"/>
              <a:cs typeface="Arial" charset="0"/>
            </a:endParaRPr>
          </a:p>
        </p:txBody>
      </p:sp>
      <p:sp>
        <p:nvSpPr>
          <p:cNvPr id="46088" name="Rectangle 8"/>
          <p:cNvSpPr>
            <a:spLocks noChangeArrowheads="1"/>
          </p:cNvSpPr>
          <p:nvPr/>
        </p:nvSpPr>
        <p:spPr bwMode="auto">
          <a:xfrm>
            <a:off x="6477000" y="34290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cs typeface="Arial" charset="0"/>
              </a:rPr>
              <a:t>Indicator</a:t>
            </a:r>
            <a:endParaRPr lang="id-ID">
              <a:solidFill>
                <a:srgbClr val="003366"/>
              </a:solidFill>
              <a:latin typeface="Arial" charset="0"/>
              <a:cs typeface="Arial" charset="0"/>
            </a:endParaRPr>
          </a:p>
        </p:txBody>
      </p:sp>
      <p:sp>
        <p:nvSpPr>
          <p:cNvPr id="46089" name="Rectangle 9"/>
          <p:cNvSpPr>
            <a:spLocks noChangeArrowheads="1"/>
          </p:cNvSpPr>
          <p:nvPr/>
        </p:nvSpPr>
        <p:spPr bwMode="auto">
          <a:xfrm>
            <a:off x="6477000" y="44196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cs typeface="Arial" charset="0"/>
              </a:rPr>
              <a:t>Indicator</a:t>
            </a:r>
            <a:endParaRPr lang="id-ID">
              <a:solidFill>
                <a:srgbClr val="003366"/>
              </a:solidFill>
              <a:latin typeface="Arial" charset="0"/>
              <a:cs typeface="Arial" charset="0"/>
            </a:endParaRPr>
          </a:p>
        </p:txBody>
      </p:sp>
      <p:sp>
        <p:nvSpPr>
          <p:cNvPr id="46090" name="Line 10"/>
          <p:cNvSpPr>
            <a:spLocks noChangeShapeType="1"/>
          </p:cNvSpPr>
          <p:nvPr/>
        </p:nvSpPr>
        <p:spPr bwMode="auto">
          <a:xfrm>
            <a:off x="2590800" y="2743200"/>
            <a:ext cx="1066800" cy="609600"/>
          </a:xfrm>
          <a:prstGeom prst="line">
            <a:avLst/>
          </a:prstGeom>
          <a:noFill/>
          <a:ln w="38100">
            <a:solidFill>
              <a:schemeClr val="tx1"/>
            </a:solidFill>
            <a:round/>
            <a:headEnd/>
            <a:tailEnd type="triangle" w="lg" len="lg"/>
          </a:ln>
        </p:spPr>
        <p:txBody>
          <a:bodyPr/>
          <a:lstStyle/>
          <a:p>
            <a:endParaRPr lang="en-US"/>
          </a:p>
        </p:txBody>
      </p:sp>
      <p:sp>
        <p:nvSpPr>
          <p:cNvPr id="46091" name="Line 11"/>
          <p:cNvSpPr>
            <a:spLocks noChangeShapeType="1"/>
          </p:cNvSpPr>
          <p:nvPr/>
        </p:nvSpPr>
        <p:spPr bwMode="auto">
          <a:xfrm>
            <a:off x="2590800" y="3733800"/>
            <a:ext cx="990600" cy="0"/>
          </a:xfrm>
          <a:prstGeom prst="line">
            <a:avLst/>
          </a:prstGeom>
          <a:noFill/>
          <a:ln w="38100">
            <a:solidFill>
              <a:schemeClr val="tx1"/>
            </a:solidFill>
            <a:round/>
            <a:headEnd/>
            <a:tailEnd type="triangle" w="lg" len="lg"/>
          </a:ln>
        </p:spPr>
        <p:txBody>
          <a:bodyPr/>
          <a:lstStyle/>
          <a:p>
            <a:endParaRPr lang="en-US"/>
          </a:p>
        </p:txBody>
      </p:sp>
      <p:sp>
        <p:nvSpPr>
          <p:cNvPr id="46092" name="Line 12"/>
          <p:cNvSpPr>
            <a:spLocks noChangeShapeType="1"/>
          </p:cNvSpPr>
          <p:nvPr/>
        </p:nvSpPr>
        <p:spPr bwMode="auto">
          <a:xfrm flipV="1">
            <a:off x="2590800" y="4038600"/>
            <a:ext cx="1219200" cy="762000"/>
          </a:xfrm>
          <a:prstGeom prst="line">
            <a:avLst/>
          </a:prstGeom>
          <a:noFill/>
          <a:ln w="38100">
            <a:solidFill>
              <a:schemeClr val="tx1"/>
            </a:solidFill>
            <a:round/>
            <a:headEnd/>
            <a:tailEnd type="triangle" w="lg" len="lg"/>
          </a:ln>
        </p:spPr>
        <p:txBody>
          <a:bodyPr/>
          <a:lstStyle/>
          <a:p>
            <a:endParaRPr lang="en-US"/>
          </a:p>
        </p:txBody>
      </p:sp>
      <p:sp>
        <p:nvSpPr>
          <p:cNvPr id="46093" name="Line 13"/>
          <p:cNvSpPr>
            <a:spLocks noChangeShapeType="1"/>
          </p:cNvSpPr>
          <p:nvPr/>
        </p:nvSpPr>
        <p:spPr bwMode="auto">
          <a:xfrm>
            <a:off x="5486400" y="3733800"/>
            <a:ext cx="990600" cy="0"/>
          </a:xfrm>
          <a:prstGeom prst="line">
            <a:avLst/>
          </a:prstGeom>
          <a:noFill/>
          <a:ln w="38100">
            <a:solidFill>
              <a:schemeClr val="tx1"/>
            </a:solidFill>
            <a:round/>
            <a:headEnd/>
            <a:tailEnd type="triangle" w="lg" len="lg"/>
          </a:ln>
        </p:spPr>
        <p:txBody>
          <a:bodyPr/>
          <a:lstStyle/>
          <a:p>
            <a:endParaRPr lang="en-US"/>
          </a:p>
        </p:txBody>
      </p:sp>
      <p:sp>
        <p:nvSpPr>
          <p:cNvPr id="46094" name="Line 14"/>
          <p:cNvSpPr>
            <a:spLocks noChangeShapeType="1"/>
          </p:cNvSpPr>
          <p:nvPr/>
        </p:nvSpPr>
        <p:spPr bwMode="auto">
          <a:xfrm flipV="1">
            <a:off x="5410200" y="2743200"/>
            <a:ext cx="1066800" cy="685800"/>
          </a:xfrm>
          <a:prstGeom prst="line">
            <a:avLst/>
          </a:prstGeom>
          <a:noFill/>
          <a:ln w="38100">
            <a:solidFill>
              <a:schemeClr val="tx1"/>
            </a:solidFill>
            <a:round/>
            <a:headEnd/>
            <a:tailEnd type="triangle" w="lg" len="lg"/>
          </a:ln>
        </p:spPr>
        <p:txBody>
          <a:bodyPr/>
          <a:lstStyle/>
          <a:p>
            <a:endParaRPr lang="en-US"/>
          </a:p>
        </p:txBody>
      </p:sp>
      <p:sp>
        <p:nvSpPr>
          <p:cNvPr id="46095" name="Line 15"/>
          <p:cNvSpPr>
            <a:spLocks noChangeShapeType="1"/>
          </p:cNvSpPr>
          <p:nvPr/>
        </p:nvSpPr>
        <p:spPr bwMode="auto">
          <a:xfrm>
            <a:off x="5334000" y="4038600"/>
            <a:ext cx="1143000" cy="685800"/>
          </a:xfrm>
          <a:prstGeom prst="line">
            <a:avLst/>
          </a:prstGeom>
          <a:noFill/>
          <a:ln w="38100">
            <a:solidFill>
              <a:schemeClr val="tx1"/>
            </a:solidFill>
            <a:round/>
            <a:headEnd/>
            <a:tailEnd type="triangle" w="lg" len="lg"/>
          </a:ln>
        </p:spPr>
        <p:txBody>
          <a:bodyPr/>
          <a:lstStyle/>
          <a:p>
            <a:endParaRPr lang="en-US"/>
          </a:p>
        </p:txBody>
      </p:sp>
      <p:sp>
        <p:nvSpPr>
          <p:cNvPr id="46096" name="Line 16"/>
          <p:cNvSpPr>
            <a:spLocks noChangeShapeType="1"/>
          </p:cNvSpPr>
          <p:nvPr/>
        </p:nvSpPr>
        <p:spPr bwMode="auto">
          <a:xfrm>
            <a:off x="4572000" y="1371600"/>
            <a:ext cx="0" cy="1600200"/>
          </a:xfrm>
          <a:prstGeom prst="line">
            <a:avLst/>
          </a:prstGeom>
          <a:noFill/>
          <a:ln w="38100">
            <a:solidFill>
              <a:srgbClr val="FFCC00"/>
            </a:solidFill>
            <a:round/>
            <a:headEnd/>
            <a:tailEnd/>
          </a:ln>
        </p:spPr>
        <p:txBody>
          <a:bodyPr/>
          <a:lstStyle/>
          <a:p>
            <a:endParaRPr lang="en-US"/>
          </a:p>
        </p:txBody>
      </p:sp>
      <p:sp>
        <p:nvSpPr>
          <p:cNvPr id="46097" name="Line 17"/>
          <p:cNvSpPr>
            <a:spLocks noChangeShapeType="1"/>
          </p:cNvSpPr>
          <p:nvPr/>
        </p:nvSpPr>
        <p:spPr bwMode="auto">
          <a:xfrm>
            <a:off x="4572000" y="4267200"/>
            <a:ext cx="0" cy="1600200"/>
          </a:xfrm>
          <a:prstGeom prst="line">
            <a:avLst/>
          </a:prstGeom>
          <a:noFill/>
          <a:ln w="38100">
            <a:solidFill>
              <a:srgbClr val="FFCC00"/>
            </a:solidFill>
            <a:round/>
            <a:headEnd/>
            <a:tailEnd/>
          </a:ln>
        </p:spPr>
        <p:txBody>
          <a:bodyPr/>
          <a:lstStyle/>
          <a:p>
            <a:endParaRPr lang="en-US"/>
          </a:p>
        </p:txBody>
      </p:sp>
      <p:sp>
        <p:nvSpPr>
          <p:cNvPr id="46098" name="Text Box 18"/>
          <p:cNvSpPr txBox="1">
            <a:spLocks noChangeArrowheads="1"/>
          </p:cNvSpPr>
          <p:nvPr/>
        </p:nvSpPr>
        <p:spPr bwMode="auto">
          <a:xfrm>
            <a:off x="5334000" y="1371600"/>
            <a:ext cx="2438400" cy="366713"/>
          </a:xfrm>
          <a:prstGeom prst="rect">
            <a:avLst/>
          </a:prstGeom>
          <a:noFill/>
          <a:ln w="9525">
            <a:noFill/>
            <a:miter lim="800000"/>
            <a:headEnd/>
            <a:tailEnd/>
          </a:ln>
        </p:spPr>
        <p:txBody>
          <a:bodyPr>
            <a:spAutoFit/>
          </a:bodyPr>
          <a:lstStyle/>
          <a:p>
            <a:pPr algn="ctr">
              <a:spcBef>
                <a:spcPct val="50000"/>
              </a:spcBef>
            </a:pPr>
            <a:r>
              <a:rPr lang="en-US">
                <a:latin typeface="Arial" charset="0"/>
                <a:cs typeface="Arial" charset="0"/>
              </a:rPr>
              <a:t>Reflective: to describe</a:t>
            </a:r>
            <a:endParaRPr lang="id-ID">
              <a:latin typeface="Arial" charset="0"/>
              <a:cs typeface="Arial" charset="0"/>
            </a:endParaRPr>
          </a:p>
        </p:txBody>
      </p:sp>
      <p:sp>
        <p:nvSpPr>
          <p:cNvPr id="46099" name="Text Box 19"/>
          <p:cNvSpPr txBox="1">
            <a:spLocks noChangeArrowheads="1"/>
          </p:cNvSpPr>
          <p:nvPr/>
        </p:nvSpPr>
        <p:spPr bwMode="auto">
          <a:xfrm>
            <a:off x="1600200" y="1371600"/>
            <a:ext cx="2438400" cy="366713"/>
          </a:xfrm>
          <a:prstGeom prst="rect">
            <a:avLst/>
          </a:prstGeom>
          <a:noFill/>
          <a:ln w="9525">
            <a:noFill/>
            <a:miter lim="800000"/>
            <a:headEnd/>
            <a:tailEnd/>
          </a:ln>
        </p:spPr>
        <p:txBody>
          <a:bodyPr>
            <a:spAutoFit/>
          </a:bodyPr>
          <a:lstStyle/>
          <a:p>
            <a:pPr algn="ctr">
              <a:spcBef>
                <a:spcPct val="50000"/>
              </a:spcBef>
            </a:pPr>
            <a:r>
              <a:rPr lang="en-US">
                <a:latin typeface="Arial" charset="0"/>
                <a:cs typeface="Arial" charset="0"/>
              </a:rPr>
              <a:t>Formative: to explain</a:t>
            </a:r>
            <a:endParaRPr lang="id-ID">
              <a:latin typeface="Arial" charset="0"/>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1143000"/>
          </a:xfrm>
          <a:prstGeom prst="rect">
            <a:avLst/>
          </a:prstGeom>
          <a:solidFill>
            <a:srgbClr val="FFFFFF"/>
          </a:solidFill>
          <a:ln w="76200" cmpd="tri">
            <a:noFill/>
            <a:miter lim="800000"/>
            <a:headEnd/>
            <a:tailEnd/>
          </a:ln>
          <a:effectLst/>
        </p:spPr>
        <p:txBody>
          <a:bodyPr anchor="ctr"/>
          <a:lstStyle/>
          <a:p>
            <a:pPr algn="ctr">
              <a:defRPr/>
            </a:pPr>
            <a:r>
              <a:rPr lang="id-ID" sz="2800" b="1" dirty="0">
                <a:solidFill>
                  <a:schemeClr val="bg2"/>
                </a:solidFill>
                <a:effectLst>
                  <a:outerShdw blurRad="38100" dist="38100" dir="2700000" algn="tl">
                    <a:srgbClr val="C0C0C0"/>
                  </a:outerShdw>
                </a:effectLst>
              </a:rPr>
              <a:t>Multiple Indicator Multiple Cause (MIMIC) Model:</a:t>
            </a:r>
            <a:r>
              <a:rPr lang="en-US" sz="2800" b="1" dirty="0">
                <a:solidFill>
                  <a:schemeClr val="bg2"/>
                </a:solidFill>
                <a:effectLst>
                  <a:outerShdw blurRad="38100" dist="38100" dir="2700000" algn="tl">
                    <a:srgbClr val="C0C0C0"/>
                  </a:outerShdw>
                </a:effectLst>
              </a:rPr>
              <a:t/>
            </a:r>
            <a:br>
              <a:rPr lang="en-US" sz="2800" b="1" dirty="0">
                <a:solidFill>
                  <a:schemeClr val="bg2"/>
                </a:solidFill>
                <a:effectLst>
                  <a:outerShdw blurRad="38100" dist="38100" dir="2700000" algn="tl">
                    <a:srgbClr val="C0C0C0"/>
                  </a:outerShdw>
                </a:effectLst>
              </a:rPr>
            </a:br>
            <a:r>
              <a:rPr lang="id-ID" sz="2800" b="1" dirty="0">
                <a:solidFill>
                  <a:schemeClr val="bg2"/>
                </a:solidFill>
                <a:effectLst>
                  <a:outerShdw blurRad="38100" dist="38100" dir="2700000" algn="tl">
                    <a:srgbClr val="C0C0C0"/>
                  </a:outerShdw>
                </a:effectLst>
              </a:rPr>
              <a:t>Integrating </a:t>
            </a:r>
            <a:r>
              <a:rPr lang="en-US" sz="2400" b="1" dirty="0">
                <a:solidFill>
                  <a:schemeClr val="bg2"/>
                </a:solidFill>
                <a:effectLst>
                  <a:outerShdw blurRad="38100" dist="38100" dir="2700000" algn="tl">
                    <a:srgbClr val="C0C0C0"/>
                  </a:outerShdw>
                </a:effectLst>
              </a:rPr>
              <a:t>Formative and Reflective</a:t>
            </a:r>
            <a:r>
              <a:rPr lang="id-ID" sz="2400" b="1" dirty="0">
                <a:solidFill>
                  <a:schemeClr val="bg2"/>
                </a:solidFill>
                <a:effectLst>
                  <a:outerShdw blurRad="38100" dist="38100" dir="2700000" algn="tl">
                    <a:srgbClr val="C0C0C0"/>
                  </a:outerShdw>
                </a:effectLst>
              </a:rPr>
              <a:t> Measure</a:t>
            </a:r>
            <a:endParaRPr lang="en-US" sz="2400" b="1" dirty="0">
              <a:solidFill>
                <a:schemeClr val="bg2"/>
              </a:solidFill>
              <a:effectLst>
                <a:outerShdw blurRad="38100" dist="38100" dir="2700000" algn="tl">
                  <a:srgbClr val="C0C0C0"/>
                </a:outerShdw>
              </a:effectLst>
            </a:endParaRPr>
          </a:p>
        </p:txBody>
      </p:sp>
      <p:sp>
        <p:nvSpPr>
          <p:cNvPr id="47107" name="Oval 3"/>
          <p:cNvSpPr>
            <a:spLocks noChangeArrowheads="1"/>
          </p:cNvSpPr>
          <p:nvPr/>
        </p:nvSpPr>
        <p:spPr bwMode="auto">
          <a:xfrm>
            <a:off x="3433763" y="3543300"/>
            <a:ext cx="1905000" cy="1295400"/>
          </a:xfrm>
          <a:prstGeom prst="ellipse">
            <a:avLst/>
          </a:prstGeom>
          <a:solidFill>
            <a:schemeClr val="accent1"/>
          </a:solidFill>
          <a:ln w="38100">
            <a:solidFill>
              <a:schemeClr val="tx1"/>
            </a:solidFill>
            <a:round/>
            <a:headEnd/>
            <a:tailEnd/>
          </a:ln>
        </p:spPr>
        <p:txBody>
          <a:bodyPr wrap="none" anchor="ctr"/>
          <a:lstStyle/>
          <a:p>
            <a:pPr algn="ctr"/>
            <a:r>
              <a:rPr lang="en-US" sz="2000">
                <a:solidFill>
                  <a:srgbClr val="003366"/>
                </a:solidFill>
                <a:latin typeface="Arial" charset="0"/>
              </a:rPr>
              <a:t>Construct</a:t>
            </a:r>
            <a:endParaRPr lang="id-ID" sz="2000">
              <a:solidFill>
                <a:srgbClr val="003366"/>
              </a:solidFill>
              <a:latin typeface="Arial" charset="0"/>
            </a:endParaRPr>
          </a:p>
        </p:txBody>
      </p:sp>
      <p:sp>
        <p:nvSpPr>
          <p:cNvPr id="47108" name="Rectangle 4"/>
          <p:cNvSpPr>
            <a:spLocks noChangeArrowheads="1"/>
          </p:cNvSpPr>
          <p:nvPr/>
        </p:nvSpPr>
        <p:spPr bwMode="auto">
          <a:xfrm>
            <a:off x="1300163" y="2786063"/>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rPr>
              <a:t>Factor</a:t>
            </a:r>
            <a:endParaRPr lang="id-ID">
              <a:solidFill>
                <a:srgbClr val="003366"/>
              </a:solidFill>
              <a:latin typeface="Arial" charset="0"/>
            </a:endParaRPr>
          </a:p>
        </p:txBody>
      </p:sp>
      <p:sp>
        <p:nvSpPr>
          <p:cNvPr id="47109" name="Rectangle 5"/>
          <p:cNvSpPr>
            <a:spLocks noChangeArrowheads="1"/>
          </p:cNvSpPr>
          <p:nvPr/>
        </p:nvSpPr>
        <p:spPr bwMode="auto">
          <a:xfrm>
            <a:off x="1300163" y="40005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rPr>
              <a:t>Factor</a:t>
            </a:r>
            <a:endParaRPr lang="id-ID">
              <a:solidFill>
                <a:srgbClr val="003366"/>
              </a:solidFill>
              <a:latin typeface="Arial" charset="0"/>
            </a:endParaRPr>
          </a:p>
        </p:txBody>
      </p:sp>
      <p:sp>
        <p:nvSpPr>
          <p:cNvPr id="47110" name="Rectangle 6"/>
          <p:cNvSpPr>
            <a:spLocks noChangeArrowheads="1"/>
          </p:cNvSpPr>
          <p:nvPr/>
        </p:nvSpPr>
        <p:spPr bwMode="auto">
          <a:xfrm>
            <a:off x="1300163" y="5357813"/>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rPr>
              <a:t>Factor</a:t>
            </a:r>
            <a:endParaRPr lang="id-ID">
              <a:solidFill>
                <a:srgbClr val="003366"/>
              </a:solidFill>
              <a:latin typeface="Arial" charset="0"/>
            </a:endParaRPr>
          </a:p>
        </p:txBody>
      </p:sp>
      <p:sp>
        <p:nvSpPr>
          <p:cNvPr id="47111" name="Rectangle 7"/>
          <p:cNvSpPr>
            <a:spLocks noChangeArrowheads="1"/>
          </p:cNvSpPr>
          <p:nvPr/>
        </p:nvSpPr>
        <p:spPr bwMode="auto">
          <a:xfrm>
            <a:off x="6329363" y="2714625"/>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rPr>
              <a:t>Indicator</a:t>
            </a:r>
            <a:endParaRPr lang="id-ID">
              <a:solidFill>
                <a:srgbClr val="003366"/>
              </a:solidFill>
              <a:latin typeface="Arial" charset="0"/>
            </a:endParaRPr>
          </a:p>
        </p:txBody>
      </p:sp>
      <p:sp>
        <p:nvSpPr>
          <p:cNvPr id="47112" name="Rectangle 8"/>
          <p:cNvSpPr>
            <a:spLocks noChangeArrowheads="1"/>
          </p:cNvSpPr>
          <p:nvPr/>
        </p:nvSpPr>
        <p:spPr bwMode="auto">
          <a:xfrm>
            <a:off x="6329363" y="400050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rPr>
              <a:t>Indicator</a:t>
            </a:r>
            <a:endParaRPr lang="id-ID">
              <a:solidFill>
                <a:srgbClr val="003366"/>
              </a:solidFill>
              <a:latin typeface="Arial" charset="0"/>
            </a:endParaRPr>
          </a:p>
        </p:txBody>
      </p:sp>
      <p:sp>
        <p:nvSpPr>
          <p:cNvPr id="47113" name="Rectangle 9"/>
          <p:cNvSpPr>
            <a:spLocks noChangeArrowheads="1"/>
          </p:cNvSpPr>
          <p:nvPr/>
        </p:nvSpPr>
        <p:spPr bwMode="auto">
          <a:xfrm>
            <a:off x="6329363" y="5391150"/>
            <a:ext cx="1143000" cy="609600"/>
          </a:xfrm>
          <a:prstGeom prst="rect">
            <a:avLst/>
          </a:prstGeom>
          <a:solidFill>
            <a:schemeClr val="accent1"/>
          </a:solidFill>
          <a:ln w="9525">
            <a:solidFill>
              <a:schemeClr val="tx1"/>
            </a:solidFill>
            <a:miter lim="800000"/>
            <a:headEnd/>
            <a:tailEnd/>
          </a:ln>
        </p:spPr>
        <p:txBody>
          <a:bodyPr wrap="none" anchor="ctr"/>
          <a:lstStyle/>
          <a:p>
            <a:pPr algn="ctr"/>
            <a:r>
              <a:rPr lang="en-US">
                <a:solidFill>
                  <a:srgbClr val="003366"/>
                </a:solidFill>
                <a:latin typeface="Arial" charset="0"/>
              </a:rPr>
              <a:t>Indicator</a:t>
            </a:r>
            <a:endParaRPr lang="id-ID">
              <a:solidFill>
                <a:srgbClr val="003366"/>
              </a:solidFill>
              <a:latin typeface="Arial" charset="0"/>
            </a:endParaRPr>
          </a:p>
        </p:txBody>
      </p:sp>
      <p:sp>
        <p:nvSpPr>
          <p:cNvPr id="47114" name="Line 10"/>
          <p:cNvSpPr>
            <a:spLocks noChangeShapeType="1"/>
          </p:cNvSpPr>
          <p:nvPr/>
        </p:nvSpPr>
        <p:spPr bwMode="auto">
          <a:xfrm>
            <a:off x="2424113" y="3071813"/>
            <a:ext cx="1085850" cy="852487"/>
          </a:xfrm>
          <a:prstGeom prst="line">
            <a:avLst/>
          </a:prstGeom>
          <a:noFill/>
          <a:ln w="38100">
            <a:solidFill>
              <a:srgbClr val="92D050"/>
            </a:solidFill>
            <a:round/>
            <a:headEnd/>
            <a:tailEnd type="triangle" w="lg" len="lg"/>
          </a:ln>
        </p:spPr>
        <p:txBody>
          <a:bodyPr/>
          <a:lstStyle/>
          <a:p>
            <a:endParaRPr lang="en-US"/>
          </a:p>
        </p:txBody>
      </p:sp>
      <p:sp>
        <p:nvSpPr>
          <p:cNvPr id="47115" name="Line 11"/>
          <p:cNvSpPr>
            <a:spLocks noChangeShapeType="1"/>
          </p:cNvSpPr>
          <p:nvPr/>
        </p:nvSpPr>
        <p:spPr bwMode="auto">
          <a:xfrm>
            <a:off x="2443163" y="4305300"/>
            <a:ext cx="990600" cy="0"/>
          </a:xfrm>
          <a:prstGeom prst="line">
            <a:avLst/>
          </a:prstGeom>
          <a:noFill/>
          <a:ln w="38100">
            <a:solidFill>
              <a:srgbClr val="92D050"/>
            </a:solidFill>
            <a:round/>
            <a:headEnd/>
            <a:tailEnd type="triangle" w="lg" len="lg"/>
          </a:ln>
        </p:spPr>
        <p:txBody>
          <a:bodyPr/>
          <a:lstStyle/>
          <a:p>
            <a:endParaRPr lang="en-US"/>
          </a:p>
        </p:txBody>
      </p:sp>
      <p:sp>
        <p:nvSpPr>
          <p:cNvPr id="47116" name="Line 12"/>
          <p:cNvSpPr>
            <a:spLocks noChangeShapeType="1"/>
          </p:cNvSpPr>
          <p:nvPr/>
        </p:nvSpPr>
        <p:spPr bwMode="auto">
          <a:xfrm flipV="1">
            <a:off x="2424113" y="4610100"/>
            <a:ext cx="1238250" cy="1104900"/>
          </a:xfrm>
          <a:prstGeom prst="line">
            <a:avLst/>
          </a:prstGeom>
          <a:noFill/>
          <a:ln w="38100">
            <a:solidFill>
              <a:srgbClr val="92D050"/>
            </a:solidFill>
            <a:round/>
            <a:headEnd/>
            <a:tailEnd type="triangle" w="lg" len="lg"/>
          </a:ln>
        </p:spPr>
        <p:txBody>
          <a:bodyPr/>
          <a:lstStyle/>
          <a:p>
            <a:endParaRPr lang="en-US"/>
          </a:p>
        </p:txBody>
      </p:sp>
      <p:sp>
        <p:nvSpPr>
          <p:cNvPr id="47117" name="Line 13"/>
          <p:cNvSpPr>
            <a:spLocks noChangeShapeType="1"/>
          </p:cNvSpPr>
          <p:nvPr/>
        </p:nvSpPr>
        <p:spPr bwMode="auto">
          <a:xfrm>
            <a:off x="5338763" y="4305300"/>
            <a:ext cx="990600" cy="0"/>
          </a:xfrm>
          <a:prstGeom prst="line">
            <a:avLst/>
          </a:prstGeom>
          <a:noFill/>
          <a:ln w="38100">
            <a:solidFill>
              <a:schemeClr val="tx1"/>
            </a:solidFill>
            <a:round/>
            <a:headEnd/>
            <a:tailEnd type="triangle" w="lg" len="lg"/>
          </a:ln>
        </p:spPr>
        <p:txBody>
          <a:bodyPr/>
          <a:lstStyle/>
          <a:p>
            <a:endParaRPr lang="en-US"/>
          </a:p>
        </p:txBody>
      </p:sp>
      <p:sp>
        <p:nvSpPr>
          <p:cNvPr id="47118" name="Line 14"/>
          <p:cNvSpPr>
            <a:spLocks noChangeShapeType="1"/>
          </p:cNvSpPr>
          <p:nvPr/>
        </p:nvSpPr>
        <p:spPr bwMode="auto">
          <a:xfrm flipV="1">
            <a:off x="5262563" y="2928938"/>
            <a:ext cx="1090612" cy="1071562"/>
          </a:xfrm>
          <a:prstGeom prst="line">
            <a:avLst/>
          </a:prstGeom>
          <a:noFill/>
          <a:ln w="38100">
            <a:solidFill>
              <a:schemeClr val="tx1"/>
            </a:solidFill>
            <a:round/>
            <a:headEnd/>
            <a:tailEnd type="triangle" w="lg" len="lg"/>
          </a:ln>
        </p:spPr>
        <p:txBody>
          <a:bodyPr/>
          <a:lstStyle/>
          <a:p>
            <a:endParaRPr lang="en-US"/>
          </a:p>
        </p:txBody>
      </p:sp>
      <p:sp>
        <p:nvSpPr>
          <p:cNvPr id="47119" name="Line 15"/>
          <p:cNvSpPr>
            <a:spLocks noChangeShapeType="1"/>
          </p:cNvSpPr>
          <p:nvPr/>
        </p:nvSpPr>
        <p:spPr bwMode="auto">
          <a:xfrm>
            <a:off x="5186363" y="4610100"/>
            <a:ext cx="1166812" cy="1104900"/>
          </a:xfrm>
          <a:prstGeom prst="line">
            <a:avLst/>
          </a:prstGeom>
          <a:noFill/>
          <a:ln w="38100">
            <a:solidFill>
              <a:schemeClr val="tx1"/>
            </a:solidFill>
            <a:round/>
            <a:headEnd/>
            <a:tailEnd type="triangle" w="lg" len="lg"/>
          </a:ln>
        </p:spPr>
        <p:txBody>
          <a:bodyPr/>
          <a:lstStyle/>
          <a:p>
            <a:endParaRPr lang="en-US"/>
          </a:p>
        </p:txBody>
      </p:sp>
      <p:sp>
        <p:nvSpPr>
          <p:cNvPr id="47120" name="Text Box 18"/>
          <p:cNvSpPr txBox="1">
            <a:spLocks noChangeArrowheads="1"/>
          </p:cNvSpPr>
          <p:nvPr/>
        </p:nvSpPr>
        <p:spPr bwMode="auto">
          <a:xfrm>
            <a:off x="5143500" y="1500188"/>
            <a:ext cx="3524250" cy="461962"/>
          </a:xfrm>
          <a:prstGeom prst="rect">
            <a:avLst/>
          </a:prstGeom>
          <a:noFill/>
          <a:ln w="9525">
            <a:noFill/>
            <a:miter lim="800000"/>
            <a:headEnd/>
            <a:tailEnd/>
          </a:ln>
        </p:spPr>
        <p:txBody>
          <a:bodyPr>
            <a:spAutoFit/>
          </a:bodyPr>
          <a:lstStyle/>
          <a:p>
            <a:pPr algn="ctr">
              <a:spcBef>
                <a:spcPct val="50000"/>
              </a:spcBef>
            </a:pPr>
            <a:r>
              <a:rPr lang="en-US" sz="2400" b="1">
                <a:latin typeface="Arial" charset="0"/>
                <a:cs typeface="Arial" charset="0"/>
              </a:rPr>
              <a:t>Reflective: to describe</a:t>
            </a:r>
            <a:endParaRPr lang="id-ID" sz="2400" b="1">
              <a:latin typeface="Arial" charset="0"/>
              <a:cs typeface="Arial" charset="0"/>
            </a:endParaRPr>
          </a:p>
        </p:txBody>
      </p:sp>
      <p:sp>
        <p:nvSpPr>
          <p:cNvPr id="47121" name="Text Box 19"/>
          <p:cNvSpPr txBox="1">
            <a:spLocks noChangeArrowheads="1"/>
          </p:cNvSpPr>
          <p:nvPr/>
        </p:nvSpPr>
        <p:spPr bwMode="auto">
          <a:xfrm>
            <a:off x="285750" y="1500188"/>
            <a:ext cx="3467100" cy="461962"/>
          </a:xfrm>
          <a:prstGeom prst="rect">
            <a:avLst/>
          </a:prstGeom>
          <a:noFill/>
          <a:ln w="9525">
            <a:noFill/>
            <a:miter lim="800000"/>
            <a:headEnd/>
            <a:tailEnd/>
          </a:ln>
        </p:spPr>
        <p:txBody>
          <a:bodyPr>
            <a:spAutoFit/>
          </a:bodyPr>
          <a:lstStyle/>
          <a:p>
            <a:pPr algn="ctr">
              <a:spcBef>
                <a:spcPct val="50000"/>
              </a:spcBef>
            </a:pPr>
            <a:r>
              <a:rPr lang="en-US" sz="2400" b="1">
                <a:latin typeface="Arial" charset="0"/>
                <a:cs typeface="Arial" charset="0"/>
              </a:rPr>
              <a:t>Formative: to explain</a:t>
            </a:r>
            <a:endParaRPr lang="id-ID" sz="2400" b="1">
              <a:latin typeface="Arial" charset="0"/>
              <a:cs typeface="Arial" charset="0"/>
            </a:endParaRPr>
          </a:p>
        </p:txBody>
      </p:sp>
      <p:cxnSp>
        <p:nvCxnSpPr>
          <p:cNvPr id="18" name="Straight Arrow Connector 17"/>
          <p:cNvCxnSpPr/>
          <p:nvPr/>
        </p:nvCxnSpPr>
        <p:spPr>
          <a:xfrm rot="10800000">
            <a:off x="7567613" y="3071813"/>
            <a:ext cx="500062" cy="1587"/>
          </a:xfrm>
          <a:prstGeom prst="straightConnector1">
            <a:avLst/>
          </a:prstGeom>
          <a:ln w="571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a:off x="7567613" y="4356100"/>
            <a:ext cx="500062" cy="1588"/>
          </a:xfrm>
          <a:prstGeom prst="straightConnector1">
            <a:avLst/>
          </a:prstGeom>
          <a:ln w="571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7567613" y="5713413"/>
            <a:ext cx="500062" cy="1587"/>
          </a:xfrm>
          <a:prstGeom prst="straightConnector1">
            <a:avLst/>
          </a:prstGeom>
          <a:ln w="57150">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7107" idx="0"/>
          </p:cNvCxnSpPr>
          <p:nvPr/>
        </p:nvCxnSpPr>
        <p:spPr>
          <a:xfrm rot="5400000">
            <a:off x="4241007" y="3217069"/>
            <a:ext cx="471487" cy="180975"/>
          </a:xfrm>
          <a:prstGeom prst="straightConnector1">
            <a:avLst/>
          </a:prstGeom>
          <a:ln w="57150">
            <a:solidFill>
              <a:schemeClr val="accent1">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rot="14347541">
            <a:off x="991394" y="3088482"/>
            <a:ext cx="1133475" cy="1341437"/>
          </a:xfrm>
          <a:prstGeom prst="arc">
            <a:avLst>
              <a:gd name="adj1" fmla="val 14379757"/>
              <a:gd name="adj2" fmla="val 0"/>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sp>
        <p:nvSpPr>
          <p:cNvPr id="23" name="Arc 22"/>
          <p:cNvSpPr/>
          <p:nvPr/>
        </p:nvSpPr>
        <p:spPr>
          <a:xfrm rot="14347541">
            <a:off x="991394" y="4214019"/>
            <a:ext cx="1133475" cy="1341437"/>
          </a:xfrm>
          <a:prstGeom prst="arc">
            <a:avLst>
              <a:gd name="adj1" fmla="val 14379757"/>
              <a:gd name="adj2" fmla="val 0"/>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sp>
        <p:nvSpPr>
          <p:cNvPr id="24" name="Arc 23"/>
          <p:cNvSpPr/>
          <p:nvPr/>
        </p:nvSpPr>
        <p:spPr>
          <a:xfrm rot="14347541">
            <a:off x="326232" y="3113881"/>
            <a:ext cx="2673350" cy="2487613"/>
          </a:xfrm>
          <a:prstGeom prst="arc">
            <a:avLst>
              <a:gd name="adj1" fmla="val 13778692"/>
              <a:gd name="adj2" fmla="val 900079"/>
            </a:avLst>
          </a:prstGeom>
          <a:ln w="28575">
            <a:headEnd type="arrow"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d-ID"/>
          </a:p>
        </p:txBody>
      </p:sp>
      <p:sp>
        <p:nvSpPr>
          <p:cNvPr id="25" name="Text Box 64"/>
          <p:cNvSpPr txBox="1">
            <a:spLocks noChangeArrowheads="1"/>
          </p:cNvSpPr>
          <p:nvPr/>
        </p:nvSpPr>
        <p:spPr bwMode="auto">
          <a:xfrm>
            <a:off x="4457700" y="2500313"/>
            <a:ext cx="609600" cy="646112"/>
          </a:xfrm>
          <a:prstGeom prst="rect">
            <a:avLst/>
          </a:prstGeom>
          <a:noFill/>
          <a:ln w="9525">
            <a:noFill/>
            <a:miter lim="800000"/>
            <a:headEnd/>
            <a:tailEnd/>
          </a:ln>
          <a:effectLst/>
        </p:spPr>
        <p:txBody>
          <a:bodyPr>
            <a:spAutoFit/>
          </a:bodyPr>
          <a:lstStyle/>
          <a:p>
            <a:pPr>
              <a:spcBef>
                <a:spcPct val="50000"/>
              </a:spcBef>
              <a:defRPr/>
            </a:pPr>
            <a:r>
              <a:rPr lang="el-GR" sz="3600" b="1" dirty="0">
                <a:solidFill>
                  <a:schemeClr val="bg2">
                    <a:lumMod val="20000"/>
                    <a:lumOff val="80000"/>
                  </a:schemeClr>
                </a:solidFill>
                <a:latin typeface="Times New Roman" pitchFamily="18" charset="0"/>
                <a:cs typeface="Times New Roman" pitchFamily="18" charset="0"/>
              </a:rPr>
              <a:t>ζ</a:t>
            </a:r>
          </a:p>
        </p:txBody>
      </p:sp>
      <p:sp>
        <p:nvSpPr>
          <p:cNvPr id="47130" name="Rectangle 62"/>
          <p:cNvSpPr>
            <a:spLocks noChangeArrowheads="1"/>
          </p:cNvSpPr>
          <p:nvPr/>
        </p:nvSpPr>
        <p:spPr bwMode="auto">
          <a:xfrm>
            <a:off x="5443538" y="2643188"/>
            <a:ext cx="615950" cy="769937"/>
          </a:xfrm>
          <a:prstGeom prst="rect">
            <a:avLst/>
          </a:prstGeom>
          <a:noFill/>
          <a:ln w="9525">
            <a:noFill/>
            <a:miter lim="800000"/>
            <a:headEnd/>
            <a:tailEnd/>
          </a:ln>
        </p:spPr>
        <p:txBody>
          <a:bodyPr wrap="none">
            <a:spAutoFit/>
          </a:bodyPr>
          <a:lstStyle/>
          <a:p>
            <a:r>
              <a:rPr lang="en-US" sz="4400" b="1">
                <a:sym typeface="Symbol" pitchFamily="18" charset="2"/>
              </a:rPr>
              <a:t></a:t>
            </a:r>
            <a:r>
              <a:rPr lang="id-ID" sz="2400" b="1">
                <a:sym typeface="Symbol" pitchFamily="18" charset="2"/>
              </a:rPr>
              <a:t>1</a:t>
            </a:r>
            <a:endParaRPr lang="id-ID" sz="2400"/>
          </a:p>
        </p:txBody>
      </p:sp>
      <p:sp>
        <p:nvSpPr>
          <p:cNvPr id="47131" name="Rectangle 63"/>
          <p:cNvSpPr>
            <a:spLocks noChangeArrowheads="1"/>
          </p:cNvSpPr>
          <p:nvPr/>
        </p:nvSpPr>
        <p:spPr bwMode="auto">
          <a:xfrm>
            <a:off x="5495925" y="3659188"/>
            <a:ext cx="638175" cy="769937"/>
          </a:xfrm>
          <a:prstGeom prst="rect">
            <a:avLst/>
          </a:prstGeom>
          <a:noFill/>
          <a:ln w="9525">
            <a:noFill/>
            <a:miter lim="800000"/>
            <a:headEnd/>
            <a:tailEnd/>
          </a:ln>
        </p:spPr>
        <p:txBody>
          <a:bodyPr wrap="none">
            <a:spAutoFit/>
          </a:bodyPr>
          <a:lstStyle/>
          <a:p>
            <a:r>
              <a:rPr lang="en-US" sz="4400" b="1">
                <a:sym typeface="Symbol" pitchFamily="18" charset="2"/>
              </a:rPr>
              <a:t></a:t>
            </a:r>
            <a:r>
              <a:rPr lang="id-ID" sz="2400" b="1">
                <a:sym typeface="Symbol" pitchFamily="18" charset="2"/>
              </a:rPr>
              <a:t>2</a:t>
            </a:r>
            <a:endParaRPr lang="id-ID" sz="2400"/>
          </a:p>
        </p:txBody>
      </p:sp>
      <p:sp>
        <p:nvSpPr>
          <p:cNvPr id="47132" name="Rectangle 64"/>
          <p:cNvSpPr>
            <a:spLocks noChangeArrowheads="1"/>
          </p:cNvSpPr>
          <p:nvPr/>
        </p:nvSpPr>
        <p:spPr bwMode="auto">
          <a:xfrm>
            <a:off x="5715000" y="4587875"/>
            <a:ext cx="638175" cy="769938"/>
          </a:xfrm>
          <a:prstGeom prst="rect">
            <a:avLst/>
          </a:prstGeom>
          <a:noFill/>
          <a:ln w="9525">
            <a:noFill/>
            <a:miter lim="800000"/>
            <a:headEnd/>
            <a:tailEnd/>
          </a:ln>
        </p:spPr>
        <p:txBody>
          <a:bodyPr wrap="none">
            <a:spAutoFit/>
          </a:bodyPr>
          <a:lstStyle/>
          <a:p>
            <a:r>
              <a:rPr lang="en-US" sz="4400" b="1">
                <a:sym typeface="Symbol" pitchFamily="18" charset="2"/>
              </a:rPr>
              <a:t></a:t>
            </a:r>
            <a:r>
              <a:rPr lang="id-ID" sz="2400" b="1">
                <a:sym typeface="Symbol" pitchFamily="18" charset="2"/>
              </a:rPr>
              <a:t>3</a:t>
            </a:r>
            <a:endParaRPr lang="id-ID" sz="2400"/>
          </a:p>
        </p:txBody>
      </p:sp>
      <p:sp>
        <p:nvSpPr>
          <p:cNvPr id="47133" name="Rectangle 65"/>
          <p:cNvSpPr>
            <a:spLocks noChangeArrowheads="1"/>
          </p:cNvSpPr>
          <p:nvPr/>
        </p:nvSpPr>
        <p:spPr bwMode="auto">
          <a:xfrm>
            <a:off x="8067675" y="2571750"/>
            <a:ext cx="576263" cy="769938"/>
          </a:xfrm>
          <a:prstGeom prst="rect">
            <a:avLst/>
          </a:prstGeom>
          <a:noFill/>
          <a:ln w="9525">
            <a:noFill/>
            <a:miter lim="800000"/>
            <a:headEnd/>
            <a:tailEnd/>
          </a:ln>
        </p:spPr>
        <p:txBody>
          <a:bodyPr wrap="none">
            <a:spAutoFit/>
          </a:bodyPr>
          <a:lstStyle/>
          <a:p>
            <a:r>
              <a:rPr lang="el-GR" sz="4400">
                <a:latin typeface="Times New Roman" pitchFamily="18" charset="0"/>
                <a:cs typeface="Times New Roman" pitchFamily="18" charset="0"/>
              </a:rPr>
              <a:t>ε</a:t>
            </a:r>
            <a:r>
              <a:rPr lang="id-ID" sz="2400">
                <a:latin typeface="Times New Roman" pitchFamily="18" charset="0"/>
                <a:cs typeface="Times New Roman" pitchFamily="18" charset="0"/>
              </a:rPr>
              <a:t>1</a:t>
            </a:r>
            <a:endParaRPr lang="id-ID" sz="2400"/>
          </a:p>
        </p:txBody>
      </p:sp>
      <p:sp>
        <p:nvSpPr>
          <p:cNvPr id="47134" name="Rectangle 66"/>
          <p:cNvSpPr>
            <a:spLocks noChangeArrowheads="1"/>
          </p:cNvSpPr>
          <p:nvPr/>
        </p:nvSpPr>
        <p:spPr bwMode="auto">
          <a:xfrm>
            <a:off x="8067675" y="3873500"/>
            <a:ext cx="576263" cy="769938"/>
          </a:xfrm>
          <a:prstGeom prst="rect">
            <a:avLst/>
          </a:prstGeom>
          <a:noFill/>
          <a:ln w="9525">
            <a:noFill/>
            <a:miter lim="800000"/>
            <a:headEnd/>
            <a:tailEnd/>
          </a:ln>
        </p:spPr>
        <p:txBody>
          <a:bodyPr wrap="none">
            <a:spAutoFit/>
          </a:bodyPr>
          <a:lstStyle/>
          <a:p>
            <a:r>
              <a:rPr lang="el-GR" sz="4400">
                <a:latin typeface="Times New Roman" pitchFamily="18" charset="0"/>
                <a:cs typeface="Times New Roman" pitchFamily="18" charset="0"/>
              </a:rPr>
              <a:t>ε</a:t>
            </a:r>
            <a:r>
              <a:rPr lang="id-ID" sz="2400">
                <a:latin typeface="Times New Roman" pitchFamily="18" charset="0"/>
                <a:cs typeface="Times New Roman" pitchFamily="18" charset="0"/>
              </a:rPr>
              <a:t>2</a:t>
            </a:r>
            <a:endParaRPr lang="id-ID" sz="2400"/>
          </a:p>
        </p:txBody>
      </p:sp>
      <p:sp>
        <p:nvSpPr>
          <p:cNvPr id="47135" name="Rectangle 67"/>
          <p:cNvSpPr>
            <a:spLocks noChangeArrowheads="1"/>
          </p:cNvSpPr>
          <p:nvPr/>
        </p:nvSpPr>
        <p:spPr bwMode="auto">
          <a:xfrm>
            <a:off x="8067675" y="5214938"/>
            <a:ext cx="576263" cy="769937"/>
          </a:xfrm>
          <a:prstGeom prst="rect">
            <a:avLst/>
          </a:prstGeom>
          <a:noFill/>
          <a:ln w="9525">
            <a:noFill/>
            <a:miter lim="800000"/>
            <a:headEnd/>
            <a:tailEnd/>
          </a:ln>
        </p:spPr>
        <p:txBody>
          <a:bodyPr wrap="none">
            <a:spAutoFit/>
          </a:bodyPr>
          <a:lstStyle/>
          <a:p>
            <a:r>
              <a:rPr lang="el-GR" sz="4400">
                <a:latin typeface="Times New Roman" pitchFamily="18" charset="0"/>
                <a:cs typeface="Times New Roman" pitchFamily="18" charset="0"/>
              </a:rPr>
              <a:t>ε</a:t>
            </a:r>
            <a:r>
              <a:rPr lang="id-ID" sz="2400">
                <a:latin typeface="Times New Roman" pitchFamily="18" charset="0"/>
                <a:cs typeface="Times New Roman" pitchFamily="18" charset="0"/>
              </a:rPr>
              <a:t>3</a:t>
            </a:r>
            <a:endParaRPr lang="id-ID" sz="2400"/>
          </a:p>
        </p:txBody>
      </p:sp>
      <p:sp>
        <p:nvSpPr>
          <p:cNvPr id="47136" name="Rectangle 68"/>
          <p:cNvSpPr>
            <a:spLocks noChangeArrowheads="1"/>
          </p:cNvSpPr>
          <p:nvPr/>
        </p:nvSpPr>
        <p:spPr bwMode="auto">
          <a:xfrm>
            <a:off x="2786063" y="2714625"/>
            <a:ext cx="609600" cy="708025"/>
          </a:xfrm>
          <a:prstGeom prst="rect">
            <a:avLst/>
          </a:prstGeom>
          <a:noFill/>
          <a:ln w="9525">
            <a:noFill/>
            <a:miter lim="800000"/>
            <a:headEnd/>
            <a:tailEnd/>
          </a:ln>
        </p:spPr>
        <p:txBody>
          <a:bodyPr wrap="none">
            <a:spAutoFit/>
          </a:bodyPr>
          <a:lstStyle/>
          <a:p>
            <a:r>
              <a:rPr lang="el-GR" sz="4000" b="1">
                <a:solidFill>
                  <a:srgbClr val="FFFF00"/>
                </a:solidFill>
                <a:latin typeface="Times New Roman" pitchFamily="18" charset="0"/>
                <a:cs typeface="Times New Roman" pitchFamily="18" charset="0"/>
              </a:rPr>
              <a:t>β</a:t>
            </a:r>
            <a:r>
              <a:rPr lang="id-ID" sz="3600" b="1" baseline="-25000">
                <a:solidFill>
                  <a:srgbClr val="FFFF00"/>
                </a:solidFill>
                <a:latin typeface="Times New Roman" pitchFamily="18" charset="0"/>
                <a:cs typeface="Times New Roman" pitchFamily="18" charset="0"/>
              </a:rPr>
              <a:t>1</a:t>
            </a:r>
            <a:endParaRPr lang="id-ID" sz="3600"/>
          </a:p>
        </p:txBody>
      </p:sp>
      <p:sp>
        <p:nvSpPr>
          <p:cNvPr id="47137" name="Rectangle 69"/>
          <p:cNvSpPr>
            <a:spLocks noChangeArrowheads="1"/>
          </p:cNvSpPr>
          <p:nvPr/>
        </p:nvSpPr>
        <p:spPr bwMode="auto">
          <a:xfrm>
            <a:off x="2638425" y="3571875"/>
            <a:ext cx="609600" cy="708025"/>
          </a:xfrm>
          <a:prstGeom prst="rect">
            <a:avLst/>
          </a:prstGeom>
          <a:noFill/>
          <a:ln w="9525">
            <a:noFill/>
            <a:miter lim="800000"/>
            <a:headEnd/>
            <a:tailEnd/>
          </a:ln>
        </p:spPr>
        <p:txBody>
          <a:bodyPr wrap="none">
            <a:spAutoFit/>
          </a:bodyPr>
          <a:lstStyle/>
          <a:p>
            <a:r>
              <a:rPr lang="el-GR" sz="4000" b="1">
                <a:solidFill>
                  <a:srgbClr val="FFFF00"/>
                </a:solidFill>
                <a:latin typeface="Times New Roman" pitchFamily="18" charset="0"/>
                <a:cs typeface="Times New Roman" pitchFamily="18" charset="0"/>
              </a:rPr>
              <a:t>β</a:t>
            </a:r>
            <a:r>
              <a:rPr lang="id-ID" sz="3600" b="1" baseline="-25000">
                <a:solidFill>
                  <a:srgbClr val="FFFF00"/>
                </a:solidFill>
                <a:latin typeface="Times New Roman" pitchFamily="18" charset="0"/>
                <a:cs typeface="Times New Roman" pitchFamily="18" charset="0"/>
              </a:rPr>
              <a:t>2</a:t>
            </a:r>
            <a:endParaRPr lang="id-ID" sz="3600"/>
          </a:p>
        </p:txBody>
      </p:sp>
      <p:sp>
        <p:nvSpPr>
          <p:cNvPr id="47138" name="Rectangle 70"/>
          <p:cNvSpPr>
            <a:spLocks noChangeArrowheads="1"/>
          </p:cNvSpPr>
          <p:nvPr/>
        </p:nvSpPr>
        <p:spPr bwMode="auto">
          <a:xfrm>
            <a:off x="2566988" y="4643438"/>
            <a:ext cx="609600" cy="708025"/>
          </a:xfrm>
          <a:prstGeom prst="rect">
            <a:avLst/>
          </a:prstGeom>
          <a:noFill/>
          <a:ln w="9525">
            <a:noFill/>
            <a:miter lim="800000"/>
            <a:headEnd/>
            <a:tailEnd/>
          </a:ln>
        </p:spPr>
        <p:txBody>
          <a:bodyPr wrap="none">
            <a:spAutoFit/>
          </a:bodyPr>
          <a:lstStyle/>
          <a:p>
            <a:r>
              <a:rPr lang="el-GR" sz="4000" b="1">
                <a:solidFill>
                  <a:srgbClr val="FFFF00"/>
                </a:solidFill>
                <a:latin typeface="Times New Roman" pitchFamily="18" charset="0"/>
                <a:cs typeface="Times New Roman" pitchFamily="18" charset="0"/>
              </a:rPr>
              <a:t>β</a:t>
            </a:r>
            <a:r>
              <a:rPr lang="id-ID" sz="3600" b="1" baseline="-25000">
                <a:solidFill>
                  <a:srgbClr val="FFFF00"/>
                </a:solidFill>
                <a:latin typeface="Times New Roman" pitchFamily="18" charset="0"/>
                <a:cs typeface="Times New Roman" pitchFamily="18" charset="0"/>
              </a:rPr>
              <a:t>1</a:t>
            </a:r>
            <a:endParaRPr lang="id-ID" sz="36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id-ID" sz="4000" smtClean="0"/>
              <a:t>The Impact of Measurement Error</a:t>
            </a:r>
            <a:endParaRPr lang="id-ID" sz="4000" dirty="0"/>
          </a:p>
        </p:txBody>
      </p:sp>
      <p:sp>
        <p:nvSpPr>
          <p:cNvPr id="3" name="Content Placeholder 4"/>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id-ID" sz="4400" b="1" dirty="0" smtClean="0"/>
              <a:t>Y = f (X)</a:t>
            </a:r>
            <a:r>
              <a:rPr lang="en-US" sz="4400" b="1" dirty="0" smtClean="0"/>
              <a:t>; </a:t>
            </a:r>
            <a:r>
              <a:rPr lang="id-ID" sz="4400" b="1" dirty="0"/>
              <a:t>Y = </a:t>
            </a:r>
            <a:r>
              <a:rPr lang="el-GR" sz="4400" b="1" dirty="0">
                <a:latin typeface="Times New Roman" pitchFamily="18" charset="0"/>
                <a:cs typeface="Times New Roman" pitchFamily="18" charset="0"/>
              </a:rPr>
              <a:t>β</a:t>
            </a:r>
            <a:r>
              <a:rPr lang="id-ID" sz="2800" b="1" baseline="-25000" dirty="0">
                <a:latin typeface="Times New Roman" pitchFamily="18" charset="0"/>
                <a:cs typeface="Times New Roman" pitchFamily="18" charset="0"/>
              </a:rPr>
              <a:t>x.y</a:t>
            </a:r>
            <a:r>
              <a:rPr lang="id-ID" sz="1800" b="1" baseline="-25000" dirty="0">
                <a:latin typeface="Times New Roman" pitchFamily="18" charset="0"/>
                <a:cs typeface="Times New Roman" pitchFamily="18" charset="0"/>
              </a:rPr>
              <a:t> </a:t>
            </a:r>
            <a:r>
              <a:rPr lang="en-US" sz="1800" b="1" baseline="-25000" dirty="0" smtClean="0">
                <a:latin typeface="Times New Roman" pitchFamily="18" charset="0"/>
                <a:cs typeface="Times New Roman" pitchFamily="18" charset="0"/>
              </a:rPr>
              <a:t> </a:t>
            </a:r>
            <a:r>
              <a:rPr lang="id-ID" sz="4400" b="1" dirty="0" smtClean="0"/>
              <a:t>X</a:t>
            </a:r>
            <a:r>
              <a:rPr lang="en-US" sz="4400" b="1" dirty="0" smtClean="0"/>
              <a:t> + e </a:t>
            </a:r>
            <a:endParaRPr lang="id-ID" sz="4400" b="1" dirty="0" smtClean="0"/>
          </a:p>
          <a:p>
            <a:pPr>
              <a:defRPr/>
            </a:pPr>
            <a:r>
              <a:rPr lang="el-GR" sz="4400" b="1" dirty="0" smtClean="0">
                <a:latin typeface="Times New Roman" pitchFamily="18" charset="0"/>
                <a:cs typeface="Times New Roman" pitchFamily="18" charset="0"/>
              </a:rPr>
              <a:t>β</a:t>
            </a:r>
            <a:r>
              <a:rPr lang="id-ID" b="1" baseline="-25000" dirty="0" smtClean="0">
                <a:latin typeface="Times New Roman" pitchFamily="18" charset="0"/>
                <a:cs typeface="Times New Roman" pitchFamily="18" charset="0"/>
              </a:rPr>
              <a:t>x.y </a:t>
            </a:r>
            <a:r>
              <a:rPr lang="id-ID" sz="4800" b="1" baseline="-25000" dirty="0" smtClean="0">
                <a:latin typeface="Times New Roman" pitchFamily="18" charset="0"/>
                <a:cs typeface="Times New Roman" pitchFamily="18" charset="0"/>
              </a:rPr>
              <a:t>=</a:t>
            </a:r>
            <a:r>
              <a:rPr lang="id-ID" sz="4400" b="1" baseline="-25000" dirty="0" smtClean="0">
                <a:latin typeface="Times New Roman" pitchFamily="18" charset="0"/>
                <a:cs typeface="Times New Roman" pitchFamily="18" charset="0"/>
              </a:rPr>
              <a:t> </a:t>
            </a:r>
            <a:r>
              <a:rPr lang="el-GR" sz="4400" b="1" dirty="0" smtClean="0">
                <a:latin typeface="Times New Roman" pitchFamily="18" charset="0"/>
                <a:cs typeface="Times New Roman" pitchFamily="18" charset="0"/>
              </a:rPr>
              <a:t>β</a:t>
            </a:r>
            <a:r>
              <a:rPr lang="id-ID" sz="4400" b="1" baseline="-25000" dirty="0" smtClean="0">
                <a:latin typeface="Times New Roman" pitchFamily="18" charset="0"/>
                <a:cs typeface="Times New Roman" pitchFamily="18" charset="0"/>
              </a:rPr>
              <a:t>s</a:t>
            </a:r>
            <a:r>
              <a:rPr lang="id-ID" sz="4400" b="1" dirty="0" smtClean="0">
                <a:latin typeface="Times New Roman" pitchFamily="18" charset="0"/>
                <a:cs typeface="Times New Roman" pitchFamily="18" charset="0"/>
              </a:rPr>
              <a:t> *</a:t>
            </a:r>
            <a:r>
              <a:rPr lang="id-ID" sz="4400" b="1" baseline="-25000" dirty="0" smtClean="0">
                <a:latin typeface="Times New Roman" pitchFamily="18" charset="0"/>
                <a:cs typeface="Times New Roman" pitchFamily="18" charset="0"/>
              </a:rPr>
              <a:t> </a:t>
            </a:r>
            <a:r>
              <a:rPr lang="en-US" sz="4400" b="1" dirty="0" smtClean="0">
                <a:sym typeface="Symbol" pitchFamily="18" charset="2"/>
              </a:rPr>
              <a:t></a:t>
            </a:r>
            <a:r>
              <a:rPr lang="id-ID" sz="4400" b="1" baseline="-25000" dirty="0" smtClean="0">
                <a:latin typeface="Times New Roman" pitchFamily="18" charset="0"/>
                <a:cs typeface="Times New Roman" pitchFamily="18" charset="0"/>
              </a:rPr>
              <a:t>x</a:t>
            </a:r>
          </a:p>
          <a:p>
            <a:pPr>
              <a:defRPr/>
            </a:pPr>
            <a:r>
              <a:rPr lang="el-GR" sz="4400" b="1" dirty="0" smtClean="0">
                <a:latin typeface="Times New Roman" pitchFamily="18" charset="0"/>
                <a:cs typeface="Times New Roman" pitchFamily="18" charset="0"/>
              </a:rPr>
              <a:t>β</a:t>
            </a:r>
            <a:r>
              <a:rPr lang="id-ID" sz="4400" b="1" baseline="-25000" dirty="0" smtClean="0">
                <a:latin typeface="Times New Roman" pitchFamily="18" charset="0"/>
                <a:cs typeface="Times New Roman" pitchFamily="18" charset="0"/>
              </a:rPr>
              <a:t>x.y = observed regression coefficient</a:t>
            </a:r>
          </a:p>
          <a:p>
            <a:pPr>
              <a:defRPr/>
            </a:pPr>
            <a:r>
              <a:rPr lang="id-ID" sz="4400" b="1" baseline="-25000" dirty="0" smtClean="0">
                <a:latin typeface="Times New Roman" pitchFamily="18" charset="0"/>
                <a:cs typeface="Times New Roman" pitchFamily="18" charset="0"/>
              </a:rPr>
              <a:t> </a:t>
            </a:r>
            <a:r>
              <a:rPr lang="el-GR" sz="4400" b="1" dirty="0" smtClean="0">
                <a:latin typeface="Times New Roman" pitchFamily="18" charset="0"/>
                <a:cs typeface="Times New Roman" pitchFamily="18" charset="0"/>
              </a:rPr>
              <a:t>β</a:t>
            </a:r>
            <a:r>
              <a:rPr lang="id-ID" sz="4400" b="1" baseline="-25000" dirty="0" smtClean="0">
                <a:latin typeface="Times New Roman" pitchFamily="18" charset="0"/>
                <a:cs typeface="Times New Roman" pitchFamily="18" charset="0"/>
              </a:rPr>
              <a:t>s</a:t>
            </a:r>
            <a:r>
              <a:rPr lang="id-ID" sz="4400" b="1" dirty="0" smtClean="0">
                <a:latin typeface="Times New Roman" pitchFamily="18" charset="0"/>
                <a:cs typeface="Times New Roman" pitchFamily="18" charset="0"/>
              </a:rPr>
              <a:t> </a:t>
            </a:r>
            <a:r>
              <a:rPr lang="id-ID" sz="2800" b="1" dirty="0" smtClean="0">
                <a:latin typeface="Times New Roman" pitchFamily="18" charset="0"/>
                <a:cs typeface="Times New Roman" pitchFamily="18" charset="0"/>
              </a:rPr>
              <a:t>= the true structural coefficient</a:t>
            </a:r>
          </a:p>
          <a:p>
            <a:pPr>
              <a:defRPr/>
            </a:pPr>
            <a:r>
              <a:rPr lang="en-US" sz="4400" b="1" dirty="0" smtClean="0">
                <a:sym typeface="Symbol" pitchFamily="18" charset="2"/>
              </a:rPr>
              <a:t></a:t>
            </a:r>
            <a:r>
              <a:rPr lang="id-ID" sz="4400" b="1" baseline="-25000" dirty="0" smtClean="0">
                <a:latin typeface="Times New Roman" pitchFamily="18" charset="0"/>
                <a:cs typeface="Times New Roman" pitchFamily="18" charset="0"/>
              </a:rPr>
              <a:t>x </a:t>
            </a:r>
            <a:r>
              <a:rPr lang="id-ID" sz="2800" b="1" dirty="0" smtClean="0">
                <a:latin typeface="Times New Roman" pitchFamily="18" charset="0"/>
                <a:cs typeface="Times New Roman" pitchFamily="18" charset="0"/>
              </a:rPr>
              <a:t>= the reliability of predictor variable</a:t>
            </a:r>
            <a:endParaRPr lang="id-ID" sz="2800" b="1" baseline="-25000" dirty="0" smtClean="0">
              <a:latin typeface="Times New Roman" pitchFamily="18" charset="0"/>
              <a:cs typeface="Times New Roman" pitchFamily="18" charset="0"/>
            </a:endParaRPr>
          </a:p>
          <a:p>
            <a:pPr>
              <a:defRPr/>
            </a:pPr>
            <a:endParaRPr lang="id-ID" sz="4400" b="1" dirty="0" smtClean="0"/>
          </a:p>
          <a:p>
            <a:pPr>
              <a:defRPr/>
            </a:pPr>
            <a:endParaRPr lang="id-ID" b="1" dirty="0" smtClean="0"/>
          </a:p>
          <a:p>
            <a:pPr>
              <a:defRPr/>
            </a:pPr>
            <a:endParaRPr lang="id-ID"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3200" smtClean="0"/>
              <a:t>Consequences of Measurement Model Misspecification</a:t>
            </a:r>
            <a:endParaRPr lang="en-US" sz="32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mtClean="0"/>
              <a:t>The distinction between formative and reflective indicators is important because failure to properly specify measurement relations can threaten the statistical conclusion validity of a study’s findings.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3200" smtClean="0"/>
              <a:t>Consequences of Measurement Model Misspecification</a:t>
            </a:r>
            <a:endParaRPr lang="en-US" sz="32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mtClean="0"/>
              <a:t>Measurement model misspecification can sometimes bias estimates of the structural relationships between constructs and potentially undermine statistical conclusion validity. </a:t>
            </a:r>
          </a:p>
          <a:p>
            <a:pPr>
              <a:buFontTx/>
              <a:buNone/>
              <a:defRPr/>
            </a:pPr>
            <a:endParaRPr lang="en-US" smtClean="0"/>
          </a:p>
          <a:p>
            <a:pPr>
              <a:defRPr/>
            </a:pPr>
            <a:r>
              <a:rPr lang="en-US" smtClean="0"/>
              <a:t>Measurement model misspecification may cause Type I and/or Type II errors of inference in hypothesis testing.</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00063" y="1928813"/>
          <a:ext cx="8234363" cy="4240212"/>
        </p:xfrm>
        <a:graphic>
          <a:graphicData uri="http://schemas.openxmlformats.org/drawingml/2006/table">
            <a:tbl>
              <a:tblPr firstRow="1" bandRow="1">
                <a:tableStyleId>{5C22544A-7EE6-4342-B048-85BDC9FD1C3A}</a:tableStyleId>
              </a:tblPr>
              <a:tblGrid>
                <a:gridCol w="2786072"/>
                <a:gridCol w="2571759"/>
                <a:gridCol w="2876532"/>
              </a:tblGrid>
              <a:tr h="668671">
                <a:tc rowSpan="2">
                  <a:txBody>
                    <a:bodyPr/>
                    <a:lstStyle/>
                    <a:p>
                      <a:pPr algn="ctr"/>
                      <a:r>
                        <a:rPr lang="en-US" sz="2400" b="1" dirty="0" smtClean="0"/>
                        <a:t>What the Researcher</a:t>
                      </a:r>
                      <a:r>
                        <a:rPr lang="en-US" sz="2400" b="1" baseline="0" dirty="0" smtClean="0"/>
                        <a:t> Says</a:t>
                      </a:r>
                      <a:endParaRPr lang="en-US" sz="2400" b="1" dirty="0"/>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gridSpan="2">
                  <a:txBody>
                    <a:bodyPr/>
                    <a:lstStyle/>
                    <a:p>
                      <a:pPr algn="ctr"/>
                      <a:r>
                        <a:rPr lang="en-US" sz="2400" b="1" dirty="0" smtClean="0"/>
                        <a:t>True Situation</a:t>
                      </a:r>
                      <a:r>
                        <a:rPr lang="en-US" sz="2400" b="1" baseline="0" dirty="0" smtClean="0"/>
                        <a:t> in the World</a:t>
                      </a:r>
                      <a:endParaRPr lang="en-US" sz="2400" b="1" dirty="0"/>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hMerge="1">
                  <a:txBody>
                    <a:bodyPr/>
                    <a:lstStyle/>
                    <a:p>
                      <a:endParaRPr lang="en-US" dirty="0"/>
                    </a:p>
                  </a:txBody>
                  <a:tcPr/>
                </a:tc>
              </a:tr>
              <a:tr h="902808">
                <a:tc vMerge="1">
                  <a:txBody>
                    <a:bodyPr/>
                    <a:lstStyle/>
                    <a:p>
                      <a:endParaRPr lang="en-US" dirty="0"/>
                    </a:p>
                  </a:txBody>
                  <a:tcPr/>
                </a:tc>
                <a:tc>
                  <a:txBody>
                    <a:bodyPr/>
                    <a:lstStyle/>
                    <a:p>
                      <a:pPr algn="ctr"/>
                      <a:r>
                        <a:rPr lang="en-US" sz="2400" b="1" dirty="0" smtClean="0">
                          <a:solidFill>
                            <a:schemeClr val="bg1">
                              <a:lumMod val="50000"/>
                            </a:schemeClr>
                          </a:solidFill>
                        </a:rPr>
                        <a:t>No Relationship</a:t>
                      </a:r>
                      <a:endParaRPr lang="en-US" sz="2400" b="1" dirty="0">
                        <a:solidFill>
                          <a:schemeClr val="bg1">
                            <a:lumMod val="50000"/>
                          </a:schemeClr>
                        </a:solidFill>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r>
                        <a:rPr lang="en-US" sz="2400" b="1" dirty="0" smtClean="0">
                          <a:solidFill>
                            <a:schemeClr val="bg1">
                              <a:lumMod val="50000"/>
                            </a:schemeClr>
                          </a:solidFill>
                        </a:rPr>
                        <a:t>Causal Relationship</a:t>
                      </a:r>
                      <a:endParaRPr lang="en-US" sz="2400" b="1" dirty="0">
                        <a:solidFill>
                          <a:schemeClr val="bg1">
                            <a:lumMod val="50000"/>
                          </a:schemeClr>
                        </a:solidFill>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r>
              <a:tr h="1142894">
                <a:tc>
                  <a:txBody>
                    <a:bodyPr/>
                    <a:lstStyle/>
                    <a:p>
                      <a:pPr algn="l"/>
                      <a:r>
                        <a:rPr lang="en-US" sz="2400" b="1" dirty="0" smtClean="0">
                          <a:solidFill>
                            <a:schemeClr val="bg1">
                              <a:lumMod val="50000"/>
                            </a:schemeClr>
                          </a:solidFill>
                        </a:rPr>
                        <a:t>No relationship</a:t>
                      </a:r>
                      <a:endParaRPr lang="en-US" sz="2400" b="1" dirty="0">
                        <a:solidFill>
                          <a:schemeClr val="bg1">
                            <a:lumMod val="50000"/>
                          </a:schemeClr>
                        </a:solidFill>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r>
                        <a:rPr lang="en-US" sz="2400" b="1" dirty="0" smtClean="0">
                          <a:solidFill>
                            <a:schemeClr val="bg2">
                              <a:lumMod val="20000"/>
                              <a:lumOff val="80000"/>
                            </a:schemeClr>
                          </a:solidFill>
                        </a:rPr>
                        <a:t>No error</a:t>
                      </a:r>
                      <a:endParaRPr lang="en-US" sz="2400" b="1" dirty="0">
                        <a:solidFill>
                          <a:schemeClr val="bg2">
                            <a:lumMod val="20000"/>
                            <a:lumOff val="80000"/>
                          </a:schemeClr>
                        </a:solidFill>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2400" b="1" dirty="0" smtClean="0">
                          <a:solidFill>
                            <a:schemeClr val="bg2">
                              <a:lumMod val="20000"/>
                              <a:lumOff val="80000"/>
                            </a:schemeClr>
                          </a:solidFill>
                        </a:rPr>
                        <a:t>Type II error</a:t>
                      </a:r>
                      <a:endParaRPr lang="en-US" sz="2400" b="1" dirty="0">
                        <a:solidFill>
                          <a:schemeClr val="bg2">
                            <a:lumMod val="20000"/>
                            <a:lumOff val="80000"/>
                          </a:schemeClr>
                        </a:solidFill>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r>
              <a:tr h="1525839">
                <a:tc>
                  <a:txBody>
                    <a:bodyPr/>
                    <a:lstStyle/>
                    <a:p>
                      <a:pPr algn="l"/>
                      <a:r>
                        <a:rPr lang="en-US" sz="2400" b="1" dirty="0" smtClean="0">
                          <a:solidFill>
                            <a:schemeClr val="bg1">
                              <a:lumMod val="50000"/>
                            </a:schemeClr>
                          </a:solidFill>
                        </a:rPr>
                        <a:t>Causal relationship </a:t>
                      </a:r>
                      <a:endParaRPr lang="en-US" sz="2400" b="1" dirty="0">
                        <a:solidFill>
                          <a:schemeClr val="bg1">
                            <a:lumMod val="50000"/>
                          </a:schemeClr>
                        </a:solidFill>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50000"/>
                      </a:schemeClr>
                    </a:solidFill>
                  </a:tcPr>
                </a:tc>
                <a:tc>
                  <a:txBody>
                    <a:bodyPr/>
                    <a:lstStyle/>
                    <a:p>
                      <a:pPr algn="ctr"/>
                      <a:r>
                        <a:rPr lang="en-US" sz="2400" b="1" dirty="0" smtClean="0">
                          <a:solidFill>
                            <a:schemeClr val="bg2">
                              <a:lumMod val="20000"/>
                              <a:lumOff val="80000"/>
                            </a:schemeClr>
                          </a:solidFill>
                        </a:rPr>
                        <a:t>Type I</a:t>
                      </a:r>
                      <a:r>
                        <a:rPr lang="en-US" sz="2400" b="1" baseline="0" dirty="0" smtClean="0">
                          <a:solidFill>
                            <a:schemeClr val="bg2">
                              <a:lumMod val="20000"/>
                              <a:lumOff val="80000"/>
                            </a:schemeClr>
                          </a:solidFill>
                        </a:rPr>
                        <a:t> error</a:t>
                      </a:r>
                      <a:endParaRPr lang="en-US" sz="2400" b="1" dirty="0">
                        <a:solidFill>
                          <a:schemeClr val="bg2">
                            <a:lumMod val="20000"/>
                            <a:lumOff val="80000"/>
                          </a:schemeClr>
                        </a:solidFill>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r>
                        <a:rPr lang="en-US" sz="2400" b="1" dirty="0" smtClean="0">
                          <a:solidFill>
                            <a:schemeClr val="bg2">
                              <a:lumMod val="20000"/>
                              <a:lumOff val="80000"/>
                            </a:schemeClr>
                          </a:solidFill>
                        </a:rPr>
                        <a:t>No error</a:t>
                      </a:r>
                      <a:endParaRPr lang="en-US" sz="2400" b="1" dirty="0">
                        <a:solidFill>
                          <a:schemeClr val="bg2">
                            <a:lumMod val="20000"/>
                            <a:lumOff val="80000"/>
                          </a:schemeClr>
                        </a:solidFill>
                      </a:endParaRPr>
                    </a:p>
                  </a:txBody>
                  <a:tcPr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r>
            </a:tbl>
          </a:graphicData>
        </a:graphic>
      </p:graphicFrame>
      <p:sp>
        <p:nvSpPr>
          <p:cNvPr id="3" name="Title 4"/>
          <p:cNvSpPr txBox="1">
            <a:spLocks/>
          </p:cNvSpPr>
          <p:nvPr/>
        </p:nvSpPr>
        <p:spPr bwMode="auto">
          <a:xfrm>
            <a:off x="457200" y="639763"/>
            <a:ext cx="8229600" cy="884237"/>
          </a:xfrm>
          <a:prstGeom prst="rect">
            <a:avLst/>
          </a:prstGeom>
          <a:noFill/>
          <a:ln>
            <a:miter lim="800000"/>
            <a:headEnd/>
            <a:tailEnd/>
          </a:ln>
        </p:spPr>
        <p:txBody>
          <a:bodyPr/>
          <a:lstStyle/>
          <a:p>
            <a:pPr algn="ctr">
              <a:defRPr/>
            </a:pPr>
            <a:r>
              <a:rPr lang="en-US" sz="4000" b="1" kern="0">
                <a:solidFill>
                  <a:schemeClr val="tx2"/>
                </a:solidFill>
                <a:effectLst>
                  <a:outerShdw blurRad="38100" dist="38100" dir="2700000" algn="tl">
                    <a:srgbClr val="000000"/>
                  </a:outerShdw>
                </a:effectLst>
                <a:latin typeface="+mj-lt"/>
                <a:ea typeface="+mj-ea"/>
                <a:cs typeface="+mj-cs"/>
              </a:rPr>
              <a:t>Type I and Type II Error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1.1 Style of Thinking</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3600" smtClean="0"/>
              <a:t>Formative vs. Reflective Measure (1)</a:t>
            </a:r>
            <a:endParaRPr lang="en-US" sz="36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mtClean="0"/>
              <a:t>If the measures represent defining characteristics that collectively explain the meaning of the construct, a formative indicator measurement model should be specified. </a:t>
            </a:r>
          </a:p>
          <a:p>
            <a:pPr>
              <a:defRPr/>
            </a:pPr>
            <a:endParaRPr lang="en-US" smtClean="0"/>
          </a:p>
          <a:p>
            <a:pPr>
              <a:defRPr/>
            </a:pPr>
            <a:r>
              <a:rPr lang="en-US" smtClean="0"/>
              <a:t>However, if the measures are manifestations of the construct in the sense that they are each determined by it, a reflective-indicator model is appropriate.</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3600" smtClean="0"/>
              <a:t>Formative vs. Reflective Measure (2)</a:t>
            </a:r>
            <a:endParaRPr lang="en-US" sz="36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z="2800" smtClean="0"/>
              <a:t>If the measures are reflective, they should share a strong common theme, and each of them should capture the essence of the domain of the construct. Reflective measures are typically viewed as being sampled from the same conceptual domain. </a:t>
            </a:r>
          </a:p>
          <a:p>
            <a:pPr>
              <a:buFontTx/>
              <a:buNone/>
              <a:defRPr/>
            </a:pPr>
            <a:endParaRPr lang="en-US" sz="2800" smtClean="0"/>
          </a:p>
          <a:p>
            <a:pPr>
              <a:defRPr/>
            </a:pPr>
            <a:r>
              <a:rPr lang="en-US" sz="2800" smtClean="0"/>
              <a:t>If the indicators are formative, they may not necessarily share a common theme, and each of them may capture a unique aspect of the conceptual domain.</a:t>
            </a:r>
            <a:endParaRPr lang="en-US"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3600" smtClean="0"/>
              <a:t>Formative vs. Reflective Measure (3)</a:t>
            </a:r>
            <a:endParaRPr lang="en-US" sz="36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z="2800" smtClean="0"/>
              <a:t>A reflective-indicator measurement model explicitly predicts that the measures should be strongly correlated with each other because they share a common cause.</a:t>
            </a:r>
          </a:p>
          <a:p>
            <a:pPr>
              <a:buFontTx/>
              <a:buNone/>
              <a:defRPr/>
            </a:pPr>
            <a:r>
              <a:rPr lang="en-US" sz="2800" smtClean="0"/>
              <a:t> </a:t>
            </a:r>
          </a:p>
          <a:p>
            <a:pPr>
              <a:defRPr/>
            </a:pPr>
            <a:r>
              <a:rPr lang="en-US" sz="2800" smtClean="0"/>
              <a:t>A formative-indicator measurement model makes no predictions about the correlations among the measures. They might be high, low, or somewhere in between.</a:t>
            </a:r>
            <a:endParaRPr lang="en-US" sz="28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3600" smtClean="0"/>
              <a:t>Formative vs. Reflective Measure (4)</a:t>
            </a:r>
            <a:endParaRPr lang="en-US" sz="36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z="2800" smtClean="0"/>
              <a:t>If the indicators are not expected to be highly correlated, a reflective-indicator measurement model would seem to be inappropriate.</a:t>
            </a:r>
          </a:p>
          <a:p>
            <a:pPr>
              <a:defRPr/>
            </a:pPr>
            <a:endParaRPr lang="en-US" sz="2800" smtClean="0"/>
          </a:p>
          <a:p>
            <a:pPr>
              <a:defRPr/>
            </a:pPr>
            <a:r>
              <a:rPr lang="en-US" sz="2800" smtClean="0"/>
              <a:t>However, if the indicators are expected to be highly correlated, then either model might be appropriate, and one would need to rely on the other criteria.</a:t>
            </a:r>
            <a:endParaRPr lang="en-US" sz="2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defRPr/>
            </a:pPr>
            <a:r>
              <a:rPr lang="en-US" sz="3600" smtClean="0"/>
              <a:t>Formative vs. Reflective Measure (5)</a:t>
            </a:r>
            <a:endParaRPr lang="en-US" sz="3600" dirty="0"/>
          </a:p>
        </p:txBody>
      </p:sp>
      <p:sp>
        <p:nvSpPr>
          <p:cNvPr id="3" name="Content Placeholder 2"/>
          <p:cNvSpPr txBox="1">
            <a:spLocks/>
          </p:cNvSpPr>
          <p:nvPr/>
        </p:nvSpPr>
        <p:spPr>
          <a:xfrm>
            <a:off x="457200" y="1600200"/>
            <a:ext cx="8229600" cy="449580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z="2800" smtClean="0"/>
              <a:t>If some of the measures are expected to have different antecedents and/or consequences, they should be modeled as formative indicators,</a:t>
            </a:r>
          </a:p>
          <a:p>
            <a:pPr>
              <a:defRPr/>
            </a:pPr>
            <a:endParaRPr lang="en-US" sz="2800" smtClean="0"/>
          </a:p>
          <a:p>
            <a:pPr>
              <a:defRPr/>
            </a:pPr>
            <a:r>
              <a:rPr lang="en-US" sz="2800" smtClean="0"/>
              <a:t>Whereas if they all share virtually the same antecedents and consequences, they should be modeled as reflective indicators.</a:t>
            </a:r>
            <a:endParaRPr 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2.3. Validity and Reliability of a Measure</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Goodness of </a:t>
            </a:r>
            <a:r>
              <a:rPr lang="en-US" dirty="0"/>
              <a:t>a</a:t>
            </a:r>
            <a:r>
              <a:rPr lang="en-US" dirty="0" smtClean="0"/>
              <a:t> Measure</a:t>
            </a:r>
            <a:endParaRPr lang="en-US" dirty="0"/>
          </a:p>
        </p:txBody>
      </p:sp>
      <p:sp>
        <p:nvSpPr>
          <p:cNvPr id="3" name="Content Placeholder 2"/>
          <p:cNvSpPr>
            <a:spLocks noGrp="1"/>
          </p:cNvSpPr>
          <p:nvPr>
            <p:ph idx="1"/>
          </p:nvPr>
        </p:nvSpPr>
        <p:spPr/>
        <p:txBody>
          <a:bodyPr/>
          <a:lstStyle/>
          <a:p>
            <a:pPr>
              <a:defRPr/>
            </a:pPr>
            <a:r>
              <a:rPr lang="en-US" b="1" dirty="0" smtClean="0"/>
              <a:t>Validity</a:t>
            </a:r>
          </a:p>
          <a:p>
            <a:pPr lvl="1">
              <a:defRPr/>
            </a:pPr>
            <a:r>
              <a:rPr lang="en-US" dirty="0" smtClean="0"/>
              <a:t>How well an empirical indicator and the conceptual definition of the construct that the indicator is supposed to measure fit together</a:t>
            </a:r>
          </a:p>
          <a:p>
            <a:pPr>
              <a:defRPr/>
            </a:pPr>
            <a:r>
              <a:rPr lang="en-US" b="1" dirty="0" smtClean="0"/>
              <a:t>Reliability</a:t>
            </a:r>
          </a:p>
          <a:p>
            <a:pPr lvl="1">
              <a:defRPr/>
            </a:pPr>
            <a:r>
              <a:rPr lang="en-US" dirty="0" smtClean="0"/>
              <a:t>The dependability or consistency of the measure of a variable</a:t>
            </a:r>
          </a:p>
          <a:p>
            <a:pPr>
              <a:defRPr/>
            </a:pPr>
            <a:r>
              <a:rPr lang="en-US" b="1" dirty="0" smtClean="0"/>
              <a:t>Practicality</a:t>
            </a:r>
          </a:p>
          <a:p>
            <a:pPr lvl="1">
              <a:defRPr/>
            </a:pPr>
            <a:r>
              <a:rPr lang="en-US" dirty="0" smtClean="0"/>
              <a:t>Convenience, efficiency, and interpretability</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685800" y="301625"/>
            <a:ext cx="7772400" cy="955675"/>
          </a:xfrm>
          <a:prstGeom prst="rect">
            <a:avLst/>
          </a:prstGeom>
          <a:noFill/>
          <a:ln w="9525">
            <a:noFill/>
            <a:miter lim="800000"/>
            <a:headEnd/>
            <a:tailEnd/>
          </a:ln>
        </p:spPr>
        <p:txBody>
          <a:bodyPr anchor="ctr"/>
          <a:lstStyle/>
          <a:p>
            <a:pPr algn="ctr"/>
            <a:r>
              <a:rPr lang="en-US" sz="3200" b="1">
                <a:solidFill>
                  <a:schemeClr val="tx2"/>
                </a:solidFill>
              </a:rPr>
              <a:t>Validity of Measure</a:t>
            </a:r>
            <a:endParaRPr lang="id-ID" sz="3200" b="1">
              <a:solidFill>
                <a:schemeClr val="tx2"/>
              </a:solidFill>
            </a:endParaRPr>
          </a:p>
        </p:txBody>
      </p:sp>
      <p:sp>
        <p:nvSpPr>
          <p:cNvPr id="50181" name="Rectangle 5"/>
          <p:cNvSpPr>
            <a:spLocks noChangeArrowheads="1"/>
          </p:cNvSpPr>
          <p:nvPr/>
        </p:nvSpPr>
        <p:spPr bwMode="auto">
          <a:xfrm>
            <a:off x="457200" y="1371600"/>
            <a:ext cx="8153400" cy="5105400"/>
          </a:xfrm>
          <a:prstGeom prst="rect">
            <a:avLst/>
          </a:prstGeom>
          <a:noFill/>
          <a:ln w="9525">
            <a:noFill/>
            <a:miter lim="800000"/>
            <a:headEnd/>
            <a:tailEnd/>
          </a:ln>
          <a:effectLst/>
        </p:spPr>
        <p:txBody>
          <a:bodyPr/>
          <a:lstStyle/>
          <a:p>
            <a:pPr marL="342900" indent="-342900">
              <a:spcBef>
                <a:spcPct val="20000"/>
              </a:spcBef>
              <a:buClr>
                <a:schemeClr val="hlink"/>
              </a:buClr>
              <a:buFontTx/>
              <a:buBlip>
                <a:blip r:embed="rId2"/>
              </a:buBlip>
              <a:defRPr/>
            </a:pPr>
            <a:endParaRPr lang="en-US" sz="2400" b="1" dirty="0">
              <a:effectLst>
                <a:outerShdw blurRad="38100" dist="38100" dir="2700000" algn="tl">
                  <a:srgbClr val="000000"/>
                </a:outerShdw>
              </a:effectLst>
              <a:latin typeface="Roman" pitchFamily="18" charset="0"/>
            </a:endParaRPr>
          </a:p>
          <a:p>
            <a:pPr marL="742950" lvl="1" indent="-285750">
              <a:spcBef>
                <a:spcPct val="20000"/>
              </a:spcBef>
              <a:buFont typeface="Wingdings" pitchFamily="2" charset="2"/>
              <a:buChar char="§"/>
              <a:defRPr/>
            </a:pPr>
            <a:r>
              <a:rPr lang="en-US" sz="2400" dirty="0">
                <a:effectLst>
                  <a:outerShdw blurRad="38100" dist="38100" dir="2700000" algn="tl">
                    <a:srgbClr val="000000"/>
                  </a:outerShdw>
                </a:effectLst>
              </a:rPr>
              <a:t>FACE AND CONTENT VALIDITY (JUDGMENTAL)</a:t>
            </a:r>
          </a:p>
          <a:p>
            <a:pPr marL="742950" lvl="1" indent="-285750">
              <a:spcBef>
                <a:spcPct val="20000"/>
              </a:spcBef>
              <a:buFont typeface="Wingdings" pitchFamily="2" charset="2"/>
              <a:buChar char="§"/>
              <a:defRPr/>
            </a:pPr>
            <a:endParaRPr lang="en-US" sz="2400" dirty="0">
              <a:effectLst>
                <a:outerShdw blurRad="38100" dist="38100" dir="2700000" algn="tl">
                  <a:srgbClr val="000000"/>
                </a:outerShdw>
              </a:effectLst>
            </a:endParaRPr>
          </a:p>
          <a:p>
            <a:pPr marL="742950" lvl="1" indent="-285750">
              <a:spcBef>
                <a:spcPct val="20000"/>
              </a:spcBef>
              <a:buFont typeface="Wingdings" pitchFamily="2" charset="2"/>
              <a:buChar char="§"/>
              <a:defRPr/>
            </a:pPr>
            <a:r>
              <a:rPr lang="en-US" sz="2400" dirty="0">
                <a:effectLst>
                  <a:outerShdw blurRad="38100" dist="38100" dir="2700000" algn="tl">
                    <a:srgbClr val="000000"/>
                  </a:outerShdw>
                </a:effectLst>
              </a:rPr>
              <a:t>CONCURRENT VALIDITY (CORRELATION, CROSS SECTIONAL)</a:t>
            </a:r>
          </a:p>
          <a:p>
            <a:pPr marL="742950" lvl="1" indent="-285750">
              <a:spcBef>
                <a:spcPct val="20000"/>
              </a:spcBef>
              <a:buFont typeface="Wingdings" pitchFamily="2" charset="2"/>
              <a:buChar char="§"/>
              <a:defRPr/>
            </a:pPr>
            <a:endParaRPr lang="en-US" sz="2400" dirty="0">
              <a:effectLst>
                <a:outerShdw blurRad="38100" dist="38100" dir="2700000" algn="tl">
                  <a:srgbClr val="000000"/>
                </a:outerShdw>
              </a:effectLst>
            </a:endParaRPr>
          </a:p>
          <a:p>
            <a:pPr marL="742950" lvl="1" indent="-285750">
              <a:spcBef>
                <a:spcPct val="20000"/>
              </a:spcBef>
              <a:buFont typeface="Wingdings" pitchFamily="2" charset="2"/>
              <a:buChar char="§"/>
              <a:defRPr/>
            </a:pPr>
            <a:r>
              <a:rPr lang="en-US" sz="2400" dirty="0">
                <a:effectLst>
                  <a:outerShdw blurRad="38100" dist="38100" dir="2700000" algn="tl">
                    <a:srgbClr val="000000"/>
                  </a:outerShdw>
                </a:effectLst>
              </a:rPr>
              <a:t>PREDICTIVE VALIDITY (CORRELATION, LONGITUDINAL)</a:t>
            </a:r>
          </a:p>
          <a:p>
            <a:pPr marL="742950" lvl="1" indent="-285750">
              <a:spcBef>
                <a:spcPct val="20000"/>
              </a:spcBef>
              <a:buFont typeface="Wingdings" pitchFamily="2" charset="2"/>
              <a:buChar char="§"/>
              <a:defRPr/>
            </a:pPr>
            <a:endParaRPr lang="en-US" sz="2400" dirty="0">
              <a:effectLst>
                <a:outerShdw blurRad="38100" dist="38100" dir="2700000" algn="tl">
                  <a:srgbClr val="000000"/>
                </a:outerShdw>
              </a:effectLst>
            </a:endParaRPr>
          </a:p>
          <a:p>
            <a:pPr marL="742950" lvl="1" indent="-285750">
              <a:spcBef>
                <a:spcPct val="20000"/>
              </a:spcBef>
              <a:buFont typeface="Wingdings" pitchFamily="2" charset="2"/>
              <a:buChar char="§"/>
              <a:defRPr/>
            </a:pPr>
            <a:r>
              <a:rPr lang="en-US" sz="2400" dirty="0">
                <a:effectLst>
                  <a:outerShdw blurRad="38100" dist="38100" dir="2700000" algn="tl">
                    <a:srgbClr val="000000"/>
                  </a:outerShdw>
                </a:effectLst>
              </a:rPr>
              <a:t>CONSTRUCT VALIDITY (JUDGMENTAL, CONVERGENT </a:t>
            </a:r>
            <a:r>
              <a:rPr lang="en-US" sz="2400" dirty="0">
                <a:effectLst>
                  <a:outerShdw blurRad="38100" dist="38100" dir="2700000" algn="tl">
                    <a:srgbClr val="000000"/>
                  </a:outerShdw>
                </a:effectLst>
                <a:latin typeface="Arial"/>
              </a:rPr>
              <a:t>–</a:t>
            </a:r>
            <a:r>
              <a:rPr lang="en-US" sz="2400" dirty="0">
                <a:effectLst>
                  <a:outerShdw blurRad="38100" dist="38100" dir="2700000" algn="tl">
                    <a:srgbClr val="000000"/>
                  </a:outerShdw>
                </a:effectLst>
              </a:rPr>
              <a:t> DISCRIMINANT TECHNIQUES, FACTOR ANALYSIS)</a:t>
            </a:r>
          </a:p>
          <a:p>
            <a:pPr marL="742950" lvl="1" indent="-285750">
              <a:spcBef>
                <a:spcPct val="20000"/>
              </a:spcBef>
              <a:buFont typeface="Wingdings" pitchFamily="2" charset="2"/>
              <a:buChar char="§"/>
              <a:defRPr/>
            </a:pPr>
            <a:endParaRPr lang="en-US" sz="24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Convergent Validity: </a:t>
            </a:r>
            <a:br>
              <a:rPr lang="en-US" sz="4000" dirty="0" smtClean="0"/>
            </a:br>
            <a:r>
              <a:rPr lang="en-US" sz="4000" dirty="0" smtClean="0"/>
              <a:t>Average Variance Extracted</a:t>
            </a:r>
            <a:endParaRPr lang="en-US" sz="4000" dirty="0"/>
          </a:p>
        </p:txBody>
      </p:sp>
      <p:pic>
        <p:nvPicPr>
          <p:cNvPr id="60419" name="Picture 2"/>
          <p:cNvPicPr>
            <a:picLocks noChangeAspect="1" noChangeArrowheads="1"/>
          </p:cNvPicPr>
          <p:nvPr/>
        </p:nvPicPr>
        <p:blipFill>
          <a:blip r:embed="rId2"/>
          <a:srcRect/>
          <a:stretch>
            <a:fillRect/>
          </a:stretch>
        </p:blipFill>
        <p:spPr bwMode="auto">
          <a:xfrm>
            <a:off x="2195513" y="1671638"/>
            <a:ext cx="4968875" cy="2838450"/>
          </a:xfrm>
          <a:prstGeom prst="rect">
            <a:avLst/>
          </a:prstGeom>
          <a:noFill/>
          <a:ln w="9525">
            <a:noFill/>
            <a:miter lim="800000"/>
            <a:headEnd/>
            <a:tailEnd/>
          </a:ln>
          <a:effectLst/>
        </p:spPr>
      </p:pic>
      <p:sp>
        <p:nvSpPr>
          <p:cNvPr id="5" name="Text Placeholder 3"/>
          <p:cNvSpPr txBox="1">
            <a:spLocks/>
          </p:cNvSpPr>
          <p:nvPr/>
        </p:nvSpPr>
        <p:spPr>
          <a:xfrm>
            <a:off x="755650" y="4737100"/>
            <a:ext cx="7772400" cy="164465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a:defRPr/>
            </a:pPr>
            <a:r>
              <a:rPr lang="en-US" sz="2800" b="1" i="1" dirty="0" smtClean="0"/>
              <a:t>L</a:t>
            </a:r>
            <a:r>
              <a:rPr lang="en-US" sz="2400" b="1" i="1" dirty="0" smtClean="0"/>
              <a:t>i</a:t>
            </a:r>
            <a:r>
              <a:rPr lang="en-US" sz="2400" dirty="0" smtClean="0"/>
              <a:t>: Standardized factor loading of item i</a:t>
            </a:r>
          </a:p>
          <a:p>
            <a:pPr>
              <a:defRPr/>
            </a:pPr>
            <a:r>
              <a:rPr lang="en-US" b="1" i="1" dirty="0" smtClean="0"/>
              <a:t>n</a:t>
            </a:r>
            <a:r>
              <a:rPr lang="en-US" sz="2400" dirty="0" smtClean="0"/>
              <a:t>: Number of items</a:t>
            </a:r>
          </a:p>
          <a:p>
            <a:pPr>
              <a:defRPr/>
            </a:pPr>
            <a:endParaRPr lang="en-US" baseline="300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838200" y="1143000"/>
            <a:ext cx="7772400" cy="5105400"/>
          </a:xfrm>
          <a:prstGeom prst="rect">
            <a:avLst/>
          </a:prstGeom>
          <a:noFill/>
          <a:ln w="9525">
            <a:noFill/>
            <a:miter lim="800000"/>
            <a:headEnd/>
            <a:tailEnd/>
          </a:ln>
          <a:effectLst/>
        </p:spPr>
        <p:txBody>
          <a:bodyPr/>
          <a:lstStyle/>
          <a:p>
            <a:pPr marL="342900" indent="-342900">
              <a:spcBef>
                <a:spcPct val="20000"/>
              </a:spcBef>
              <a:buClr>
                <a:schemeClr val="hlink"/>
              </a:buClr>
              <a:defRPr/>
            </a:pPr>
            <a:endParaRPr lang="en-US" sz="2400" b="1" dirty="0">
              <a:effectLst>
                <a:outerShdw blurRad="38100" dist="38100" dir="2700000" algn="tl">
                  <a:srgbClr val="000000"/>
                </a:outerShdw>
              </a:effectLst>
              <a:latin typeface="Roman" pitchFamily="18" charset="0"/>
            </a:endParaRPr>
          </a:p>
          <a:p>
            <a:pPr marL="742950" lvl="1" indent="-285750">
              <a:spcBef>
                <a:spcPct val="20000"/>
              </a:spcBef>
              <a:buFont typeface="Wingdings" pitchFamily="2" charset="2"/>
              <a:buChar char="§"/>
              <a:defRPr/>
            </a:pPr>
            <a:r>
              <a:rPr lang="en-US" sz="2400" dirty="0">
                <a:effectLst>
                  <a:outerShdw blurRad="38100" dist="38100" dir="2700000" algn="tl">
                    <a:srgbClr val="000000"/>
                  </a:outerShdw>
                </a:effectLst>
              </a:rPr>
              <a:t>INTERNAL CONSISTENCY (SPLIT HALF TECHNIQUE, ITEM-TO-TOTAL CORRELATION, CRONBACH</a:t>
            </a:r>
            <a:r>
              <a:rPr lang="en-US" sz="2400" dirty="0">
                <a:effectLst>
                  <a:outerShdw blurRad="38100" dist="38100" dir="2700000" algn="tl">
                    <a:srgbClr val="000000"/>
                  </a:outerShdw>
                </a:effectLst>
                <a:latin typeface="Arial"/>
              </a:rPr>
              <a:t>’</a:t>
            </a:r>
            <a:r>
              <a:rPr lang="en-US" sz="2400" dirty="0">
                <a:effectLst>
                  <a:outerShdw blurRad="38100" dist="38100" dir="2700000" algn="tl">
                    <a:srgbClr val="000000"/>
                  </a:outerShdw>
                </a:effectLst>
              </a:rPr>
              <a:t>S COEFFICIENT ALPHA)</a:t>
            </a:r>
          </a:p>
          <a:p>
            <a:pPr marL="742950" lvl="1" indent="-285750">
              <a:spcBef>
                <a:spcPct val="20000"/>
              </a:spcBef>
              <a:buFont typeface="Wingdings" pitchFamily="2" charset="2"/>
              <a:buChar char="§"/>
              <a:defRPr/>
            </a:pPr>
            <a:endParaRPr lang="en-US" sz="2400" dirty="0">
              <a:effectLst>
                <a:outerShdw blurRad="38100" dist="38100" dir="2700000" algn="tl">
                  <a:srgbClr val="000000"/>
                </a:outerShdw>
              </a:effectLst>
            </a:endParaRPr>
          </a:p>
          <a:p>
            <a:pPr marL="742950" lvl="1" indent="-285750">
              <a:spcBef>
                <a:spcPct val="20000"/>
              </a:spcBef>
              <a:buFont typeface="Wingdings" pitchFamily="2" charset="2"/>
              <a:buChar char="§"/>
              <a:defRPr/>
            </a:pPr>
            <a:r>
              <a:rPr lang="en-US" sz="2400" dirty="0">
                <a:effectLst>
                  <a:outerShdw blurRad="38100" dist="38100" dir="2700000" algn="tl">
                    <a:srgbClr val="000000"/>
                  </a:outerShdw>
                </a:effectLst>
              </a:rPr>
              <a:t>STABILITY (TEST-RETEST)</a:t>
            </a:r>
          </a:p>
          <a:p>
            <a:pPr marL="742950" lvl="1" indent="-285750">
              <a:spcBef>
                <a:spcPct val="20000"/>
              </a:spcBef>
              <a:buFont typeface="Wingdings" pitchFamily="2" charset="2"/>
              <a:buChar char="§"/>
              <a:defRPr/>
            </a:pPr>
            <a:endParaRPr lang="en-US" sz="2400" dirty="0">
              <a:effectLst>
                <a:outerShdw blurRad="38100" dist="38100" dir="2700000" algn="tl">
                  <a:srgbClr val="000000"/>
                </a:outerShdw>
              </a:effectLst>
            </a:endParaRPr>
          </a:p>
          <a:p>
            <a:pPr marL="742950" lvl="1" indent="-285750">
              <a:spcBef>
                <a:spcPct val="20000"/>
              </a:spcBef>
              <a:buFont typeface="Wingdings" pitchFamily="2" charset="2"/>
              <a:buChar char="§"/>
              <a:defRPr/>
            </a:pPr>
            <a:r>
              <a:rPr lang="en-US" sz="2400" dirty="0">
                <a:effectLst>
                  <a:outerShdw blurRad="38100" dist="38100" dir="2700000" algn="tl">
                    <a:srgbClr val="000000"/>
                  </a:outerShdw>
                </a:effectLst>
              </a:rPr>
              <a:t>EQUIVALENCE (INTERRATER RELIABILITY, DELAYED EQUIVALENT FORMS)</a:t>
            </a:r>
          </a:p>
          <a:p>
            <a:pPr marL="742950" lvl="1" indent="-285750">
              <a:spcBef>
                <a:spcPct val="20000"/>
              </a:spcBef>
              <a:buFont typeface="Wingdings" pitchFamily="2" charset="2"/>
              <a:buChar char="§"/>
              <a:defRPr/>
            </a:pPr>
            <a:endParaRPr lang="en-US" sz="2400" dirty="0">
              <a:effectLst>
                <a:outerShdw blurRad="38100" dist="38100" dir="2700000" algn="tl">
                  <a:srgbClr val="000000"/>
                </a:outerShdw>
              </a:effectLst>
            </a:endParaRPr>
          </a:p>
          <a:p>
            <a:pPr marL="742950" lvl="1" indent="-285750">
              <a:spcBef>
                <a:spcPct val="20000"/>
              </a:spcBef>
              <a:buFont typeface="Wingdings" pitchFamily="2" charset="2"/>
              <a:buChar char="§"/>
              <a:defRPr/>
            </a:pPr>
            <a:r>
              <a:rPr lang="en-US" sz="2400" dirty="0">
                <a:effectLst>
                  <a:outerShdw blurRad="38100" dist="38100" dir="2700000" algn="tl">
                    <a:srgbClr val="000000"/>
                  </a:outerShdw>
                </a:effectLst>
              </a:rPr>
              <a:t>CONSTRUCT RELIABILITY (CONFIRMATORY FACTOR ANALYSIS)</a:t>
            </a:r>
          </a:p>
        </p:txBody>
      </p:sp>
      <p:sp>
        <p:nvSpPr>
          <p:cNvPr id="53251" name="Rectangle 3"/>
          <p:cNvSpPr>
            <a:spLocks noChangeArrowheads="1"/>
          </p:cNvSpPr>
          <p:nvPr/>
        </p:nvSpPr>
        <p:spPr bwMode="auto">
          <a:xfrm>
            <a:off x="685800" y="301625"/>
            <a:ext cx="7772400" cy="955675"/>
          </a:xfrm>
          <a:prstGeom prst="rect">
            <a:avLst/>
          </a:prstGeom>
          <a:noFill/>
          <a:ln w="9525">
            <a:noFill/>
            <a:miter lim="800000"/>
            <a:headEnd/>
            <a:tailEnd/>
          </a:ln>
          <a:effectLst/>
        </p:spPr>
        <p:txBody>
          <a:bodyPr anchor="ctr"/>
          <a:lstStyle/>
          <a:p>
            <a:pPr algn="ctr">
              <a:defRPr/>
            </a:pPr>
            <a:r>
              <a:rPr lang="en-US" sz="3200" b="1">
                <a:solidFill>
                  <a:schemeClr val="tx2"/>
                </a:solidFill>
                <a:effectLst>
                  <a:outerShdw blurRad="38100" dist="38100" dir="2700000" algn="tl">
                    <a:srgbClr val="000000"/>
                  </a:outerShdw>
                </a:effectLst>
              </a:rPr>
              <a:t>Reliability of Measure</a:t>
            </a:r>
            <a:endParaRPr lang="id-ID" sz="3200" b="1">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val 4"/>
          <p:cNvSpPr>
            <a:spLocks noChangeArrowheads="1"/>
          </p:cNvSpPr>
          <p:nvPr/>
        </p:nvSpPr>
        <p:spPr bwMode="auto">
          <a:xfrm>
            <a:off x="2286000" y="2286000"/>
            <a:ext cx="4191000" cy="2057400"/>
          </a:xfrm>
          <a:prstGeom prst="ellipse">
            <a:avLst/>
          </a:prstGeom>
          <a:solidFill>
            <a:srgbClr val="FFFF99"/>
          </a:solidFill>
          <a:ln w="9525">
            <a:solidFill>
              <a:srgbClr val="660066"/>
            </a:solidFill>
            <a:round/>
            <a:headEnd/>
            <a:tailEnd/>
          </a:ln>
        </p:spPr>
        <p:txBody>
          <a:bodyPr wrap="none" anchor="ctr"/>
          <a:lstStyle/>
          <a:p>
            <a:pPr algn="ctr"/>
            <a:r>
              <a:rPr lang="en-US" sz="2800" b="1">
                <a:solidFill>
                  <a:srgbClr val="003366"/>
                </a:solidFill>
                <a:latin typeface="Times New Roman" pitchFamily="18" charset="0"/>
                <a:cs typeface="Arial" charset="0"/>
              </a:rPr>
              <a:t>Sources of </a:t>
            </a:r>
          </a:p>
          <a:p>
            <a:pPr algn="ctr"/>
            <a:r>
              <a:rPr lang="en-US" sz="2800" b="1">
                <a:solidFill>
                  <a:srgbClr val="003366"/>
                </a:solidFill>
                <a:latin typeface="Times New Roman" pitchFamily="18" charset="0"/>
                <a:cs typeface="Arial" charset="0"/>
              </a:rPr>
              <a:t>Knowledge </a:t>
            </a:r>
          </a:p>
          <a:p>
            <a:pPr algn="ctr"/>
            <a:endParaRPr lang="id-ID" sz="2800">
              <a:solidFill>
                <a:srgbClr val="003366"/>
              </a:solidFill>
              <a:latin typeface="Times New Roman" pitchFamily="18" charset="0"/>
              <a:cs typeface="Arial" charset="0"/>
            </a:endParaRPr>
          </a:p>
        </p:txBody>
      </p:sp>
      <p:sp>
        <p:nvSpPr>
          <p:cNvPr id="7171" name="Text Box 5"/>
          <p:cNvSpPr txBox="1">
            <a:spLocks noChangeArrowheads="1"/>
          </p:cNvSpPr>
          <p:nvPr/>
        </p:nvSpPr>
        <p:spPr bwMode="auto">
          <a:xfrm>
            <a:off x="838200" y="1447800"/>
            <a:ext cx="2057400" cy="822325"/>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rPr>
              <a:t>Authority and Tradition</a:t>
            </a:r>
            <a:endParaRPr lang="id-ID" sz="2400">
              <a:latin typeface="Times New Roman" pitchFamily="18" charset="0"/>
            </a:endParaRPr>
          </a:p>
        </p:txBody>
      </p:sp>
      <p:sp>
        <p:nvSpPr>
          <p:cNvPr id="7172" name="Text Box 6"/>
          <p:cNvSpPr txBox="1">
            <a:spLocks noChangeArrowheads="1"/>
          </p:cNvSpPr>
          <p:nvPr/>
        </p:nvSpPr>
        <p:spPr bwMode="auto">
          <a:xfrm>
            <a:off x="3352800" y="1371600"/>
            <a:ext cx="2057400" cy="457200"/>
          </a:xfrm>
          <a:prstGeom prst="rect">
            <a:avLst/>
          </a:prstGeom>
          <a:noFill/>
          <a:ln w="9525">
            <a:noFill/>
            <a:miter lim="800000"/>
            <a:headEnd/>
            <a:tailEnd/>
          </a:ln>
        </p:spPr>
        <p:txBody>
          <a:bodyPr>
            <a:spAutoFit/>
          </a:bodyPr>
          <a:lstStyle/>
          <a:p>
            <a:pPr algn="ctr">
              <a:spcBef>
                <a:spcPct val="50000"/>
              </a:spcBef>
            </a:pPr>
            <a:r>
              <a:rPr lang="id-ID" sz="2400">
                <a:latin typeface="Times New Roman" pitchFamily="18" charset="0"/>
              </a:rPr>
              <a:t>Postulat</a:t>
            </a:r>
            <a:r>
              <a:rPr lang="en-US" sz="2400">
                <a:latin typeface="Times New Roman" pitchFamily="18" charset="0"/>
              </a:rPr>
              <a:t>e</a:t>
            </a:r>
            <a:endParaRPr lang="id-ID" sz="2400">
              <a:latin typeface="Times New Roman" pitchFamily="18" charset="0"/>
            </a:endParaRPr>
          </a:p>
        </p:txBody>
      </p:sp>
      <p:sp>
        <p:nvSpPr>
          <p:cNvPr id="7173" name="Text Box 7"/>
          <p:cNvSpPr txBox="1">
            <a:spLocks noChangeArrowheads="1"/>
          </p:cNvSpPr>
          <p:nvPr/>
        </p:nvSpPr>
        <p:spPr bwMode="auto">
          <a:xfrm>
            <a:off x="5486400" y="1463675"/>
            <a:ext cx="2057400" cy="822325"/>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rPr>
              <a:t>Self-Evident Truth</a:t>
            </a:r>
            <a:endParaRPr lang="id-ID" sz="2400">
              <a:latin typeface="Times New Roman" pitchFamily="18" charset="0"/>
            </a:endParaRPr>
          </a:p>
        </p:txBody>
      </p:sp>
      <p:sp>
        <p:nvSpPr>
          <p:cNvPr id="7174" name="Text Box 8"/>
          <p:cNvSpPr txBox="1">
            <a:spLocks noChangeArrowheads="1"/>
          </p:cNvSpPr>
          <p:nvPr/>
        </p:nvSpPr>
        <p:spPr bwMode="auto">
          <a:xfrm>
            <a:off x="762000" y="4343400"/>
            <a:ext cx="2057400" cy="457200"/>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rPr>
              <a:t>Case Studies </a:t>
            </a:r>
            <a:endParaRPr lang="id-ID" sz="2400">
              <a:latin typeface="Times New Roman" pitchFamily="18" charset="0"/>
            </a:endParaRPr>
          </a:p>
        </p:txBody>
      </p:sp>
      <p:sp>
        <p:nvSpPr>
          <p:cNvPr id="7175" name="Text Box 9"/>
          <p:cNvSpPr txBox="1">
            <a:spLocks noChangeArrowheads="1"/>
          </p:cNvSpPr>
          <p:nvPr/>
        </p:nvSpPr>
        <p:spPr bwMode="auto">
          <a:xfrm>
            <a:off x="3352800" y="4740275"/>
            <a:ext cx="2057400" cy="822325"/>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rPr>
              <a:t>Myth and Superstition</a:t>
            </a:r>
            <a:endParaRPr lang="id-ID" sz="2400">
              <a:latin typeface="Times New Roman" pitchFamily="18" charset="0"/>
            </a:endParaRPr>
          </a:p>
        </p:txBody>
      </p:sp>
      <p:sp>
        <p:nvSpPr>
          <p:cNvPr id="7176" name="Text Box 10"/>
          <p:cNvSpPr txBox="1">
            <a:spLocks noChangeArrowheads="1"/>
          </p:cNvSpPr>
          <p:nvPr/>
        </p:nvSpPr>
        <p:spPr bwMode="auto">
          <a:xfrm>
            <a:off x="76200" y="2971800"/>
            <a:ext cx="2057400" cy="822325"/>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Common Sense</a:t>
            </a:r>
            <a:endParaRPr lang="id-ID" sz="2400" b="1">
              <a:latin typeface="Times New Roman" pitchFamily="18" charset="0"/>
            </a:endParaRPr>
          </a:p>
        </p:txBody>
      </p:sp>
      <p:sp>
        <p:nvSpPr>
          <p:cNvPr id="7177" name="Text Box 11"/>
          <p:cNvSpPr txBox="1">
            <a:spLocks noChangeArrowheads="1"/>
          </p:cNvSpPr>
          <p:nvPr/>
        </p:nvSpPr>
        <p:spPr bwMode="auto">
          <a:xfrm>
            <a:off x="5791200" y="4283075"/>
            <a:ext cx="2057400" cy="822325"/>
          </a:xfrm>
          <a:prstGeom prst="rect">
            <a:avLst/>
          </a:prstGeom>
          <a:noFill/>
          <a:ln w="9525">
            <a:noFill/>
            <a:miter lim="800000"/>
            <a:headEnd/>
            <a:tailEnd/>
          </a:ln>
        </p:spPr>
        <p:txBody>
          <a:bodyPr>
            <a:spAutoFit/>
          </a:bodyPr>
          <a:lstStyle/>
          <a:p>
            <a:pPr algn="ctr">
              <a:spcBef>
                <a:spcPct val="50000"/>
              </a:spcBef>
            </a:pPr>
            <a:r>
              <a:rPr lang="en-US" sz="2400">
                <a:latin typeface="Times New Roman" pitchFamily="18" charset="0"/>
              </a:rPr>
              <a:t>Personal Experience</a:t>
            </a:r>
            <a:endParaRPr lang="id-ID" sz="2400">
              <a:latin typeface="Times New Roman" pitchFamily="18" charset="0"/>
            </a:endParaRPr>
          </a:p>
        </p:txBody>
      </p:sp>
      <p:sp>
        <p:nvSpPr>
          <p:cNvPr id="7178" name="Text Box 12"/>
          <p:cNvSpPr txBox="1">
            <a:spLocks noChangeArrowheads="1"/>
          </p:cNvSpPr>
          <p:nvPr/>
        </p:nvSpPr>
        <p:spPr bwMode="auto">
          <a:xfrm>
            <a:off x="6477000" y="3048000"/>
            <a:ext cx="2057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Science</a:t>
            </a:r>
            <a:endParaRPr lang="id-ID" sz="2400" b="1">
              <a:latin typeface="Times New Roman" pitchFamily="18" charset="0"/>
            </a:endParaRPr>
          </a:p>
        </p:txBody>
      </p:sp>
      <p:sp>
        <p:nvSpPr>
          <p:cNvPr id="7179" name="AutoShape 13"/>
          <p:cNvSpPr>
            <a:spLocks noChangeArrowheads="1"/>
          </p:cNvSpPr>
          <p:nvPr/>
        </p:nvSpPr>
        <p:spPr bwMode="auto">
          <a:xfrm flipV="1">
            <a:off x="4191000" y="1905000"/>
            <a:ext cx="457200" cy="304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7180" name="AutoShape 14"/>
          <p:cNvSpPr>
            <a:spLocks noChangeArrowheads="1"/>
          </p:cNvSpPr>
          <p:nvPr/>
        </p:nvSpPr>
        <p:spPr bwMode="auto">
          <a:xfrm>
            <a:off x="4191000" y="4419600"/>
            <a:ext cx="457200" cy="304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7181" name="AutoShape 15"/>
          <p:cNvSpPr>
            <a:spLocks noChangeArrowheads="1"/>
          </p:cNvSpPr>
          <p:nvPr/>
        </p:nvSpPr>
        <p:spPr bwMode="auto">
          <a:xfrm rot="-5400000">
            <a:off x="6477000" y="3124200"/>
            <a:ext cx="457200" cy="304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7182" name="AutoShape 16"/>
          <p:cNvSpPr>
            <a:spLocks noChangeArrowheads="1"/>
          </p:cNvSpPr>
          <p:nvPr/>
        </p:nvSpPr>
        <p:spPr bwMode="auto">
          <a:xfrm rot="5400000">
            <a:off x="1828800" y="3124200"/>
            <a:ext cx="457200" cy="304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7183" name="AutoShape 17"/>
          <p:cNvSpPr>
            <a:spLocks noChangeArrowheads="1"/>
          </p:cNvSpPr>
          <p:nvPr/>
        </p:nvSpPr>
        <p:spPr bwMode="auto">
          <a:xfrm rot="-8477953">
            <a:off x="5791200" y="2209800"/>
            <a:ext cx="457200" cy="304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7184" name="AutoShape 18"/>
          <p:cNvSpPr>
            <a:spLocks noChangeArrowheads="1"/>
          </p:cNvSpPr>
          <p:nvPr/>
        </p:nvSpPr>
        <p:spPr bwMode="auto">
          <a:xfrm rot="-3077952">
            <a:off x="5791200" y="4114800"/>
            <a:ext cx="457200" cy="304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7185" name="AutoShape 19"/>
          <p:cNvSpPr>
            <a:spLocks noChangeArrowheads="1"/>
          </p:cNvSpPr>
          <p:nvPr/>
        </p:nvSpPr>
        <p:spPr bwMode="auto">
          <a:xfrm rot="2322048">
            <a:off x="2514600" y="4114800"/>
            <a:ext cx="457200" cy="304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7186" name="AutoShape 20"/>
          <p:cNvSpPr>
            <a:spLocks noChangeArrowheads="1"/>
          </p:cNvSpPr>
          <p:nvPr/>
        </p:nvSpPr>
        <p:spPr bwMode="auto">
          <a:xfrm rot="19277952" flipV="1">
            <a:off x="2514600" y="2209800"/>
            <a:ext cx="457200" cy="3048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en-US"/>
          </a:p>
        </p:txBody>
      </p:sp>
      <p:sp>
        <p:nvSpPr>
          <p:cNvPr id="7187" name="Text Box 21"/>
          <p:cNvSpPr txBox="1">
            <a:spLocks noChangeArrowheads="1"/>
          </p:cNvSpPr>
          <p:nvPr/>
        </p:nvSpPr>
        <p:spPr bwMode="auto">
          <a:xfrm>
            <a:off x="323850" y="304800"/>
            <a:ext cx="8496300" cy="641350"/>
          </a:xfrm>
          <a:prstGeom prst="rect">
            <a:avLst/>
          </a:prstGeom>
          <a:noFill/>
          <a:ln w="9525">
            <a:noFill/>
            <a:miter lim="800000"/>
            <a:headEnd/>
            <a:tailEnd/>
          </a:ln>
        </p:spPr>
        <p:txBody>
          <a:bodyPr>
            <a:spAutoFit/>
          </a:bodyPr>
          <a:lstStyle/>
          <a:p>
            <a:pPr algn="ctr">
              <a:spcBef>
                <a:spcPct val="50000"/>
              </a:spcBef>
            </a:pPr>
            <a:r>
              <a:rPr lang="en-US" sz="3200" b="1">
                <a:latin typeface="Times New Roman" pitchFamily="18" charset="0"/>
              </a:rPr>
              <a:t>Sources of Knowledge and Style of Thinking</a:t>
            </a:r>
            <a:r>
              <a:rPr lang="en-US" sz="3600" b="1">
                <a:solidFill>
                  <a:srgbClr val="FFCC00"/>
                </a:solidFill>
                <a:latin typeface="Times New Roman" pitchFamily="18" charset="0"/>
              </a:rPr>
              <a:t> </a:t>
            </a:r>
            <a:endParaRPr lang="id-ID" sz="2000" b="1">
              <a:solidFill>
                <a:srgbClr val="FFCC00"/>
              </a:solidFill>
              <a:latin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66" name="Object 1"/>
          <p:cNvGraphicFramePr>
            <a:graphicFrameLocks noChangeAspect="1"/>
          </p:cNvGraphicFramePr>
          <p:nvPr/>
        </p:nvGraphicFramePr>
        <p:xfrm>
          <a:off x="1187450" y="1125538"/>
          <a:ext cx="6840538" cy="2930525"/>
        </p:xfrm>
        <a:graphic>
          <a:graphicData uri="http://schemas.openxmlformats.org/presentationml/2006/ole">
            <mc:AlternateContent xmlns:mc="http://schemas.openxmlformats.org/markup-compatibility/2006">
              <mc:Choice xmlns:v="urn:schemas-microsoft-com:vml" Requires="v">
                <p:oleObj spid="_x0000_s62471" name="Ecuación" r:id="rId3" imgW="1727200" imgH="558800" progId="Equation.3">
                  <p:embed/>
                </p:oleObj>
              </mc:Choice>
              <mc:Fallback>
                <p:oleObj name="Ecuación" r:id="rId3" imgW="1727200" imgH="558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1125538"/>
                        <a:ext cx="6840538" cy="2930525"/>
                      </a:xfrm>
                      <a:prstGeom prst="rect">
                        <a:avLst/>
                      </a:prstGeom>
                      <a:solidFill>
                        <a:srgbClr val="FFFFFF"/>
                      </a:solidFill>
                      <a:ln w="76200">
                        <a:solidFill>
                          <a:schemeClr val="accent2"/>
                        </a:solidFill>
                        <a:miter lim="800000"/>
                        <a:headEnd/>
                        <a:tailEnd/>
                      </a:ln>
                    </p:spPr>
                  </p:pic>
                </p:oleObj>
              </mc:Fallback>
            </mc:AlternateContent>
          </a:graphicData>
        </a:graphic>
      </p:graphicFrame>
      <p:sp>
        <p:nvSpPr>
          <p:cNvPr id="3" name="Title 2"/>
          <p:cNvSpPr>
            <a:spLocks noGrp="1"/>
          </p:cNvSpPr>
          <p:nvPr>
            <p:ph type="title"/>
          </p:nvPr>
        </p:nvSpPr>
        <p:spPr>
          <a:xfrm>
            <a:off x="722313" y="122238"/>
            <a:ext cx="7772400" cy="714375"/>
          </a:xfrm>
        </p:spPr>
        <p:txBody>
          <a:bodyPr/>
          <a:lstStyle/>
          <a:p>
            <a:pPr>
              <a:defRPr/>
            </a:pPr>
            <a:r>
              <a:rPr lang="en-US" dirty="0" err="1" smtClean="0"/>
              <a:t>C</a:t>
            </a:r>
            <a:r>
              <a:rPr lang="en-US" cap="none" dirty="0" err="1" smtClean="0"/>
              <a:t>onbach’s</a:t>
            </a:r>
            <a:r>
              <a:rPr lang="en-US" cap="none" dirty="0" smtClean="0"/>
              <a:t> Alpha</a:t>
            </a:r>
            <a:endParaRPr lang="en-US" dirty="0"/>
          </a:p>
        </p:txBody>
      </p:sp>
      <p:sp>
        <p:nvSpPr>
          <p:cNvPr id="4" name="Text Placeholder 3"/>
          <p:cNvSpPr>
            <a:spLocks noGrp="1"/>
          </p:cNvSpPr>
          <p:nvPr>
            <p:ph type="body" idx="1"/>
          </p:nvPr>
        </p:nvSpPr>
        <p:spPr>
          <a:xfrm>
            <a:off x="755650" y="4521200"/>
            <a:ext cx="7772400" cy="1644650"/>
          </a:xfrm>
        </p:spPr>
        <p:txBody>
          <a:bodyPr/>
          <a:lstStyle/>
          <a:p>
            <a:pPr>
              <a:defRPr/>
            </a:pPr>
            <a:r>
              <a:rPr lang="en-US" sz="2400" dirty="0" smtClean="0"/>
              <a:t>K: Number of items</a:t>
            </a:r>
          </a:p>
          <a:p>
            <a:pPr>
              <a:defRPr/>
            </a:pPr>
            <a:r>
              <a:rPr lang="en-US" sz="2400" dirty="0" smtClean="0"/>
              <a:t>S</a:t>
            </a:r>
            <a:r>
              <a:rPr lang="en-US" sz="2400" dirty="0"/>
              <a:t>i</a:t>
            </a:r>
            <a:r>
              <a:rPr lang="en-US" sz="2400" baseline="30000" dirty="0" smtClean="0"/>
              <a:t>2</a:t>
            </a:r>
            <a:r>
              <a:rPr lang="en-US" sz="2400" dirty="0" smtClean="0"/>
              <a:t> : Variance of each item</a:t>
            </a:r>
          </a:p>
          <a:p>
            <a:pPr>
              <a:defRPr/>
            </a:pPr>
            <a:r>
              <a:rPr lang="en-US" sz="2400" dirty="0" smtClean="0"/>
              <a:t>ST</a:t>
            </a:r>
            <a:r>
              <a:rPr lang="en-US" sz="2400" baseline="30000" dirty="0" smtClean="0"/>
              <a:t>2</a:t>
            </a:r>
            <a:r>
              <a:rPr lang="en-US" sz="2400" dirty="0" smtClean="0"/>
              <a:t> : Variance </a:t>
            </a:r>
            <a:r>
              <a:rPr lang="en-US" sz="2400" dirty="0"/>
              <a:t>of </a:t>
            </a:r>
            <a:r>
              <a:rPr lang="en-US" sz="2400" dirty="0" smtClean="0"/>
              <a:t>total items</a:t>
            </a:r>
          </a:p>
          <a:p>
            <a:pPr>
              <a:defRPr/>
            </a:pPr>
            <a:endParaRPr lang="en-US" baseline="300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411163"/>
            <a:ext cx="7772400" cy="714375"/>
          </a:xfrm>
        </p:spPr>
        <p:txBody>
          <a:bodyPr/>
          <a:lstStyle/>
          <a:p>
            <a:pPr>
              <a:defRPr/>
            </a:pPr>
            <a:r>
              <a:rPr lang="en-US" dirty="0" err="1" smtClean="0"/>
              <a:t>C</a:t>
            </a:r>
            <a:r>
              <a:rPr lang="en-US" cap="none" dirty="0" err="1" smtClean="0"/>
              <a:t>onbach’s</a:t>
            </a:r>
            <a:r>
              <a:rPr lang="en-US" cap="none" dirty="0" smtClean="0"/>
              <a:t> Alpha</a:t>
            </a:r>
            <a:endParaRPr lang="en-US" dirty="0"/>
          </a:p>
        </p:txBody>
      </p:sp>
      <p:sp>
        <p:nvSpPr>
          <p:cNvPr id="4" name="Text Placeholder 3"/>
          <p:cNvSpPr>
            <a:spLocks noGrp="1"/>
          </p:cNvSpPr>
          <p:nvPr>
            <p:ph type="body" idx="1"/>
          </p:nvPr>
        </p:nvSpPr>
        <p:spPr>
          <a:xfrm>
            <a:off x="755650" y="3933825"/>
            <a:ext cx="7772400" cy="2232025"/>
          </a:xfrm>
        </p:spPr>
        <p:txBody>
          <a:bodyPr/>
          <a:lstStyle/>
          <a:p>
            <a:pPr>
              <a:defRPr/>
            </a:pPr>
            <a:r>
              <a:rPr lang="en-US" sz="3200" b="1" dirty="0"/>
              <a:t>N</a:t>
            </a:r>
            <a:r>
              <a:rPr lang="en-US" sz="3200" dirty="0" smtClean="0"/>
              <a:t>: Number of items</a:t>
            </a:r>
          </a:p>
          <a:p>
            <a:pPr>
              <a:defRPr/>
            </a:pPr>
            <a:r>
              <a:rPr lang="en-US" sz="3200" b="1" dirty="0"/>
              <a:t>c</a:t>
            </a:r>
            <a:r>
              <a:rPr lang="en-US" sz="3200" dirty="0" smtClean="0"/>
              <a:t>: Inter-item covariance</a:t>
            </a:r>
          </a:p>
          <a:p>
            <a:pPr>
              <a:defRPr/>
            </a:pPr>
            <a:r>
              <a:rPr lang="en-US" sz="3200" b="1" dirty="0"/>
              <a:t>v</a:t>
            </a:r>
            <a:r>
              <a:rPr lang="en-US" sz="3200" dirty="0" smtClean="0"/>
              <a:t>: Variance of each item</a:t>
            </a:r>
          </a:p>
          <a:p>
            <a:pPr>
              <a:defRPr/>
            </a:pPr>
            <a:endParaRPr lang="en-US" baseline="30000" dirty="0"/>
          </a:p>
        </p:txBody>
      </p:sp>
      <p:pic>
        <p:nvPicPr>
          <p:cNvPr id="63492" name="Picture 2"/>
          <p:cNvPicPr>
            <a:picLocks noChangeAspect="1" noChangeArrowheads="1"/>
          </p:cNvPicPr>
          <p:nvPr/>
        </p:nvPicPr>
        <p:blipFill>
          <a:blip r:embed="rId2"/>
          <a:srcRect/>
          <a:stretch>
            <a:fillRect/>
          </a:stretch>
        </p:blipFill>
        <p:spPr bwMode="auto">
          <a:xfrm>
            <a:off x="2457450" y="1773238"/>
            <a:ext cx="4418013" cy="14906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Construct Reliability</a:t>
            </a:r>
            <a:endParaRPr lang="en-US" dirty="0"/>
          </a:p>
        </p:txBody>
      </p:sp>
      <p:sp>
        <p:nvSpPr>
          <p:cNvPr id="3" name="Rectangle 7"/>
          <p:cNvSpPr txBox="1">
            <a:spLocks noChangeArrowheads="1"/>
          </p:cNvSpPr>
          <p:nvPr/>
        </p:nvSpPr>
        <p:spPr bwMode="auto">
          <a:xfrm>
            <a:off x="457200" y="1700213"/>
            <a:ext cx="8229600" cy="2603500"/>
          </a:xfrm>
          <a:prstGeom prst="rect">
            <a:avLst/>
          </a:prstGeom>
          <a:noFill/>
          <a:ln w="9525">
            <a:solidFill>
              <a:schemeClr val="tx1"/>
            </a:solidFill>
            <a:miter lim="800000"/>
            <a:headEnd/>
            <a:tailEnd/>
          </a:ln>
          <a:effectLst/>
        </p:spPr>
        <p:txBody>
          <a:bodyPr anchor="ctr">
            <a:spAutoFit/>
          </a:bodyPr>
          <a:lstStyle/>
          <a:p>
            <a:pPr marL="342900" indent="-342900" algn="ctr" eaLnBrk="0" hangingPunct="0">
              <a:spcBef>
                <a:spcPct val="20000"/>
              </a:spcBef>
              <a:buClr>
                <a:schemeClr val="hlink"/>
              </a:buClr>
              <a:tabLst>
                <a:tab pos="457200" algn="r"/>
                <a:tab pos="2743200" algn="ctr"/>
                <a:tab pos="5486400" algn="r"/>
              </a:tabLst>
              <a:defRPr/>
            </a:pPr>
            <a:r>
              <a:rPr lang="id-ID" sz="4800" b="1" kern="0" dirty="0">
                <a:solidFill>
                  <a:srgbClr val="FFFF00"/>
                </a:solidFill>
                <a:effectLst>
                  <a:outerShdw blurRad="38100" dist="38100" dir="2700000" algn="tl">
                    <a:srgbClr val="000000"/>
                  </a:outerShdw>
                </a:effectLst>
                <a:latin typeface="+mn-lt"/>
              </a:rPr>
              <a:t>      </a:t>
            </a:r>
            <a:r>
              <a:rPr lang="en-US" sz="4800" b="1" kern="0" dirty="0">
                <a:solidFill>
                  <a:srgbClr val="FFFF00"/>
                </a:solidFill>
                <a:effectLst>
                  <a:outerShdw blurRad="38100" dist="38100" dir="2700000" algn="tl">
                    <a:srgbClr val="000000"/>
                  </a:outerShdw>
                </a:effectLst>
                <a:latin typeface="+mn-lt"/>
              </a:rPr>
              <a:t>(</a:t>
            </a:r>
            <a:r>
              <a:rPr lang="en-US" sz="4800" kern="0" dirty="0">
                <a:solidFill>
                  <a:srgbClr val="FFFF00"/>
                </a:solidFill>
                <a:effectLst>
                  <a:outerShdw blurRad="38100" dist="38100" dir="2700000" algn="tl">
                    <a:srgbClr val="000000"/>
                  </a:outerShdw>
                </a:effectLst>
                <a:latin typeface="+mn-lt"/>
              </a:rPr>
              <a:t>Sum of </a:t>
            </a:r>
            <a:r>
              <a:rPr lang="en-US" sz="4800" b="1" kern="0" dirty="0">
                <a:solidFill>
                  <a:srgbClr val="FFFF00"/>
                </a:solidFill>
                <a:effectLst>
                  <a:outerShdw blurRad="38100" dist="38100" dir="2700000" algn="tl">
                    <a:srgbClr val="000000"/>
                  </a:outerShdw>
                </a:effectLst>
                <a:latin typeface="+mn-lt"/>
                <a:sym typeface="Symbol" pitchFamily="18" charset="2"/>
              </a:rPr>
              <a:t></a:t>
            </a:r>
            <a:r>
              <a:rPr lang="en-US" sz="3600" b="1" kern="0" dirty="0">
                <a:solidFill>
                  <a:srgbClr val="FFFF00"/>
                </a:solidFill>
                <a:effectLst>
                  <a:outerShdw blurRad="38100" dist="38100" dir="2700000" algn="tl">
                    <a:srgbClr val="000000"/>
                  </a:outerShdw>
                </a:effectLst>
                <a:latin typeface="+mn-lt"/>
                <a:sym typeface="Symbol" pitchFamily="18" charset="2"/>
              </a:rPr>
              <a:t>i</a:t>
            </a:r>
            <a:r>
              <a:rPr lang="en-US" sz="4800" kern="0" dirty="0">
                <a:solidFill>
                  <a:srgbClr val="FFFF00"/>
                </a:solidFill>
                <a:effectLst>
                  <a:outerShdw blurRad="38100" dist="38100" dir="2700000" algn="tl">
                    <a:srgbClr val="000000"/>
                  </a:outerShdw>
                </a:effectLst>
                <a:latin typeface="+mn-lt"/>
              </a:rPr>
              <a:t>)</a:t>
            </a:r>
            <a:r>
              <a:rPr lang="en-US" sz="4800" kern="0" baseline="30000" dirty="0">
                <a:solidFill>
                  <a:srgbClr val="FFFF00"/>
                </a:solidFill>
                <a:effectLst>
                  <a:outerShdw blurRad="38100" dist="38100" dir="2700000" algn="tl">
                    <a:srgbClr val="000000"/>
                  </a:outerShdw>
                </a:effectLst>
                <a:latin typeface="+mn-lt"/>
              </a:rPr>
              <a:t>2</a:t>
            </a:r>
          </a:p>
          <a:p>
            <a:pPr marL="342900" indent="-342900" eaLnBrk="0" hangingPunct="0">
              <a:spcBef>
                <a:spcPct val="20000"/>
              </a:spcBef>
              <a:buClr>
                <a:schemeClr val="hlink"/>
              </a:buClr>
              <a:buFontTx/>
              <a:buChar char="•"/>
              <a:tabLst>
                <a:tab pos="457200" algn="r"/>
                <a:tab pos="2743200" algn="ctr"/>
                <a:tab pos="5486400" algn="r"/>
              </a:tabLst>
              <a:defRPr/>
            </a:pPr>
            <a:r>
              <a:rPr lang="id-ID" sz="4800" b="1" kern="0" dirty="0">
                <a:solidFill>
                  <a:srgbClr val="FFFF00"/>
                </a:solidFill>
                <a:effectLst>
                  <a:outerShdw blurRad="38100" dist="38100" dir="2700000" algn="tl">
                    <a:srgbClr val="000000"/>
                  </a:outerShdw>
                </a:effectLst>
                <a:latin typeface="+mn-lt"/>
                <a:sym typeface="Symbol" pitchFamily="18" charset="2"/>
              </a:rPr>
              <a:t> </a:t>
            </a:r>
            <a:r>
              <a:rPr lang="en-US" sz="4800" b="1" kern="0" dirty="0">
                <a:solidFill>
                  <a:srgbClr val="FFFF00"/>
                </a:solidFill>
                <a:effectLst>
                  <a:outerShdw blurRad="38100" dist="38100" dir="2700000" algn="tl">
                    <a:srgbClr val="000000"/>
                  </a:outerShdw>
                </a:effectLst>
                <a:latin typeface="+mn-lt"/>
                <a:sym typeface="Symbol" pitchFamily="18" charset="2"/>
              </a:rPr>
              <a:t></a:t>
            </a:r>
            <a:r>
              <a:rPr lang="en-US" sz="4800" kern="0" dirty="0">
                <a:solidFill>
                  <a:srgbClr val="FFFF00"/>
                </a:solidFill>
                <a:effectLst>
                  <a:outerShdw blurRad="38100" dist="38100" dir="2700000" algn="tl">
                    <a:srgbClr val="000000"/>
                  </a:outerShdw>
                </a:effectLst>
                <a:latin typeface="+mn-lt"/>
              </a:rPr>
              <a:t> </a:t>
            </a:r>
            <a:r>
              <a:rPr lang="en-US" sz="4800" kern="0" dirty="0">
                <a:solidFill>
                  <a:srgbClr val="FFFF00"/>
                </a:solidFill>
                <a:effectLst>
                  <a:outerShdw blurRad="38100" dist="38100" dir="2700000" algn="tl">
                    <a:srgbClr val="000000"/>
                  </a:outerShdw>
                </a:effectLst>
                <a:latin typeface="+mn-lt"/>
                <a:sym typeface="Symbol" pitchFamily="18" charset="2"/>
              </a:rPr>
              <a:t>=  ---------------------------------</a:t>
            </a:r>
          </a:p>
          <a:p>
            <a:pPr marL="342900" indent="-342900" eaLnBrk="0" hangingPunct="0">
              <a:spcBef>
                <a:spcPct val="20000"/>
              </a:spcBef>
              <a:buClr>
                <a:schemeClr val="hlink"/>
              </a:buClr>
              <a:tabLst>
                <a:tab pos="457200" algn="r"/>
                <a:tab pos="2743200" algn="ctr"/>
                <a:tab pos="5486400" algn="r"/>
              </a:tabLst>
              <a:defRPr/>
            </a:pPr>
            <a:r>
              <a:rPr lang="en-US" sz="4800" kern="0" dirty="0">
                <a:solidFill>
                  <a:srgbClr val="FFFF00"/>
                </a:solidFill>
                <a:effectLst>
                  <a:outerShdw blurRad="38100" dist="38100" dir="2700000" algn="tl">
                    <a:srgbClr val="000000"/>
                  </a:outerShdw>
                </a:effectLst>
                <a:latin typeface="+mn-lt"/>
                <a:sym typeface="Symbol" pitchFamily="18" charset="2"/>
              </a:rPr>
              <a:t> </a:t>
            </a:r>
            <a:r>
              <a:rPr lang="id-ID" sz="4800" kern="0" dirty="0">
                <a:solidFill>
                  <a:srgbClr val="FFFF00"/>
                </a:solidFill>
                <a:effectLst>
                  <a:outerShdw blurRad="38100" dist="38100" dir="2700000" algn="tl">
                    <a:srgbClr val="000000"/>
                  </a:outerShdw>
                </a:effectLst>
                <a:latin typeface="+mn-lt"/>
                <a:sym typeface="Symbol" pitchFamily="18" charset="2"/>
              </a:rPr>
              <a:t>        </a:t>
            </a:r>
            <a:r>
              <a:rPr lang="en-US" sz="4800" b="1" kern="0" dirty="0">
                <a:solidFill>
                  <a:srgbClr val="FFFF00"/>
                </a:solidFill>
                <a:effectLst>
                  <a:outerShdw blurRad="38100" dist="38100" dir="2700000" algn="tl">
                    <a:srgbClr val="000000"/>
                  </a:outerShdw>
                </a:effectLst>
                <a:latin typeface="+mn-lt"/>
              </a:rPr>
              <a:t>(</a:t>
            </a:r>
            <a:r>
              <a:rPr lang="en-US" sz="4800" kern="0" dirty="0">
                <a:solidFill>
                  <a:srgbClr val="FFFF00"/>
                </a:solidFill>
                <a:effectLst>
                  <a:outerShdw blurRad="38100" dist="38100" dir="2700000" algn="tl">
                    <a:srgbClr val="000000"/>
                  </a:outerShdw>
                </a:effectLst>
                <a:latin typeface="+mn-lt"/>
              </a:rPr>
              <a:t>Sum of </a:t>
            </a:r>
            <a:r>
              <a:rPr lang="en-US" sz="4800" b="1" kern="0" dirty="0">
                <a:solidFill>
                  <a:srgbClr val="FFFF00"/>
                </a:solidFill>
                <a:effectLst>
                  <a:outerShdw blurRad="38100" dist="38100" dir="2700000" algn="tl">
                    <a:srgbClr val="000000"/>
                  </a:outerShdw>
                </a:effectLst>
                <a:latin typeface="+mn-lt"/>
                <a:sym typeface="Symbol" pitchFamily="18" charset="2"/>
              </a:rPr>
              <a:t></a:t>
            </a:r>
            <a:r>
              <a:rPr lang="en-US" sz="3600" b="1" kern="0" dirty="0">
                <a:solidFill>
                  <a:srgbClr val="FFFF00"/>
                </a:solidFill>
                <a:effectLst>
                  <a:outerShdw blurRad="38100" dist="38100" dir="2700000" algn="tl">
                    <a:srgbClr val="000000"/>
                  </a:outerShdw>
                </a:effectLst>
                <a:latin typeface="+mn-lt"/>
                <a:sym typeface="Symbol" pitchFamily="18" charset="2"/>
              </a:rPr>
              <a:t>i</a:t>
            </a:r>
            <a:r>
              <a:rPr lang="en-US" sz="4800" kern="0" dirty="0">
                <a:solidFill>
                  <a:srgbClr val="FFFF00"/>
                </a:solidFill>
                <a:effectLst>
                  <a:outerShdw blurRad="38100" dist="38100" dir="2700000" algn="tl">
                    <a:srgbClr val="000000"/>
                  </a:outerShdw>
                </a:effectLst>
                <a:latin typeface="+mn-lt"/>
              </a:rPr>
              <a:t>)</a:t>
            </a:r>
            <a:r>
              <a:rPr lang="en-US" sz="4800" kern="0" baseline="30000" dirty="0">
                <a:solidFill>
                  <a:srgbClr val="FFFF00"/>
                </a:solidFill>
                <a:effectLst>
                  <a:outerShdw blurRad="38100" dist="38100" dir="2700000" algn="tl">
                    <a:srgbClr val="000000"/>
                  </a:outerShdw>
                </a:effectLst>
                <a:latin typeface="+mn-lt"/>
              </a:rPr>
              <a:t>2</a:t>
            </a:r>
            <a:r>
              <a:rPr lang="en-US" sz="4800" kern="0" dirty="0">
                <a:solidFill>
                  <a:srgbClr val="FFFF00"/>
                </a:solidFill>
                <a:effectLst>
                  <a:outerShdw blurRad="38100" dist="38100" dir="2700000" algn="tl">
                    <a:srgbClr val="000000"/>
                  </a:outerShdw>
                </a:effectLst>
                <a:latin typeface="+mn-lt"/>
                <a:sym typeface="Symbol" pitchFamily="18" charset="2"/>
              </a:rPr>
              <a:t> + (Sum of </a:t>
            </a:r>
            <a:r>
              <a:rPr lang="el-GR" sz="4800" kern="0" dirty="0">
                <a:solidFill>
                  <a:srgbClr val="FFFF00"/>
                </a:solidFill>
                <a:effectLst>
                  <a:outerShdw blurRad="38100" dist="38100" dir="2700000" algn="tl">
                    <a:srgbClr val="000000"/>
                  </a:outerShdw>
                </a:effectLst>
                <a:latin typeface="Times New Roman" pitchFamily="18" charset="0"/>
                <a:cs typeface="Times New Roman" pitchFamily="18" charset="0"/>
              </a:rPr>
              <a:t>ε</a:t>
            </a:r>
            <a:r>
              <a:rPr lang="en-US" sz="3200" kern="0" dirty="0">
                <a:solidFill>
                  <a:srgbClr val="FFFF00"/>
                </a:solidFill>
                <a:effectLst>
                  <a:outerShdw blurRad="38100" dist="38100" dir="2700000" algn="tl">
                    <a:srgbClr val="000000"/>
                  </a:outerShdw>
                </a:effectLst>
                <a:latin typeface="Times New Roman" pitchFamily="18" charset="0"/>
                <a:cs typeface="Times New Roman" pitchFamily="18" charset="0"/>
              </a:rPr>
              <a:t>i</a:t>
            </a:r>
            <a:r>
              <a:rPr lang="en-US" sz="4800" kern="0" dirty="0">
                <a:solidFill>
                  <a:srgbClr val="FFFF00"/>
                </a:solidFill>
                <a:effectLst>
                  <a:outerShdw blurRad="38100" dist="38100" dir="2700000" algn="tl">
                    <a:srgbClr val="000000"/>
                  </a:outerShdw>
                </a:effectLst>
                <a:latin typeface="+mn-lt"/>
                <a:sym typeface="Symbol" pitchFamily="18" charset="2"/>
              </a:rPr>
              <a:t>)</a:t>
            </a:r>
          </a:p>
        </p:txBody>
      </p:sp>
      <p:sp>
        <p:nvSpPr>
          <p:cNvPr id="4" name="Text Placeholder 3"/>
          <p:cNvSpPr txBox="1">
            <a:spLocks/>
          </p:cNvSpPr>
          <p:nvPr/>
        </p:nvSpPr>
        <p:spPr>
          <a:xfrm>
            <a:off x="755650" y="4592638"/>
            <a:ext cx="7772400" cy="1644650"/>
          </a:xfrm>
          <a:prstGeom prst="rect">
            <a:avLst/>
          </a:prstGeom>
        </p:spPr>
        <p:txBody>
          <a:bodyPr/>
          <a:lst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a:lstStyle>
          <a:p>
            <a:pPr marL="0" indent="0">
              <a:buFontTx/>
              <a:buNone/>
              <a:defRPr/>
            </a:pPr>
            <a:r>
              <a:rPr lang="en-US" b="1" kern="0" dirty="0">
                <a:solidFill>
                  <a:srgbClr val="FFFF00"/>
                </a:solidFill>
                <a:sym typeface="Symbol" pitchFamily="18" charset="2"/>
              </a:rPr>
              <a:t></a:t>
            </a:r>
            <a:r>
              <a:rPr lang="en-US" sz="1600" b="1" kern="0" dirty="0">
                <a:solidFill>
                  <a:srgbClr val="FFFF00"/>
                </a:solidFill>
                <a:sym typeface="Symbol" pitchFamily="18" charset="2"/>
              </a:rPr>
              <a:t>i</a:t>
            </a:r>
            <a:r>
              <a:rPr lang="en-US" sz="2400" dirty="0" smtClean="0"/>
              <a:t>: Standardized factor loading of item i</a:t>
            </a:r>
          </a:p>
          <a:p>
            <a:pPr marL="0" indent="0">
              <a:buFontTx/>
              <a:buNone/>
              <a:defRPr/>
            </a:pPr>
            <a:r>
              <a:rPr lang="el-GR" sz="4000" kern="0" dirty="0">
                <a:solidFill>
                  <a:srgbClr val="FFFF00"/>
                </a:solidFill>
                <a:latin typeface="Times New Roman" pitchFamily="18" charset="0"/>
                <a:cs typeface="Times New Roman" pitchFamily="18" charset="0"/>
              </a:rPr>
              <a:t>ε</a:t>
            </a:r>
            <a:r>
              <a:rPr lang="en-US" sz="2400" kern="0" dirty="0" smtClean="0">
                <a:solidFill>
                  <a:srgbClr val="FFFF00"/>
                </a:solidFill>
                <a:latin typeface="Times New Roman" pitchFamily="18" charset="0"/>
                <a:cs typeface="Times New Roman" pitchFamily="18" charset="0"/>
              </a:rPr>
              <a:t>i</a:t>
            </a:r>
            <a:r>
              <a:rPr lang="en-US" sz="2400" dirty="0" smtClean="0"/>
              <a:t>: Indicator measurement error of item i</a:t>
            </a:r>
          </a:p>
          <a:p>
            <a:pPr>
              <a:defRPr/>
            </a:pPr>
            <a:endParaRPr lang="en-US" baseline="300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41313"/>
            <a:ext cx="8229600" cy="1143000"/>
          </a:xfrm>
        </p:spPr>
        <p:txBody>
          <a:bodyPr/>
          <a:lstStyle/>
          <a:p>
            <a:pPr>
              <a:defRPr/>
            </a:pPr>
            <a:r>
              <a:rPr lang="en-US" dirty="0" smtClean="0"/>
              <a:t>Construct Reliability</a:t>
            </a:r>
            <a:endParaRPr lang="en-US" dirty="0"/>
          </a:p>
        </p:txBody>
      </p:sp>
      <p:pic>
        <p:nvPicPr>
          <p:cNvPr id="65539" name="Picture 4"/>
          <p:cNvPicPr>
            <a:picLocks noChangeAspect="1" noChangeArrowheads="1"/>
          </p:cNvPicPr>
          <p:nvPr/>
        </p:nvPicPr>
        <p:blipFill>
          <a:blip r:embed="rId2"/>
          <a:srcRect/>
          <a:stretch>
            <a:fillRect/>
          </a:stretch>
        </p:blipFill>
        <p:spPr bwMode="auto">
          <a:xfrm>
            <a:off x="1766888" y="2105025"/>
            <a:ext cx="5610225" cy="2647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2.4. Types of Data and Scales</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357188"/>
            <a:ext cx="9144000" cy="1143000"/>
          </a:xfrm>
          <a:prstGeom prst="rect">
            <a:avLst/>
          </a:prstGeom>
        </p:spPr>
        <p:txBody>
          <a:bodyPr/>
          <a:lstStyle/>
          <a:p>
            <a:pPr algn="ctr">
              <a:defRPr/>
            </a:pPr>
            <a:r>
              <a:rPr lang="en-US" sz="4400" b="1" kern="0" dirty="0">
                <a:solidFill>
                  <a:schemeClr val="tx2"/>
                </a:solidFill>
                <a:effectLst>
                  <a:outerShdw blurRad="38100" dist="38100" dir="2700000" algn="tl">
                    <a:srgbClr val="000000"/>
                  </a:outerShdw>
                </a:effectLst>
                <a:latin typeface="+mj-lt"/>
                <a:ea typeface="+mj-ea"/>
                <a:cs typeface="+mj-cs"/>
              </a:rPr>
              <a:t>Data Types</a:t>
            </a:r>
          </a:p>
        </p:txBody>
      </p:sp>
      <p:sp>
        <p:nvSpPr>
          <p:cNvPr id="3" name="Rectangle 4"/>
          <p:cNvSpPr txBox="1">
            <a:spLocks noChangeArrowheads="1"/>
          </p:cNvSpPr>
          <p:nvPr/>
        </p:nvSpPr>
        <p:spPr>
          <a:xfrm>
            <a:off x="685800" y="1447800"/>
            <a:ext cx="8458200" cy="4981575"/>
          </a:xfrm>
          <a:prstGeom prst="rect">
            <a:avLst/>
          </a:prstGeom>
          <a:noFill/>
          <a:ln/>
        </p:spPr>
        <p:txBody>
          <a:bodyPr/>
          <a:lstStyle/>
          <a:p>
            <a:pPr marL="342900" indent="-342900">
              <a:spcBef>
                <a:spcPct val="20000"/>
              </a:spcBef>
              <a:buClr>
                <a:schemeClr val="hlink"/>
              </a:buClr>
              <a:defRPr/>
            </a:pPr>
            <a:r>
              <a:rPr lang="en-US" sz="3200" kern="0" dirty="0">
                <a:effectLst>
                  <a:outerShdw blurRad="38100" dist="38100" dir="2700000" algn="tl">
                    <a:srgbClr val="000000"/>
                  </a:outerShdw>
                </a:effectLst>
                <a:latin typeface="+mn-lt"/>
              </a:rPr>
              <a:t>			</a:t>
            </a:r>
            <a:r>
              <a:rPr lang="en-US" sz="3400" b="1" i="1" kern="0" dirty="0">
                <a:solidFill>
                  <a:schemeClr val="accent2">
                    <a:lumMod val="20000"/>
                    <a:lumOff val="80000"/>
                  </a:schemeClr>
                </a:solidFill>
                <a:effectLst>
                  <a:outerShdw blurRad="38100" dist="38100" dir="2700000" algn="tl">
                    <a:srgbClr val="000000"/>
                  </a:outerShdw>
                </a:effectLst>
                <a:latin typeface="+mn-lt"/>
              </a:rPr>
              <a:t>Order	Interval		Origin</a:t>
            </a:r>
            <a:endParaRPr lang="en-US" sz="3200" b="1" kern="0" dirty="0">
              <a:solidFill>
                <a:schemeClr val="accent2">
                  <a:lumMod val="20000"/>
                  <a:lumOff val="80000"/>
                </a:schemeClr>
              </a:solidFill>
              <a:effectLst>
                <a:outerShdw blurRad="38100" dist="38100" dir="2700000" algn="tl">
                  <a:srgbClr val="000000"/>
                </a:outerShdw>
              </a:effectLst>
              <a:latin typeface="+mn-lt"/>
            </a:endParaRPr>
          </a:p>
          <a:p>
            <a:pPr marL="342900" indent="-342900">
              <a:spcBef>
                <a:spcPct val="20000"/>
              </a:spcBef>
              <a:buClr>
                <a:schemeClr val="hlink"/>
              </a:buClr>
              <a:defRPr/>
            </a:pPr>
            <a:r>
              <a:rPr lang="en-US" sz="3200" b="1" kern="0" dirty="0">
                <a:solidFill>
                  <a:schemeClr val="accent5">
                    <a:lumMod val="20000"/>
                    <a:lumOff val="80000"/>
                  </a:schemeClr>
                </a:solidFill>
                <a:effectLst>
                  <a:outerShdw blurRad="38100" dist="38100" dir="2700000" algn="tl">
                    <a:srgbClr val="000000"/>
                  </a:outerShdw>
                </a:effectLst>
                <a:latin typeface="+mn-lt"/>
              </a:rPr>
              <a:t>Nominal</a:t>
            </a:r>
            <a:r>
              <a:rPr lang="en-US" sz="3200" kern="0" dirty="0">
                <a:solidFill>
                  <a:schemeClr val="tx1">
                    <a:lumMod val="95000"/>
                  </a:schemeClr>
                </a:solidFill>
                <a:effectLst>
                  <a:outerShdw blurRad="38100" dist="38100" dir="2700000" algn="tl">
                    <a:srgbClr val="000000"/>
                  </a:outerShdw>
                </a:effectLst>
                <a:latin typeface="+mn-lt"/>
              </a:rPr>
              <a:t>	none		</a:t>
            </a:r>
            <a:r>
              <a:rPr lang="en-US" sz="3200" kern="0" dirty="0" err="1">
                <a:solidFill>
                  <a:schemeClr val="tx1">
                    <a:lumMod val="95000"/>
                  </a:schemeClr>
                </a:solidFill>
                <a:effectLst>
                  <a:outerShdw blurRad="38100" dist="38100" dir="2700000" algn="tl">
                    <a:srgbClr val="000000"/>
                  </a:outerShdw>
                </a:effectLst>
                <a:latin typeface="+mn-lt"/>
              </a:rPr>
              <a:t>none</a:t>
            </a:r>
            <a:r>
              <a:rPr lang="en-US" sz="3200" kern="0" dirty="0">
                <a:solidFill>
                  <a:schemeClr val="tx1">
                    <a:lumMod val="95000"/>
                  </a:schemeClr>
                </a:solidFill>
                <a:effectLst>
                  <a:outerShdw blurRad="38100" dist="38100" dir="2700000" algn="tl">
                    <a:srgbClr val="000000"/>
                  </a:outerShdw>
                </a:effectLst>
                <a:latin typeface="+mn-lt"/>
              </a:rPr>
              <a:t>			</a:t>
            </a:r>
            <a:r>
              <a:rPr lang="en-US" sz="3200" kern="0" dirty="0" err="1">
                <a:solidFill>
                  <a:schemeClr val="tx1">
                    <a:lumMod val="95000"/>
                  </a:schemeClr>
                </a:solidFill>
                <a:effectLst>
                  <a:outerShdw blurRad="38100" dist="38100" dir="2700000" algn="tl">
                    <a:srgbClr val="000000"/>
                  </a:outerShdw>
                </a:effectLst>
                <a:latin typeface="+mn-lt"/>
              </a:rPr>
              <a:t>none</a:t>
            </a:r>
            <a:endParaRPr lang="en-US" sz="3200" kern="0" dirty="0">
              <a:solidFill>
                <a:schemeClr val="tx1">
                  <a:lumMod val="95000"/>
                </a:schemeClr>
              </a:solidFill>
              <a:effectLst>
                <a:outerShdw blurRad="38100" dist="38100" dir="2700000" algn="tl">
                  <a:srgbClr val="000000"/>
                </a:outerShdw>
              </a:effectLst>
              <a:latin typeface="+mn-lt"/>
            </a:endParaRPr>
          </a:p>
          <a:p>
            <a:pPr marL="342900" indent="-342900">
              <a:spcBef>
                <a:spcPct val="20000"/>
              </a:spcBef>
              <a:buClr>
                <a:schemeClr val="hlink"/>
              </a:buClr>
              <a:defRPr/>
            </a:pPr>
            <a:endParaRPr lang="en-US" sz="3200" kern="0" dirty="0">
              <a:solidFill>
                <a:schemeClr val="tx1">
                  <a:lumMod val="95000"/>
                </a:schemeClr>
              </a:solidFill>
              <a:effectLst>
                <a:outerShdw blurRad="38100" dist="38100" dir="2700000" algn="tl">
                  <a:srgbClr val="000000"/>
                </a:outerShdw>
              </a:effectLst>
              <a:latin typeface="+mn-lt"/>
            </a:endParaRPr>
          </a:p>
          <a:p>
            <a:pPr marL="342900" indent="-342900">
              <a:spcBef>
                <a:spcPct val="20000"/>
              </a:spcBef>
              <a:buClr>
                <a:schemeClr val="hlink"/>
              </a:buClr>
              <a:defRPr/>
            </a:pPr>
            <a:r>
              <a:rPr lang="en-US" sz="3200" b="1" kern="0" dirty="0">
                <a:solidFill>
                  <a:schemeClr val="accent5">
                    <a:lumMod val="20000"/>
                    <a:lumOff val="80000"/>
                  </a:schemeClr>
                </a:solidFill>
                <a:effectLst>
                  <a:outerShdw blurRad="38100" dist="38100" dir="2700000" algn="tl">
                    <a:srgbClr val="000000"/>
                  </a:outerShdw>
                </a:effectLst>
                <a:latin typeface="+mn-lt"/>
              </a:rPr>
              <a:t>Ordinal</a:t>
            </a:r>
            <a:r>
              <a:rPr lang="en-US" sz="3200" kern="0" dirty="0">
                <a:solidFill>
                  <a:schemeClr val="tx1">
                    <a:lumMod val="95000"/>
                  </a:schemeClr>
                </a:solidFill>
                <a:effectLst>
                  <a:outerShdw blurRad="38100" dist="38100" dir="2700000" algn="tl">
                    <a:srgbClr val="000000"/>
                  </a:outerShdw>
                </a:effectLst>
                <a:latin typeface="+mn-lt"/>
              </a:rPr>
              <a:t>	yes		unequal		none</a:t>
            </a:r>
          </a:p>
          <a:p>
            <a:pPr marL="342900" indent="-342900">
              <a:spcBef>
                <a:spcPct val="20000"/>
              </a:spcBef>
              <a:buClr>
                <a:schemeClr val="hlink"/>
              </a:buClr>
              <a:defRPr/>
            </a:pPr>
            <a:endParaRPr lang="en-US" sz="3200" kern="0" dirty="0">
              <a:solidFill>
                <a:schemeClr val="tx1">
                  <a:lumMod val="95000"/>
                </a:schemeClr>
              </a:solidFill>
              <a:effectLst>
                <a:outerShdw blurRad="38100" dist="38100" dir="2700000" algn="tl">
                  <a:srgbClr val="000000"/>
                </a:outerShdw>
              </a:effectLst>
              <a:latin typeface="+mn-lt"/>
            </a:endParaRPr>
          </a:p>
          <a:p>
            <a:pPr marL="342900" indent="-342900">
              <a:spcBef>
                <a:spcPct val="20000"/>
              </a:spcBef>
              <a:buClr>
                <a:schemeClr val="hlink"/>
              </a:buClr>
              <a:defRPr/>
            </a:pPr>
            <a:r>
              <a:rPr lang="en-US" sz="3200" b="1" kern="0" dirty="0">
                <a:solidFill>
                  <a:schemeClr val="accent5">
                    <a:lumMod val="20000"/>
                    <a:lumOff val="80000"/>
                  </a:schemeClr>
                </a:solidFill>
                <a:effectLst>
                  <a:outerShdw blurRad="38100" dist="38100" dir="2700000" algn="tl">
                    <a:srgbClr val="000000"/>
                  </a:outerShdw>
                </a:effectLst>
                <a:latin typeface="+mn-lt"/>
              </a:rPr>
              <a:t>Interval</a:t>
            </a:r>
            <a:r>
              <a:rPr lang="en-US" sz="3200" kern="0" dirty="0">
                <a:solidFill>
                  <a:schemeClr val="tx1">
                    <a:lumMod val="95000"/>
                  </a:schemeClr>
                </a:solidFill>
                <a:effectLst>
                  <a:outerShdw blurRad="38100" dist="38100" dir="2700000" algn="tl">
                    <a:srgbClr val="000000"/>
                  </a:outerShdw>
                </a:effectLst>
                <a:latin typeface="+mn-lt"/>
              </a:rPr>
              <a:t>	yes		equal or		none</a:t>
            </a:r>
          </a:p>
          <a:p>
            <a:pPr marL="342900" indent="-342900">
              <a:spcBef>
                <a:spcPct val="20000"/>
              </a:spcBef>
              <a:buClr>
                <a:schemeClr val="hlink"/>
              </a:buClr>
              <a:defRPr/>
            </a:pPr>
            <a:r>
              <a:rPr lang="en-US" sz="3200" kern="0" dirty="0">
                <a:solidFill>
                  <a:schemeClr val="tx1">
                    <a:lumMod val="95000"/>
                  </a:schemeClr>
                </a:solidFill>
                <a:effectLst>
                  <a:outerShdw blurRad="38100" dist="38100" dir="2700000" algn="tl">
                    <a:srgbClr val="000000"/>
                  </a:outerShdw>
                </a:effectLst>
                <a:latin typeface="+mn-lt"/>
              </a:rPr>
              <a:t>					unequal</a:t>
            </a:r>
          </a:p>
          <a:p>
            <a:pPr marL="342900" indent="-342900">
              <a:spcBef>
                <a:spcPct val="20000"/>
              </a:spcBef>
              <a:buClr>
                <a:schemeClr val="hlink"/>
              </a:buClr>
              <a:defRPr/>
            </a:pPr>
            <a:r>
              <a:rPr lang="en-US" sz="3200" b="1" kern="0" dirty="0">
                <a:solidFill>
                  <a:schemeClr val="accent5">
                    <a:lumMod val="20000"/>
                    <a:lumOff val="80000"/>
                  </a:schemeClr>
                </a:solidFill>
                <a:effectLst>
                  <a:outerShdw blurRad="38100" dist="38100" dir="2700000" algn="tl">
                    <a:srgbClr val="000000"/>
                  </a:outerShdw>
                </a:effectLst>
                <a:latin typeface="+mn-lt"/>
              </a:rPr>
              <a:t>Ratio</a:t>
            </a:r>
            <a:r>
              <a:rPr lang="en-US" sz="3200" kern="0" dirty="0">
                <a:solidFill>
                  <a:schemeClr val="tx1">
                    <a:lumMod val="95000"/>
                  </a:schemeClr>
                </a:solidFill>
                <a:effectLst>
                  <a:outerShdw blurRad="38100" dist="38100" dir="2700000" algn="tl">
                    <a:srgbClr val="000000"/>
                  </a:outerShdw>
                </a:effectLst>
                <a:latin typeface="+mn-lt"/>
              </a:rPr>
              <a:t>	yes		equal			zero</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ChangeArrowheads="1"/>
          </p:cNvSpPr>
          <p:nvPr/>
        </p:nvSpPr>
        <p:spPr bwMode="auto">
          <a:xfrm>
            <a:off x="468313" y="908050"/>
            <a:ext cx="8207375" cy="4897438"/>
          </a:xfrm>
          <a:prstGeom prst="rect">
            <a:avLst/>
          </a:prstGeom>
          <a:noFill/>
          <a:ln w="9525">
            <a:noFill/>
            <a:miter lim="800000"/>
            <a:headEnd/>
            <a:tailEnd/>
          </a:ln>
        </p:spPr>
        <p:txBody>
          <a:bodyPr/>
          <a:lstStyle/>
          <a:p>
            <a:pPr marL="609600" indent="-609600">
              <a:spcBef>
                <a:spcPct val="20000"/>
              </a:spcBef>
              <a:buClr>
                <a:schemeClr val="hlink"/>
              </a:buClr>
              <a:defRPr/>
            </a:pPr>
            <a:endParaRPr lang="en-US" sz="2800" dirty="0">
              <a:solidFill>
                <a:srgbClr val="003399"/>
              </a:solidFill>
              <a:effectLst>
                <a:outerShdw blurRad="38100" dist="38100" dir="2700000" algn="tl">
                  <a:srgbClr val="000000"/>
                </a:outerShdw>
              </a:effectLst>
            </a:endParaRPr>
          </a:p>
          <a:p>
            <a:pPr marL="609600" indent="-609600">
              <a:spcBef>
                <a:spcPct val="20000"/>
              </a:spcBef>
              <a:buClr>
                <a:schemeClr val="hlink"/>
              </a:buClr>
              <a:buFontTx/>
              <a:buChar char="•"/>
              <a:defRPr/>
            </a:pPr>
            <a:r>
              <a:rPr lang="en-US" sz="3200" b="1" dirty="0" err="1"/>
              <a:t>Likert</a:t>
            </a:r>
            <a:r>
              <a:rPr lang="en-US" sz="3200" b="1" dirty="0"/>
              <a:t> scale.</a:t>
            </a:r>
            <a:endParaRPr lang="en-US" sz="3200" dirty="0"/>
          </a:p>
          <a:p>
            <a:pPr marL="609600" indent="-609600">
              <a:spcBef>
                <a:spcPct val="20000"/>
              </a:spcBef>
              <a:buClr>
                <a:schemeClr val="hlink"/>
              </a:buClr>
              <a:buFontTx/>
              <a:buChar char="•"/>
              <a:defRPr/>
            </a:pPr>
            <a:r>
              <a:rPr lang="en-US" sz="3200" b="1" dirty="0" err="1"/>
              <a:t>Thurstone</a:t>
            </a:r>
            <a:r>
              <a:rPr lang="en-US" sz="3200" b="1" dirty="0"/>
              <a:t> Scale</a:t>
            </a:r>
          </a:p>
          <a:p>
            <a:pPr marL="609600" indent="-609600">
              <a:spcBef>
                <a:spcPct val="20000"/>
              </a:spcBef>
              <a:buClr>
                <a:schemeClr val="hlink"/>
              </a:buClr>
              <a:buFontTx/>
              <a:buChar char="•"/>
              <a:defRPr/>
            </a:pPr>
            <a:r>
              <a:rPr lang="en-US" sz="3200" b="1" dirty="0" err="1"/>
              <a:t>Bogardus</a:t>
            </a:r>
            <a:r>
              <a:rPr lang="en-US" sz="3200" b="1" dirty="0"/>
              <a:t> Social Distance Scale</a:t>
            </a:r>
          </a:p>
          <a:p>
            <a:pPr marL="609600" indent="-609600">
              <a:spcBef>
                <a:spcPct val="20000"/>
              </a:spcBef>
              <a:buClr>
                <a:schemeClr val="hlink"/>
              </a:buClr>
              <a:buFontTx/>
              <a:buChar char="•"/>
              <a:defRPr/>
            </a:pPr>
            <a:r>
              <a:rPr lang="en-US" sz="3200" b="1" dirty="0"/>
              <a:t>Semantic Differential</a:t>
            </a:r>
          </a:p>
          <a:p>
            <a:pPr marL="609600" indent="-609600">
              <a:spcBef>
                <a:spcPct val="20000"/>
              </a:spcBef>
              <a:buClr>
                <a:schemeClr val="hlink"/>
              </a:buClr>
              <a:buFontTx/>
              <a:buChar char="•"/>
              <a:defRPr/>
            </a:pPr>
            <a:r>
              <a:rPr lang="en-US" sz="3200" b="1" dirty="0" err="1"/>
              <a:t>Guttman</a:t>
            </a:r>
            <a:r>
              <a:rPr lang="en-US" sz="3200" b="1" dirty="0"/>
              <a:t> Scaling</a:t>
            </a:r>
          </a:p>
          <a:p>
            <a:pPr marL="609600" indent="-609600">
              <a:spcBef>
                <a:spcPct val="20000"/>
              </a:spcBef>
              <a:buClr>
                <a:schemeClr val="hlink"/>
              </a:buClr>
              <a:buFontTx/>
              <a:buChar char="•"/>
              <a:defRPr/>
            </a:pPr>
            <a:endParaRPr lang="en-US" sz="2400" dirty="0"/>
          </a:p>
          <a:p>
            <a:pPr marL="990600" lvl="1" indent="-533400">
              <a:spcBef>
                <a:spcPct val="20000"/>
              </a:spcBef>
              <a:buFontTx/>
              <a:buChar char="–"/>
              <a:defRPr/>
            </a:pPr>
            <a:endParaRPr lang="en-US" sz="2400" dirty="0"/>
          </a:p>
          <a:p>
            <a:pPr marL="609600" indent="-609600">
              <a:spcBef>
                <a:spcPct val="20000"/>
              </a:spcBef>
              <a:buClr>
                <a:schemeClr val="hlink"/>
              </a:buClr>
              <a:buFontTx/>
              <a:buChar char="•"/>
              <a:defRPr/>
            </a:pPr>
            <a:endParaRPr lang="en-US" sz="2800" dirty="0">
              <a:effectLst>
                <a:outerShdw blurRad="38100" dist="38100" dir="2700000" algn="tl">
                  <a:srgbClr val="000000"/>
                </a:outerShdw>
              </a:effectLst>
            </a:endParaRPr>
          </a:p>
        </p:txBody>
      </p:sp>
      <p:sp>
        <p:nvSpPr>
          <p:cNvPr id="68611" name="Rectangle 5"/>
          <p:cNvSpPr>
            <a:spLocks noChangeArrowheads="1"/>
          </p:cNvSpPr>
          <p:nvPr/>
        </p:nvSpPr>
        <p:spPr bwMode="auto">
          <a:xfrm>
            <a:off x="1143000" y="115888"/>
            <a:ext cx="7086600" cy="685800"/>
          </a:xfrm>
          <a:prstGeom prst="rect">
            <a:avLst/>
          </a:prstGeom>
          <a:noFill/>
          <a:ln w="9525">
            <a:noFill/>
            <a:miter lim="800000"/>
            <a:headEnd/>
            <a:tailEnd/>
          </a:ln>
        </p:spPr>
        <p:txBody>
          <a:bodyPr/>
          <a:lstStyle/>
          <a:p>
            <a:pPr algn="ctr"/>
            <a:r>
              <a:rPr lang="en-US" sz="4000" b="1"/>
              <a:t>Commonly Used Scales</a:t>
            </a:r>
            <a:endParaRPr lang="id-ID" sz="4000" b="1"/>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2.5. Sampling</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0"/>
            <a:ext cx="9144000" cy="1143000"/>
          </a:xfrm>
          <a:prstGeom prst="rect">
            <a:avLst/>
          </a:prstGeom>
          <a:solidFill>
            <a:srgbClr val="FFFFFF"/>
          </a:solidFill>
          <a:ln w="76200" cmpd="tri">
            <a:noFill/>
            <a:miter lim="800000"/>
            <a:headEnd/>
            <a:tailEnd/>
          </a:ln>
          <a:effectLst/>
        </p:spPr>
        <p:txBody>
          <a:bodyPr anchor="ctr"/>
          <a:lstStyle/>
          <a:p>
            <a:pPr algn="ctr">
              <a:defRPr/>
            </a:pPr>
            <a:r>
              <a:rPr lang="en-US" sz="4400" b="1">
                <a:solidFill>
                  <a:srgbClr val="003366"/>
                </a:solidFill>
                <a:effectLst>
                  <a:outerShdw blurRad="38100" dist="38100" dir="2700000" algn="tl">
                    <a:srgbClr val="C0C0C0"/>
                  </a:outerShdw>
                </a:effectLst>
              </a:rPr>
              <a:t>Sampling Design</a:t>
            </a:r>
            <a:br>
              <a:rPr lang="en-US" sz="4400" b="1">
                <a:solidFill>
                  <a:srgbClr val="003366"/>
                </a:solidFill>
                <a:effectLst>
                  <a:outerShdw blurRad="38100" dist="38100" dir="2700000" algn="tl">
                    <a:srgbClr val="C0C0C0"/>
                  </a:outerShdw>
                </a:effectLst>
              </a:rPr>
            </a:br>
            <a:r>
              <a:rPr lang="en-US" sz="3200" b="1">
                <a:solidFill>
                  <a:srgbClr val="003366"/>
                </a:solidFill>
                <a:effectLst>
                  <a:outerShdw blurRad="38100" dist="38100" dir="2700000" algn="tl">
                    <a:srgbClr val="C0C0C0"/>
                  </a:outerShdw>
                </a:effectLst>
              </a:rPr>
              <a:t>Selection of Elements</a:t>
            </a:r>
          </a:p>
        </p:txBody>
      </p:sp>
      <p:sp>
        <p:nvSpPr>
          <p:cNvPr id="70659" name="Rectangle 3"/>
          <p:cNvSpPr>
            <a:spLocks noChangeArrowheads="1"/>
          </p:cNvSpPr>
          <p:nvPr/>
        </p:nvSpPr>
        <p:spPr bwMode="auto">
          <a:xfrm>
            <a:off x="1116013" y="1447800"/>
            <a:ext cx="7342187" cy="4114800"/>
          </a:xfrm>
          <a:prstGeom prst="rect">
            <a:avLst/>
          </a:prstGeom>
          <a:noFill/>
          <a:ln w="9525">
            <a:noFill/>
            <a:miter lim="800000"/>
            <a:headEnd/>
            <a:tailEnd/>
          </a:ln>
        </p:spPr>
        <p:txBody>
          <a:bodyPr/>
          <a:lstStyle/>
          <a:p>
            <a:pPr marL="342900" indent="-342900">
              <a:spcBef>
                <a:spcPct val="20000"/>
              </a:spcBef>
              <a:buClr>
                <a:schemeClr val="hlink"/>
              </a:buClr>
              <a:buFontTx/>
              <a:buChar char="•"/>
            </a:pPr>
            <a:r>
              <a:rPr lang="en-US" sz="3200"/>
              <a:t>Population</a:t>
            </a:r>
          </a:p>
          <a:p>
            <a:pPr marL="342900" indent="-342900">
              <a:spcBef>
                <a:spcPct val="20000"/>
              </a:spcBef>
              <a:buClr>
                <a:schemeClr val="hlink"/>
              </a:buClr>
              <a:buFontTx/>
              <a:buChar char="•"/>
            </a:pPr>
            <a:r>
              <a:rPr lang="en-US" sz="3200"/>
              <a:t>Population Element</a:t>
            </a:r>
          </a:p>
          <a:p>
            <a:pPr marL="342900" indent="-342900">
              <a:spcBef>
                <a:spcPct val="20000"/>
              </a:spcBef>
              <a:buClr>
                <a:schemeClr val="hlink"/>
              </a:buClr>
              <a:buFontTx/>
              <a:buChar char="•"/>
            </a:pPr>
            <a:r>
              <a:rPr lang="en-US" sz="3200"/>
              <a:t>Sampling</a:t>
            </a:r>
          </a:p>
          <a:p>
            <a:pPr marL="342900" indent="-342900">
              <a:spcBef>
                <a:spcPct val="20000"/>
              </a:spcBef>
              <a:buClr>
                <a:schemeClr val="hlink"/>
              </a:buClr>
              <a:buFontTx/>
              <a:buChar char="•"/>
            </a:pPr>
            <a:r>
              <a:rPr lang="en-US" sz="3200"/>
              <a:t>Census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ChangeArrowheads="1"/>
          </p:cNvSpPr>
          <p:nvPr/>
        </p:nvSpPr>
        <p:spPr bwMode="auto">
          <a:xfrm>
            <a:off x="0" y="0"/>
            <a:ext cx="9144000" cy="1143000"/>
          </a:xfrm>
          <a:prstGeom prst="rect">
            <a:avLst/>
          </a:prstGeom>
          <a:solidFill>
            <a:srgbClr val="FFFFFF"/>
          </a:solidFill>
          <a:ln w="76200" cmpd="tri">
            <a:noFill/>
            <a:miter lim="800000"/>
            <a:headEnd/>
            <a:tailEnd/>
          </a:ln>
        </p:spPr>
        <p:txBody>
          <a:bodyPr anchor="ctr"/>
          <a:lstStyle/>
          <a:p>
            <a:pPr algn="ctr"/>
            <a:r>
              <a:rPr lang="en-US" sz="4400" b="1">
                <a:solidFill>
                  <a:srgbClr val="003366"/>
                </a:solidFill>
              </a:rPr>
              <a:t>What is a Good Sample?</a:t>
            </a:r>
          </a:p>
        </p:txBody>
      </p:sp>
      <p:sp>
        <p:nvSpPr>
          <p:cNvPr id="71683" name="Rectangle 5"/>
          <p:cNvSpPr>
            <a:spLocks noChangeArrowheads="1"/>
          </p:cNvSpPr>
          <p:nvPr/>
        </p:nvSpPr>
        <p:spPr bwMode="auto">
          <a:xfrm>
            <a:off x="685800" y="1447800"/>
            <a:ext cx="7772400" cy="4114800"/>
          </a:xfrm>
          <a:prstGeom prst="rect">
            <a:avLst/>
          </a:prstGeom>
          <a:noFill/>
          <a:ln w="9525">
            <a:noFill/>
            <a:miter lim="800000"/>
            <a:headEnd/>
            <a:tailEnd/>
          </a:ln>
        </p:spPr>
        <p:txBody>
          <a:bodyPr/>
          <a:lstStyle/>
          <a:p>
            <a:pPr marL="342900" indent="-342900">
              <a:spcBef>
                <a:spcPct val="20000"/>
              </a:spcBef>
              <a:buClr>
                <a:schemeClr val="hlink"/>
              </a:buClr>
              <a:buFontTx/>
              <a:buChar char="•"/>
            </a:pPr>
            <a:r>
              <a:rPr lang="en-US" sz="3600"/>
              <a:t>Accurate: absence of bias</a:t>
            </a:r>
          </a:p>
          <a:p>
            <a:pPr marL="342900" indent="-342900">
              <a:spcBef>
                <a:spcPct val="20000"/>
              </a:spcBef>
              <a:buClr>
                <a:schemeClr val="hlink"/>
              </a:buClr>
            </a:pPr>
            <a:endParaRPr lang="en-US" sz="3600"/>
          </a:p>
          <a:p>
            <a:pPr marL="342900" indent="-342900">
              <a:spcBef>
                <a:spcPct val="20000"/>
              </a:spcBef>
              <a:buClr>
                <a:schemeClr val="hlink"/>
              </a:buClr>
              <a:buFontTx/>
              <a:buChar char="•"/>
            </a:pPr>
            <a:r>
              <a:rPr lang="en-US" sz="3600"/>
              <a:t>Precise estimate: no sampling error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048000" y="1081088"/>
            <a:ext cx="2743200" cy="519112"/>
          </a:xfrm>
          <a:prstGeom prst="rect">
            <a:avLst/>
          </a:prstGeom>
          <a:noFill/>
          <a:ln w="9525">
            <a:noFill/>
            <a:miter lim="800000"/>
            <a:headEnd/>
            <a:tailEnd/>
          </a:ln>
        </p:spPr>
        <p:txBody>
          <a:bodyPr>
            <a:spAutoFit/>
          </a:bodyPr>
          <a:lstStyle/>
          <a:p>
            <a:pPr algn="ctr">
              <a:spcBef>
                <a:spcPct val="50000"/>
              </a:spcBef>
            </a:pPr>
            <a:r>
              <a:rPr lang="en-US" sz="2800" b="1">
                <a:latin typeface="Bookman Old Style" pitchFamily="18" charset="0"/>
              </a:rPr>
              <a:t>Rationalism</a:t>
            </a:r>
            <a:endParaRPr lang="id-ID" sz="2800" b="1">
              <a:latin typeface="Bookman Old Style" pitchFamily="18" charset="0"/>
            </a:endParaRPr>
          </a:p>
        </p:txBody>
      </p:sp>
      <p:sp>
        <p:nvSpPr>
          <p:cNvPr id="8195" name="Text Box 5"/>
          <p:cNvSpPr txBox="1">
            <a:spLocks noChangeArrowheads="1"/>
          </p:cNvSpPr>
          <p:nvPr/>
        </p:nvSpPr>
        <p:spPr bwMode="auto">
          <a:xfrm>
            <a:off x="2895600" y="5105400"/>
            <a:ext cx="3505200" cy="519113"/>
          </a:xfrm>
          <a:prstGeom prst="rect">
            <a:avLst/>
          </a:prstGeom>
          <a:noFill/>
          <a:ln w="9525">
            <a:noFill/>
            <a:miter lim="800000"/>
            <a:headEnd/>
            <a:tailEnd/>
          </a:ln>
        </p:spPr>
        <p:txBody>
          <a:bodyPr>
            <a:spAutoFit/>
          </a:bodyPr>
          <a:lstStyle/>
          <a:p>
            <a:pPr algn="ctr">
              <a:spcBef>
                <a:spcPct val="50000"/>
              </a:spcBef>
            </a:pPr>
            <a:r>
              <a:rPr lang="en-US" sz="2800" b="1">
                <a:latin typeface="Bookman Old Style" pitchFamily="18" charset="0"/>
              </a:rPr>
              <a:t>Existentialism</a:t>
            </a:r>
            <a:endParaRPr lang="id-ID" sz="2800" b="1">
              <a:latin typeface="Bookman Old Style" pitchFamily="18" charset="0"/>
            </a:endParaRPr>
          </a:p>
        </p:txBody>
      </p:sp>
      <p:sp>
        <p:nvSpPr>
          <p:cNvPr id="8196" name="Text Box 6"/>
          <p:cNvSpPr txBox="1">
            <a:spLocks noChangeArrowheads="1"/>
          </p:cNvSpPr>
          <p:nvPr/>
        </p:nvSpPr>
        <p:spPr bwMode="auto">
          <a:xfrm rot="5400000" flipV="1">
            <a:off x="-578643" y="2940843"/>
            <a:ext cx="2286000" cy="519113"/>
          </a:xfrm>
          <a:prstGeom prst="rect">
            <a:avLst/>
          </a:prstGeom>
          <a:noFill/>
          <a:ln w="9525">
            <a:noFill/>
            <a:miter lim="800000"/>
            <a:headEnd/>
            <a:tailEnd/>
          </a:ln>
        </p:spPr>
        <p:txBody>
          <a:bodyPr>
            <a:spAutoFit/>
          </a:bodyPr>
          <a:lstStyle/>
          <a:p>
            <a:pPr algn="ctr">
              <a:spcBef>
                <a:spcPct val="50000"/>
              </a:spcBef>
            </a:pPr>
            <a:r>
              <a:rPr lang="en-US" sz="2800" b="1">
                <a:latin typeface="Bookman Old Style" pitchFamily="18" charset="0"/>
              </a:rPr>
              <a:t>Idealism</a:t>
            </a:r>
            <a:endParaRPr lang="id-ID" sz="2800" b="1">
              <a:latin typeface="Bookman Old Style" pitchFamily="18" charset="0"/>
            </a:endParaRPr>
          </a:p>
        </p:txBody>
      </p:sp>
      <p:sp>
        <p:nvSpPr>
          <p:cNvPr id="8197" name="Text Box 7"/>
          <p:cNvSpPr txBox="1">
            <a:spLocks noChangeArrowheads="1"/>
          </p:cNvSpPr>
          <p:nvPr/>
        </p:nvSpPr>
        <p:spPr bwMode="auto">
          <a:xfrm rot="5400000" flipV="1">
            <a:off x="7269957" y="3093243"/>
            <a:ext cx="2590800" cy="519113"/>
          </a:xfrm>
          <a:prstGeom prst="rect">
            <a:avLst/>
          </a:prstGeom>
          <a:noFill/>
          <a:ln w="9525">
            <a:noFill/>
            <a:miter lim="800000"/>
            <a:headEnd/>
            <a:tailEnd/>
          </a:ln>
        </p:spPr>
        <p:txBody>
          <a:bodyPr>
            <a:spAutoFit/>
          </a:bodyPr>
          <a:lstStyle/>
          <a:p>
            <a:pPr algn="ctr">
              <a:spcBef>
                <a:spcPct val="50000"/>
              </a:spcBef>
            </a:pPr>
            <a:r>
              <a:rPr lang="en-US" sz="2800" b="1">
                <a:latin typeface="Bookman Old Style" pitchFamily="18" charset="0"/>
              </a:rPr>
              <a:t>Empiricism</a:t>
            </a:r>
            <a:endParaRPr lang="id-ID" sz="2800" b="1">
              <a:latin typeface="Bookman Old Style" pitchFamily="18" charset="0"/>
            </a:endParaRPr>
          </a:p>
        </p:txBody>
      </p:sp>
      <p:sp>
        <p:nvSpPr>
          <p:cNvPr id="8198" name="Text Box 8"/>
          <p:cNvSpPr txBox="1">
            <a:spLocks noChangeArrowheads="1"/>
          </p:cNvSpPr>
          <p:nvPr/>
        </p:nvSpPr>
        <p:spPr bwMode="auto">
          <a:xfrm>
            <a:off x="2286000" y="1600200"/>
            <a:ext cx="1828800" cy="396875"/>
          </a:xfrm>
          <a:prstGeom prst="rect">
            <a:avLst/>
          </a:prstGeom>
          <a:noFill/>
          <a:ln w="9525">
            <a:noFill/>
            <a:miter lim="800000"/>
            <a:headEnd/>
            <a:tailEnd/>
          </a:ln>
        </p:spPr>
        <p:txBody>
          <a:bodyPr>
            <a:spAutoFit/>
          </a:bodyPr>
          <a:lstStyle/>
          <a:p>
            <a:pPr>
              <a:spcBef>
                <a:spcPct val="50000"/>
              </a:spcBef>
              <a:buFontTx/>
              <a:buChar char="•"/>
            </a:pPr>
            <a:r>
              <a:rPr lang="en-US" sz="2000">
                <a:latin typeface="Times New Roman" pitchFamily="18" charset="0"/>
              </a:rPr>
              <a:t> Postulational</a:t>
            </a:r>
            <a:endParaRPr lang="id-ID" sz="2000">
              <a:latin typeface="Times New Roman" pitchFamily="18" charset="0"/>
            </a:endParaRPr>
          </a:p>
        </p:txBody>
      </p:sp>
      <p:sp>
        <p:nvSpPr>
          <p:cNvPr id="8199" name="Text Box 9"/>
          <p:cNvSpPr txBox="1">
            <a:spLocks noChangeArrowheads="1"/>
          </p:cNvSpPr>
          <p:nvPr/>
        </p:nvSpPr>
        <p:spPr bwMode="auto">
          <a:xfrm>
            <a:off x="1447800" y="2209800"/>
            <a:ext cx="2438400" cy="396875"/>
          </a:xfrm>
          <a:prstGeom prst="rect">
            <a:avLst/>
          </a:prstGeom>
          <a:noFill/>
          <a:ln w="9525">
            <a:noFill/>
            <a:miter lim="800000"/>
            <a:headEnd/>
            <a:tailEnd/>
          </a:ln>
        </p:spPr>
        <p:txBody>
          <a:bodyPr>
            <a:spAutoFit/>
          </a:bodyPr>
          <a:lstStyle/>
          <a:p>
            <a:pPr>
              <a:spcBef>
                <a:spcPct val="50000"/>
              </a:spcBef>
              <a:buFontTx/>
              <a:buChar char="•"/>
            </a:pPr>
            <a:r>
              <a:rPr lang="en-US" sz="2000">
                <a:latin typeface="Times New Roman" pitchFamily="18" charset="0"/>
              </a:rPr>
              <a:t> Self-Evident Truth</a:t>
            </a:r>
            <a:endParaRPr lang="id-ID" sz="2000">
              <a:latin typeface="Times New Roman" pitchFamily="18" charset="0"/>
            </a:endParaRPr>
          </a:p>
        </p:txBody>
      </p:sp>
      <p:sp>
        <p:nvSpPr>
          <p:cNvPr id="8200" name="Text Box 10"/>
          <p:cNvSpPr txBox="1">
            <a:spLocks noChangeArrowheads="1"/>
          </p:cNvSpPr>
          <p:nvPr/>
        </p:nvSpPr>
        <p:spPr bwMode="auto">
          <a:xfrm>
            <a:off x="1219200" y="2667000"/>
            <a:ext cx="2667000" cy="396875"/>
          </a:xfrm>
          <a:prstGeom prst="rect">
            <a:avLst/>
          </a:prstGeom>
          <a:noFill/>
          <a:ln w="9525">
            <a:noFill/>
            <a:miter lim="800000"/>
            <a:headEnd/>
            <a:tailEnd/>
          </a:ln>
        </p:spPr>
        <p:txBody>
          <a:bodyPr>
            <a:spAutoFit/>
          </a:bodyPr>
          <a:lstStyle/>
          <a:p>
            <a:pPr>
              <a:spcBef>
                <a:spcPct val="50000"/>
              </a:spcBef>
              <a:buFontTx/>
              <a:buChar char="•"/>
            </a:pPr>
            <a:r>
              <a:rPr lang="en-US" sz="2000">
                <a:latin typeface="Times New Roman" pitchFamily="18" charset="0"/>
              </a:rPr>
              <a:t> Method of Authority</a:t>
            </a:r>
            <a:endParaRPr lang="id-ID" sz="2000">
              <a:latin typeface="Times New Roman" pitchFamily="18" charset="0"/>
            </a:endParaRPr>
          </a:p>
        </p:txBody>
      </p:sp>
      <p:sp>
        <p:nvSpPr>
          <p:cNvPr id="8201" name="Line 11"/>
          <p:cNvSpPr>
            <a:spLocks noChangeShapeType="1"/>
          </p:cNvSpPr>
          <p:nvPr/>
        </p:nvSpPr>
        <p:spPr bwMode="auto">
          <a:xfrm>
            <a:off x="1066800" y="3200400"/>
            <a:ext cx="7010400" cy="0"/>
          </a:xfrm>
          <a:prstGeom prst="line">
            <a:avLst/>
          </a:prstGeom>
          <a:noFill/>
          <a:ln w="9525">
            <a:solidFill>
              <a:schemeClr val="tx1"/>
            </a:solidFill>
            <a:round/>
            <a:headEnd/>
            <a:tailEnd/>
          </a:ln>
        </p:spPr>
        <p:txBody>
          <a:bodyPr/>
          <a:lstStyle/>
          <a:p>
            <a:endParaRPr lang="en-US"/>
          </a:p>
        </p:txBody>
      </p:sp>
      <p:sp>
        <p:nvSpPr>
          <p:cNvPr id="8202" name="Text Box 12"/>
          <p:cNvSpPr txBox="1">
            <a:spLocks noChangeArrowheads="1"/>
          </p:cNvSpPr>
          <p:nvPr/>
        </p:nvSpPr>
        <p:spPr bwMode="auto">
          <a:xfrm>
            <a:off x="1447800" y="3565525"/>
            <a:ext cx="2667000" cy="396875"/>
          </a:xfrm>
          <a:prstGeom prst="rect">
            <a:avLst/>
          </a:prstGeom>
          <a:noFill/>
          <a:ln w="9525">
            <a:noFill/>
            <a:miter lim="800000"/>
            <a:headEnd/>
            <a:tailEnd/>
          </a:ln>
        </p:spPr>
        <p:txBody>
          <a:bodyPr>
            <a:spAutoFit/>
          </a:bodyPr>
          <a:lstStyle/>
          <a:p>
            <a:pPr>
              <a:spcBef>
                <a:spcPct val="50000"/>
              </a:spcBef>
              <a:buFontTx/>
              <a:buChar char="•"/>
            </a:pPr>
            <a:r>
              <a:rPr lang="en-US" sz="2000">
                <a:latin typeface="Times New Roman" pitchFamily="18" charset="0"/>
              </a:rPr>
              <a:t> Literary (Case Study)</a:t>
            </a:r>
            <a:endParaRPr lang="id-ID" sz="2000">
              <a:latin typeface="Times New Roman" pitchFamily="18" charset="0"/>
            </a:endParaRPr>
          </a:p>
        </p:txBody>
      </p:sp>
      <p:sp>
        <p:nvSpPr>
          <p:cNvPr id="8203" name="Text Box 13"/>
          <p:cNvSpPr txBox="1">
            <a:spLocks noChangeArrowheads="1"/>
          </p:cNvSpPr>
          <p:nvPr/>
        </p:nvSpPr>
        <p:spPr bwMode="auto">
          <a:xfrm>
            <a:off x="1828800" y="4175125"/>
            <a:ext cx="2438400" cy="396875"/>
          </a:xfrm>
          <a:prstGeom prst="rect">
            <a:avLst/>
          </a:prstGeom>
          <a:noFill/>
          <a:ln w="9525">
            <a:noFill/>
            <a:miter lim="800000"/>
            <a:headEnd/>
            <a:tailEnd/>
          </a:ln>
        </p:spPr>
        <p:txBody>
          <a:bodyPr>
            <a:spAutoFit/>
          </a:bodyPr>
          <a:lstStyle/>
          <a:p>
            <a:pPr>
              <a:spcBef>
                <a:spcPct val="50000"/>
              </a:spcBef>
              <a:buFontTx/>
              <a:buChar char="•"/>
            </a:pPr>
            <a:r>
              <a:rPr lang="en-US" sz="2000">
                <a:latin typeface="Times New Roman" pitchFamily="18" charset="0"/>
              </a:rPr>
              <a:t> Untested Opinion</a:t>
            </a:r>
            <a:endParaRPr lang="id-ID" sz="2000">
              <a:latin typeface="Times New Roman" pitchFamily="18" charset="0"/>
            </a:endParaRPr>
          </a:p>
        </p:txBody>
      </p:sp>
      <p:sp>
        <p:nvSpPr>
          <p:cNvPr id="8204" name="Line 14"/>
          <p:cNvSpPr>
            <a:spLocks noChangeShapeType="1"/>
          </p:cNvSpPr>
          <p:nvPr/>
        </p:nvSpPr>
        <p:spPr bwMode="auto">
          <a:xfrm>
            <a:off x="4419600" y="1752600"/>
            <a:ext cx="0" cy="3276600"/>
          </a:xfrm>
          <a:prstGeom prst="line">
            <a:avLst/>
          </a:prstGeom>
          <a:noFill/>
          <a:ln w="9525">
            <a:solidFill>
              <a:schemeClr val="tx1"/>
            </a:solidFill>
            <a:round/>
            <a:headEnd/>
            <a:tailEnd/>
          </a:ln>
        </p:spPr>
        <p:txBody>
          <a:bodyPr/>
          <a:lstStyle/>
          <a:p>
            <a:endParaRPr lang="en-US"/>
          </a:p>
        </p:txBody>
      </p:sp>
      <p:sp>
        <p:nvSpPr>
          <p:cNvPr id="8205" name="Text Box 15"/>
          <p:cNvSpPr txBox="1">
            <a:spLocks noChangeArrowheads="1"/>
          </p:cNvSpPr>
          <p:nvPr/>
        </p:nvSpPr>
        <p:spPr bwMode="auto">
          <a:xfrm>
            <a:off x="5257800" y="2209800"/>
            <a:ext cx="2667000" cy="457200"/>
          </a:xfrm>
          <a:prstGeom prst="rect">
            <a:avLst/>
          </a:prstGeom>
          <a:noFill/>
          <a:ln w="9525">
            <a:noFill/>
            <a:miter lim="800000"/>
            <a:headEnd/>
            <a:tailEnd/>
          </a:ln>
        </p:spPr>
        <p:txBody>
          <a:bodyPr>
            <a:spAutoFit/>
          </a:bodyPr>
          <a:lstStyle/>
          <a:p>
            <a:pPr>
              <a:spcBef>
                <a:spcPct val="50000"/>
              </a:spcBef>
              <a:buFontTx/>
              <a:buChar char="•"/>
            </a:pPr>
            <a:r>
              <a:rPr lang="en-US" sz="2400" b="1">
                <a:latin typeface="Times New Roman" pitchFamily="18" charset="0"/>
              </a:rPr>
              <a:t> </a:t>
            </a:r>
            <a:r>
              <a:rPr lang="en-US" sz="2400" b="1">
                <a:solidFill>
                  <a:srgbClr val="FFCC00"/>
                </a:solidFill>
                <a:latin typeface="Times New Roman" pitchFamily="18" charset="0"/>
              </a:rPr>
              <a:t>Scientific Method</a:t>
            </a:r>
            <a:endParaRPr lang="id-ID" sz="2400" b="1">
              <a:solidFill>
                <a:srgbClr val="FFCC00"/>
              </a:solidFill>
              <a:latin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ChangeArrowheads="1"/>
          </p:cNvSpPr>
          <p:nvPr/>
        </p:nvSpPr>
        <p:spPr bwMode="auto">
          <a:xfrm>
            <a:off x="0" y="0"/>
            <a:ext cx="9144000" cy="1143000"/>
          </a:xfrm>
          <a:prstGeom prst="rect">
            <a:avLst/>
          </a:prstGeom>
          <a:solidFill>
            <a:srgbClr val="FFFFFF"/>
          </a:solidFill>
          <a:ln w="76200" cmpd="tri">
            <a:noFill/>
            <a:miter lim="800000"/>
            <a:headEnd/>
            <a:tailEnd/>
          </a:ln>
        </p:spPr>
        <p:txBody>
          <a:bodyPr anchor="ctr"/>
          <a:lstStyle/>
          <a:p>
            <a:pPr algn="ctr"/>
            <a:r>
              <a:rPr lang="en-US" sz="4400" b="1">
                <a:solidFill>
                  <a:srgbClr val="003366"/>
                </a:solidFill>
              </a:rPr>
              <a:t>Steps in Sampling Design</a:t>
            </a:r>
          </a:p>
        </p:txBody>
      </p:sp>
      <p:sp>
        <p:nvSpPr>
          <p:cNvPr id="57349" name="Rectangle 5"/>
          <p:cNvSpPr>
            <a:spLocks noChangeArrowheads="1"/>
          </p:cNvSpPr>
          <p:nvPr/>
        </p:nvSpPr>
        <p:spPr bwMode="auto">
          <a:xfrm>
            <a:off x="685800" y="1447800"/>
            <a:ext cx="7772400" cy="4114800"/>
          </a:xfrm>
          <a:prstGeom prst="rect">
            <a:avLst/>
          </a:prstGeom>
          <a:noFill/>
          <a:ln w="9525">
            <a:noFill/>
            <a:miter lim="800000"/>
            <a:headEnd/>
            <a:tailEnd/>
          </a:ln>
          <a:effectLst/>
        </p:spPr>
        <p:txBody>
          <a:bodyPr/>
          <a:lstStyle/>
          <a:p>
            <a:pPr marL="342900" indent="-342900">
              <a:spcBef>
                <a:spcPct val="20000"/>
              </a:spcBef>
              <a:buClr>
                <a:schemeClr val="hlink"/>
              </a:buClr>
              <a:buFontTx/>
              <a:buChar char="•"/>
              <a:defRPr/>
            </a:pPr>
            <a:r>
              <a:rPr lang="en-US" sz="3200">
                <a:effectLst>
                  <a:outerShdw blurRad="38100" dist="38100" dir="2700000" algn="tl">
                    <a:srgbClr val="000000"/>
                  </a:outerShdw>
                </a:effectLst>
              </a:rPr>
              <a:t>What is the relevant population?</a:t>
            </a:r>
          </a:p>
          <a:p>
            <a:pPr marL="342900" indent="-342900">
              <a:spcBef>
                <a:spcPct val="20000"/>
              </a:spcBef>
              <a:buClr>
                <a:schemeClr val="hlink"/>
              </a:buClr>
              <a:buFontTx/>
              <a:buChar char="•"/>
              <a:defRPr/>
            </a:pPr>
            <a:r>
              <a:rPr lang="en-US" sz="3200">
                <a:effectLst>
                  <a:outerShdw blurRad="38100" dist="38100" dir="2700000" algn="tl">
                    <a:srgbClr val="000000"/>
                  </a:outerShdw>
                </a:effectLst>
              </a:rPr>
              <a:t>What are the parameters of interest?</a:t>
            </a:r>
          </a:p>
          <a:p>
            <a:pPr marL="342900" indent="-342900">
              <a:spcBef>
                <a:spcPct val="20000"/>
              </a:spcBef>
              <a:buClr>
                <a:schemeClr val="hlink"/>
              </a:buClr>
              <a:buFontTx/>
              <a:buChar char="•"/>
              <a:defRPr/>
            </a:pPr>
            <a:r>
              <a:rPr lang="en-US" sz="3200">
                <a:effectLst>
                  <a:outerShdw blurRad="38100" dist="38100" dir="2700000" algn="tl">
                    <a:srgbClr val="000000"/>
                  </a:outerShdw>
                </a:effectLst>
              </a:rPr>
              <a:t>What is the sampling frame?</a:t>
            </a:r>
          </a:p>
          <a:p>
            <a:pPr marL="342900" indent="-342900">
              <a:spcBef>
                <a:spcPct val="20000"/>
              </a:spcBef>
              <a:buClr>
                <a:schemeClr val="hlink"/>
              </a:buClr>
              <a:buFontTx/>
              <a:buChar char="•"/>
              <a:defRPr/>
            </a:pPr>
            <a:r>
              <a:rPr lang="en-US" sz="3200">
                <a:effectLst>
                  <a:outerShdw blurRad="38100" dist="38100" dir="2700000" algn="tl">
                    <a:srgbClr val="000000"/>
                  </a:outerShdw>
                </a:effectLst>
              </a:rPr>
              <a:t>What is the type of sample?</a:t>
            </a:r>
          </a:p>
          <a:p>
            <a:pPr marL="342900" indent="-342900">
              <a:spcBef>
                <a:spcPct val="20000"/>
              </a:spcBef>
              <a:buClr>
                <a:schemeClr val="hlink"/>
              </a:buClr>
              <a:buFontTx/>
              <a:buChar char="•"/>
              <a:defRPr/>
            </a:pPr>
            <a:r>
              <a:rPr lang="en-US" sz="3200">
                <a:effectLst>
                  <a:outerShdw blurRad="38100" dist="38100" dir="2700000" algn="tl">
                    <a:srgbClr val="000000"/>
                  </a:outerShdw>
                </a:effectLst>
              </a:rPr>
              <a:t>What size sample is needed?</a:t>
            </a:r>
          </a:p>
          <a:p>
            <a:pPr marL="342900" indent="-342900">
              <a:spcBef>
                <a:spcPct val="20000"/>
              </a:spcBef>
              <a:buClr>
                <a:schemeClr val="hlink"/>
              </a:buClr>
              <a:buFontTx/>
              <a:buChar char="•"/>
              <a:defRPr/>
            </a:pPr>
            <a:r>
              <a:rPr lang="en-US" sz="3200">
                <a:effectLst>
                  <a:outerShdw blurRad="38100" dist="38100" dir="2700000" algn="tl">
                    <a:srgbClr val="000000"/>
                  </a:outerShdw>
                </a:effectLst>
              </a:rPr>
              <a:t>How much will it cost?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pPr eaLnBrk="1" hangingPunct="1">
              <a:defRPr/>
            </a:pPr>
            <a:r>
              <a:rPr lang="en-US" sz="3200"/>
              <a:t>Probability and Nonprobability Sampling</a:t>
            </a:r>
            <a:endParaRPr lang="id-ID" sz="3200"/>
          </a:p>
        </p:txBody>
      </p:sp>
      <p:sp>
        <p:nvSpPr>
          <p:cNvPr id="73731" name="Rectangle 5"/>
          <p:cNvSpPr>
            <a:spLocks noGrp="1" noChangeArrowheads="1"/>
          </p:cNvSpPr>
          <p:nvPr>
            <p:ph type="body" sz="half" idx="1"/>
          </p:nvPr>
        </p:nvSpPr>
        <p:spPr/>
        <p:txBody>
          <a:bodyPr/>
          <a:lstStyle/>
          <a:p>
            <a:pPr eaLnBrk="1" hangingPunct="1">
              <a:buFontTx/>
              <a:buNone/>
            </a:pPr>
            <a:r>
              <a:rPr lang="en-US" b="1" smtClean="0">
                <a:effectLst/>
              </a:rPr>
              <a:t>Probability Sampling</a:t>
            </a:r>
          </a:p>
          <a:p>
            <a:pPr eaLnBrk="1" hangingPunct="1"/>
            <a:r>
              <a:rPr lang="en-US" smtClean="0">
                <a:effectLst/>
              </a:rPr>
              <a:t>Simple random sampling</a:t>
            </a:r>
          </a:p>
          <a:p>
            <a:pPr eaLnBrk="1" hangingPunct="1"/>
            <a:r>
              <a:rPr lang="en-US" smtClean="0">
                <a:effectLst/>
              </a:rPr>
              <a:t>Systematic sampling</a:t>
            </a:r>
          </a:p>
          <a:p>
            <a:pPr eaLnBrk="1" hangingPunct="1"/>
            <a:r>
              <a:rPr lang="en-US" smtClean="0">
                <a:effectLst/>
              </a:rPr>
              <a:t>Stratified sampling</a:t>
            </a:r>
          </a:p>
          <a:p>
            <a:pPr lvl="1" eaLnBrk="1" hangingPunct="1"/>
            <a:r>
              <a:rPr lang="en-US" smtClean="0">
                <a:effectLst/>
              </a:rPr>
              <a:t>Proportionate</a:t>
            </a:r>
          </a:p>
          <a:p>
            <a:pPr lvl="1" eaLnBrk="1" hangingPunct="1"/>
            <a:r>
              <a:rPr lang="en-US" smtClean="0">
                <a:effectLst/>
              </a:rPr>
              <a:t>Disproportionate</a:t>
            </a:r>
          </a:p>
          <a:p>
            <a:pPr eaLnBrk="1" hangingPunct="1"/>
            <a:r>
              <a:rPr lang="en-US" smtClean="0">
                <a:effectLst/>
              </a:rPr>
              <a:t>Cluster sampling</a:t>
            </a:r>
          </a:p>
          <a:p>
            <a:pPr eaLnBrk="1" hangingPunct="1"/>
            <a:r>
              <a:rPr lang="en-US" smtClean="0">
                <a:effectLst/>
              </a:rPr>
              <a:t>Double sampling</a:t>
            </a:r>
          </a:p>
          <a:p>
            <a:pPr eaLnBrk="1" hangingPunct="1"/>
            <a:endParaRPr lang="id-ID" smtClean="0">
              <a:effectLst/>
            </a:endParaRPr>
          </a:p>
        </p:txBody>
      </p:sp>
      <p:sp>
        <p:nvSpPr>
          <p:cNvPr id="73732" name="Rectangle 6"/>
          <p:cNvSpPr>
            <a:spLocks noGrp="1" noChangeArrowheads="1"/>
          </p:cNvSpPr>
          <p:nvPr>
            <p:ph type="body" sz="half" idx="2"/>
          </p:nvPr>
        </p:nvSpPr>
        <p:spPr/>
        <p:txBody>
          <a:bodyPr/>
          <a:lstStyle/>
          <a:p>
            <a:pPr eaLnBrk="1" hangingPunct="1">
              <a:buFontTx/>
              <a:buNone/>
            </a:pPr>
            <a:r>
              <a:rPr lang="en-US" b="1" smtClean="0">
                <a:effectLst/>
              </a:rPr>
              <a:t>Nonprobability Sampling</a:t>
            </a:r>
          </a:p>
          <a:p>
            <a:pPr eaLnBrk="1" hangingPunct="1"/>
            <a:r>
              <a:rPr lang="en-US" smtClean="0">
                <a:effectLst/>
              </a:rPr>
              <a:t>Convenience Sampling</a:t>
            </a:r>
          </a:p>
          <a:p>
            <a:pPr eaLnBrk="1" hangingPunct="1"/>
            <a:r>
              <a:rPr lang="en-US" smtClean="0">
                <a:effectLst/>
              </a:rPr>
              <a:t>Purposive Sampling</a:t>
            </a:r>
          </a:p>
          <a:p>
            <a:pPr lvl="1" eaLnBrk="1" hangingPunct="1"/>
            <a:r>
              <a:rPr lang="en-US" smtClean="0">
                <a:effectLst/>
              </a:rPr>
              <a:t>Judgment Sampling</a:t>
            </a:r>
          </a:p>
          <a:p>
            <a:pPr lvl="1" eaLnBrk="1" hangingPunct="1"/>
            <a:r>
              <a:rPr lang="en-US" smtClean="0">
                <a:effectLst/>
              </a:rPr>
              <a:t>Quota Sampling</a:t>
            </a:r>
          </a:p>
          <a:p>
            <a:pPr eaLnBrk="1" hangingPunct="1"/>
            <a:r>
              <a:rPr lang="en-US" smtClean="0">
                <a:effectLst/>
              </a:rPr>
              <a:t>Snowball Sampling</a:t>
            </a:r>
          </a:p>
          <a:p>
            <a:pPr eaLnBrk="1" hangingPunct="1"/>
            <a:r>
              <a:rPr lang="en-US" smtClean="0">
                <a:effectLst/>
              </a:rPr>
              <a:t>Deviant case</a:t>
            </a:r>
          </a:p>
          <a:p>
            <a:pPr eaLnBrk="1" hangingPunct="1"/>
            <a:r>
              <a:rPr lang="en-US" smtClean="0">
                <a:effectLst/>
              </a:rPr>
              <a:t>Sequential sampling</a:t>
            </a:r>
          </a:p>
          <a:p>
            <a:pPr eaLnBrk="1" hangingPunct="1"/>
            <a:r>
              <a:rPr lang="en-US" smtClean="0">
                <a:effectLst/>
              </a:rPr>
              <a:t>Theoretical sampling</a:t>
            </a:r>
          </a:p>
          <a:p>
            <a:pPr eaLnBrk="1" hangingPunct="1"/>
            <a:endParaRPr lang="id-ID" smtClean="0">
              <a:effectLst/>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itle 3"/>
          <p:cNvSpPr>
            <a:spLocks/>
          </p:cNvSpPr>
          <p:nvPr/>
        </p:nvSpPr>
        <p:spPr bwMode="auto">
          <a:xfrm>
            <a:off x="457200" y="122238"/>
            <a:ext cx="8229600" cy="642937"/>
          </a:xfrm>
          <a:prstGeom prst="rect">
            <a:avLst/>
          </a:prstGeom>
          <a:noFill/>
          <a:ln w="9525">
            <a:noFill/>
            <a:miter lim="800000"/>
            <a:headEnd/>
            <a:tailEnd/>
          </a:ln>
        </p:spPr>
        <p:txBody>
          <a:bodyPr/>
          <a:lstStyle/>
          <a:p>
            <a:pPr algn="ctr">
              <a:defRPr/>
            </a:pPr>
            <a:r>
              <a:rPr lang="en-US" sz="3200" b="1" dirty="0">
                <a:solidFill>
                  <a:schemeClr val="tx2"/>
                </a:solidFill>
                <a:effectLst>
                  <a:outerShdw blurRad="38100" dist="38100" dir="2700000" algn="tl">
                    <a:srgbClr val="000000"/>
                  </a:outerShdw>
                </a:effectLst>
              </a:rPr>
              <a:t>Type of Probability Samples</a:t>
            </a:r>
          </a:p>
        </p:txBody>
      </p:sp>
      <p:graphicFrame>
        <p:nvGraphicFramePr>
          <p:cNvPr id="60459" name="Group 43"/>
          <p:cNvGraphicFramePr>
            <a:graphicFrameLocks noGrp="1"/>
          </p:cNvGraphicFramePr>
          <p:nvPr/>
        </p:nvGraphicFramePr>
        <p:xfrm>
          <a:off x="652463" y="981075"/>
          <a:ext cx="8001000" cy="5278529"/>
        </p:xfrm>
        <a:graphic>
          <a:graphicData uri="http://schemas.openxmlformats.org/drawingml/2006/table">
            <a:tbl>
              <a:tblPr/>
              <a:tblGrid>
                <a:gridCol w="2022475"/>
                <a:gridCol w="5978525"/>
              </a:tblGrid>
              <a:tr h="3712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Type of Sample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Technique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153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Simple random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Create a sampling frame for all cases, then select cases using a purely random process (e.g., random-number table or computer program)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153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Systematic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Create a sampling frame, calculate the sampling interval 1/k, choose a random starting place, then take every 1/k case.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153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Stratified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Create a sampling frame for each of several categories of cases, draw a random sample from each category, then combine the several samples.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525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Cluster</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Create a sampling frame for larger cluster units, draw a random sample of the cluster units, create a sampling frame for cases within each selected cluster unit, then draw a random sample of cases, and so forth</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3"/>
          <p:cNvSpPr>
            <a:spLocks/>
          </p:cNvSpPr>
          <p:nvPr/>
        </p:nvSpPr>
        <p:spPr bwMode="auto">
          <a:xfrm>
            <a:off x="457200" y="115888"/>
            <a:ext cx="8229600" cy="785812"/>
          </a:xfrm>
          <a:prstGeom prst="rect">
            <a:avLst/>
          </a:prstGeom>
          <a:noFill/>
          <a:ln w="9525">
            <a:noFill/>
            <a:miter lim="800000"/>
            <a:headEnd/>
            <a:tailEnd/>
          </a:ln>
        </p:spPr>
        <p:txBody>
          <a:bodyPr/>
          <a:lstStyle/>
          <a:p>
            <a:pPr algn="ctr"/>
            <a:r>
              <a:rPr lang="en-US" sz="3200" b="1">
                <a:solidFill>
                  <a:schemeClr val="tx2"/>
                </a:solidFill>
              </a:rPr>
              <a:t>Type of Non-probability Samples</a:t>
            </a:r>
          </a:p>
        </p:txBody>
      </p:sp>
      <p:graphicFrame>
        <p:nvGraphicFramePr>
          <p:cNvPr id="61504" name="Group 64"/>
          <p:cNvGraphicFramePr>
            <a:graphicFrameLocks noGrp="1"/>
          </p:cNvGraphicFramePr>
          <p:nvPr/>
        </p:nvGraphicFramePr>
        <p:xfrm>
          <a:off x="250825" y="765175"/>
          <a:ext cx="8435975" cy="6224587"/>
        </p:xfrm>
        <a:graphic>
          <a:graphicData uri="http://schemas.openxmlformats.org/drawingml/2006/table">
            <a:tbl>
              <a:tblPr/>
              <a:tblGrid>
                <a:gridCol w="2178665"/>
                <a:gridCol w="6257310"/>
              </a:tblGrid>
              <a:tr h="3505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Type of Sample</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endParaRP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Principle</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endParaRP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5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Haphazard </a:t>
                      </a:r>
                    </a:p>
                  </a:txBody>
                  <a:tcPr marL="68586" marR="6858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Get any case in manner that is convenient</a:t>
                      </a: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794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Quota </a:t>
                      </a:r>
                    </a:p>
                  </a:txBody>
                  <a:tcPr marL="68586" marR="6858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Get a present number of cases in each of several predetermined categories that will reflect the diversity of the population, using haphazard methods</a:t>
                      </a: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Purposive </a:t>
                      </a:r>
                    </a:p>
                  </a:txBody>
                  <a:tcPr marL="68586" marR="6858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Get all possible cases that fit particular criteria, using various methods</a:t>
                      </a: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Snowball </a:t>
                      </a:r>
                    </a:p>
                  </a:txBody>
                  <a:tcPr marL="68586" marR="6858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Get cases using referrals from one or a few cases, and then referrals from those cases, and so forth</a:t>
                      </a: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95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Deviant case</a:t>
                      </a:r>
                    </a:p>
                  </a:txBody>
                  <a:tcPr marL="68586" marR="6858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Get cases that substantially differ from the dominant pattern (a special type of purposive sample)</a:t>
                      </a: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1576">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Sequential </a:t>
                      </a:r>
                    </a:p>
                  </a:txBody>
                  <a:tcPr marL="68586" marR="6858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Get cases until there is no additional information or new characteristics (often used with other sampling methods)</a:t>
                      </a: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0959">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Theoretical </a:t>
                      </a:r>
                    </a:p>
                  </a:txBody>
                  <a:tcPr marL="68586" marR="6858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ill Sans MT" pitchFamily="34" charset="0"/>
                          <a:ea typeface="Calibri" pitchFamily="34" charset="0"/>
                          <a:cs typeface="Times New Roman" pitchFamily="18" charset="0"/>
                        </a:rPr>
                        <a:t>Get cases that will help reveal features that are theoretically important about a particular setting/topic.</a:t>
                      </a:r>
                    </a:p>
                  </a:txBody>
                  <a:tcPr marL="68586" marR="6858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sz="9600" smtClean="0"/>
              <a:t>III</a:t>
            </a:r>
            <a:endParaRPr lang="en-US" sz="9600" dirty="0"/>
          </a:p>
        </p:txBody>
      </p:sp>
      <p:sp>
        <p:nvSpPr>
          <p:cNvPr id="4" name="Subtitle 3"/>
          <p:cNvSpPr>
            <a:spLocks noGrp="1"/>
          </p:cNvSpPr>
          <p:nvPr>
            <p:ph type="subTitle" sz="quarter" idx="1"/>
          </p:nvPr>
        </p:nvSpPr>
        <p:spPr/>
        <p:txBody>
          <a:bodyPr/>
          <a:lstStyle/>
          <a:p>
            <a:pPr>
              <a:defRPr/>
            </a:pPr>
            <a:r>
              <a:rPr lang="en-US" b="1" dirty="0" smtClean="0"/>
              <a:t>Data Collections: Experiment, Survey, Interview, Observation, and Content Analysis</a:t>
            </a:r>
            <a:endParaRPr lang="en-US" b="1"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sz="4000" dirty="0" smtClean="0"/>
              <a:t>3.1. Validity of Research and Basic Evidence of Causality</a:t>
            </a:r>
            <a:endParaRPr lang="en-US" sz="40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Validity of a Research</a:t>
            </a:r>
            <a:endParaRPr lang="en-US" dirty="0"/>
          </a:p>
        </p:txBody>
      </p:sp>
      <p:sp>
        <p:nvSpPr>
          <p:cNvPr id="3" name="Content Placeholder 2"/>
          <p:cNvSpPr>
            <a:spLocks noGrp="1"/>
          </p:cNvSpPr>
          <p:nvPr>
            <p:ph idx="1"/>
          </p:nvPr>
        </p:nvSpPr>
        <p:spPr>
          <a:xfrm>
            <a:off x="1285875" y="1600200"/>
            <a:ext cx="7400925" cy="4495800"/>
          </a:xfrm>
        </p:spPr>
        <p:txBody>
          <a:bodyPr/>
          <a:lstStyle/>
          <a:p>
            <a:pPr eaLnBrk="1" hangingPunct="1">
              <a:defRPr/>
            </a:pPr>
            <a:r>
              <a:rPr lang="en-US" dirty="0" smtClean="0"/>
              <a:t>Internal validity</a:t>
            </a:r>
          </a:p>
          <a:p>
            <a:pPr lvl="1" eaLnBrk="1" hangingPunct="1">
              <a:defRPr/>
            </a:pPr>
            <a:r>
              <a:rPr lang="en-US" dirty="0" smtClean="0"/>
              <a:t>Establishing causality or the power to produce effect</a:t>
            </a:r>
          </a:p>
          <a:p>
            <a:pPr lvl="1" eaLnBrk="1" hangingPunct="1">
              <a:defRPr/>
            </a:pPr>
            <a:r>
              <a:rPr lang="en-US" dirty="0" smtClean="0"/>
              <a:t>Depth of knowledge or credibility</a:t>
            </a:r>
          </a:p>
          <a:p>
            <a:pPr eaLnBrk="1" hangingPunct="1">
              <a:defRPr/>
            </a:pPr>
            <a:r>
              <a:rPr lang="en-US" dirty="0" smtClean="0"/>
              <a:t>External validity</a:t>
            </a:r>
          </a:p>
          <a:p>
            <a:pPr lvl="1" eaLnBrk="1" hangingPunct="1">
              <a:defRPr/>
            </a:pPr>
            <a:r>
              <a:rPr lang="en-US" dirty="0" smtClean="0"/>
              <a:t>Generalization</a:t>
            </a:r>
          </a:p>
          <a:p>
            <a:pPr lvl="1" eaLnBrk="1" hangingPunct="1">
              <a:defRPr/>
            </a:pPr>
            <a:r>
              <a:rPr lang="en-US" dirty="0" smtClean="0"/>
              <a:t>Replicable</a:t>
            </a:r>
          </a:p>
          <a:p>
            <a:pPr lvl="1" eaLnBrk="1" hangingPunct="1">
              <a:defRPr/>
            </a:pPr>
            <a:r>
              <a:rPr lang="en-US" dirty="0" smtClean="0"/>
              <a:t>Realism</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Basic Evidence of Causality</a:t>
            </a:r>
            <a:endParaRPr lang="en-US" dirty="0"/>
          </a:p>
        </p:txBody>
      </p:sp>
      <p:sp>
        <p:nvSpPr>
          <p:cNvPr id="3" name="Content Placeholder 2"/>
          <p:cNvSpPr>
            <a:spLocks noGrp="1"/>
          </p:cNvSpPr>
          <p:nvPr>
            <p:ph idx="1"/>
          </p:nvPr>
        </p:nvSpPr>
        <p:spPr>
          <a:xfrm>
            <a:off x="1000125" y="1600200"/>
            <a:ext cx="7686675" cy="4495800"/>
          </a:xfrm>
        </p:spPr>
        <p:txBody>
          <a:bodyPr/>
          <a:lstStyle/>
          <a:p>
            <a:pPr eaLnBrk="1" hangingPunct="1">
              <a:defRPr/>
            </a:pPr>
            <a:r>
              <a:rPr lang="en-US" sz="4000" dirty="0" smtClean="0"/>
              <a:t>Co-variation</a:t>
            </a:r>
          </a:p>
          <a:p>
            <a:pPr eaLnBrk="1" hangingPunct="1">
              <a:defRPr/>
            </a:pPr>
            <a:r>
              <a:rPr lang="en-US" sz="4000" dirty="0" smtClean="0"/>
              <a:t>Temporal sequence</a:t>
            </a:r>
          </a:p>
          <a:p>
            <a:pPr eaLnBrk="1" hangingPunct="1">
              <a:defRPr/>
            </a:pPr>
            <a:r>
              <a:rPr lang="en-US" sz="4000" dirty="0" smtClean="0"/>
              <a:t>Absence of nuisance or confounding factors</a:t>
            </a:r>
            <a:endParaRPr lang="en-US" sz="4000"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3.2. Experimental Research</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Experimental Research</a:t>
            </a:r>
            <a:endParaRPr lang="en-US" dirty="0"/>
          </a:p>
        </p:txBody>
      </p:sp>
      <p:sp>
        <p:nvSpPr>
          <p:cNvPr id="3" name="Content Placeholder 2"/>
          <p:cNvSpPr>
            <a:spLocks noGrp="1"/>
          </p:cNvSpPr>
          <p:nvPr>
            <p:ph idx="1"/>
          </p:nvPr>
        </p:nvSpPr>
        <p:spPr/>
        <p:txBody>
          <a:bodyPr/>
          <a:lstStyle/>
          <a:p>
            <a:pPr eaLnBrk="1" hangingPunct="1">
              <a:defRPr/>
            </a:pPr>
            <a:r>
              <a:rPr lang="en-US" dirty="0" smtClean="0"/>
              <a:t>In experimental design, a researcher changes a situation (gives treatment/manipulation) and has control over the setting in which the change is introduced.</a:t>
            </a:r>
          </a:p>
          <a:p>
            <a:pPr eaLnBrk="1" hangingPunct="1">
              <a:defRPr/>
            </a:pPr>
            <a:r>
              <a:rPr lang="en-US" dirty="0" smtClean="0"/>
              <a:t>The experimental method was borrowed by the social sciences from the natural sciences, and began in psychology.</a:t>
            </a:r>
          </a:p>
          <a:p>
            <a:pPr eaLnBrk="1" hangingPunct="1">
              <a:defRPr/>
            </a:pPr>
            <a:endParaRPr lang="en-US" dirty="0" smtClean="0"/>
          </a:p>
          <a:p>
            <a:pPr eaLnBrk="1" hangingPunct="1">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1.2. Approaches to Social Research</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Experimental Research</a:t>
            </a:r>
            <a:endParaRPr lang="en-US" dirty="0"/>
          </a:p>
        </p:txBody>
      </p:sp>
      <p:sp>
        <p:nvSpPr>
          <p:cNvPr id="3" name="Content Placeholder 2"/>
          <p:cNvSpPr>
            <a:spLocks noGrp="1"/>
          </p:cNvSpPr>
          <p:nvPr>
            <p:ph idx="1"/>
          </p:nvPr>
        </p:nvSpPr>
        <p:spPr/>
        <p:txBody>
          <a:bodyPr/>
          <a:lstStyle/>
          <a:p>
            <a:pPr marL="609600" indent="-609600" eaLnBrk="1" hangingPunct="1">
              <a:defRPr/>
            </a:pPr>
            <a:r>
              <a:rPr lang="en-US" sz="2800" dirty="0" smtClean="0"/>
              <a:t>Four trends speeded the expansion of the experimental method in this period: </a:t>
            </a:r>
          </a:p>
          <a:p>
            <a:pPr marL="990600" lvl="1" indent="-533400" eaLnBrk="1" hangingPunct="1">
              <a:defRPr/>
            </a:pPr>
            <a:r>
              <a:rPr lang="en-US" dirty="0" smtClean="0"/>
              <a:t>the rise of behaviorism, </a:t>
            </a:r>
          </a:p>
          <a:p>
            <a:pPr marL="990600" lvl="1" indent="-533400" eaLnBrk="1" hangingPunct="1">
              <a:defRPr/>
            </a:pPr>
            <a:r>
              <a:rPr lang="en-US" dirty="0" smtClean="0"/>
              <a:t>the spread of quantification,</a:t>
            </a:r>
          </a:p>
          <a:p>
            <a:pPr marL="990600" lvl="1" indent="-533400" eaLnBrk="1" hangingPunct="1">
              <a:defRPr/>
            </a:pPr>
            <a:r>
              <a:rPr lang="en-US" dirty="0" smtClean="0"/>
              <a:t>various changes in research subjects, and</a:t>
            </a:r>
          </a:p>
          <a:p>
            <a:pPr marL="990600" lvl="1" indent="-533400" eaLnBrk="1" hangingPunct="1">
              <a:defRPr/>
            </a:pPr>
            <a:r>
              <a:rPr lang="en-US" dirty="0" smtClean="0"/>
              <a:t>practical applications.</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Parts of the Experiment</a:t>
            </a:r>
            <a:endParaRPr lang="en-US" dirty="0"/>
          </a:p>
        </p:txBody>
      </p:sp>
      <p:sp>
        <p:nvSpPr>
          <p:cNvPr id="3" name="Content Placeholder 2"/>
          <p:cNvSpPr>
            <a:spLocks noGrp="1"/>
          </p:cNvSpPr>
          <p:nvPr>
            <p:ph idx="1"/>
          </p:nvPr>
        </p:nvSpPr>
        <p:spPr>
          <a:xfrm>
            <a:off x="1785938" y="1600200"/>
            <a:ext cx="6900862" cy="4495800"/>
          </a:xfrm>
        </p:spPr>
        <p:txBody>
          <a:bodyPr/>
          <a:lstStyle/>
          <a:p>
            <a:pPr eaLnBrk="1" hangingPunct="1">
              <a:defRPr/>
            </a:pPr>
            <a:r>
              <a:rPr lang="en-US" dirty="0" smtClean="0"/>
              <a:t>Treatment or independent variable</a:t>
            </a:r>
          </a:p>
          <a:p>
            <a:pPr eaLnBrk="1" hangingPunct="1">
              <a:defRPr/>
            </a:pPr>
            <a:r>
              <a:rPr lang="en-US" dirty="0" smtClean="0"/>
              <a:t>Dependent variable</a:t>
            </a:r>
          </a:p>
          <a:p>
            <a:pPr eaLnBrk="1" hangingPunct="1">
              <a:defRPr/>
            </a:pPr>
            <a:r>
              <a:rPr lang="en-US" dirty="0" smtClean="0"/>
              <a:t>Pretest</a:t>
            </a:r>
          </a:p>
          <a:p>
            <a:pPr eaLnBrk="1" hangingPunct="1">
              <a:defRPr/>
            </a:pPr>
            <a:r>
              <a:rPr lang="en-US" dirty="0" smtClean="0"/>
              <a:t>Posttest</a:t>
            </a:r>
          </a:p>
          <a:p>
            <a:pPr eaLnBrk="1" hangingPunct="1">
              <a:defRPr/>
            </a:pPr>
            <a:r>
              <a:rPr lang="en-US" dirty="0" smtClean="0"/>
              <a:t>Experimental group</a:t>
            </a:r>
          </a:p>
          <a:p>
            <a:pPr eaLnBrk="1" hangingPunct="1">
              <a:defRPr/>
            </a:pPr>
            <a:r>
              <a:rPr lang="en-US" dirty="0" smtClean="0"/>
              <a:t>Control group</a:t>
            </a:r>
          </a:p>
          <a:p>
            <a:pPr eaLnBrk="1" hangingPunct="1">
              <a:defRPr/>
            </a:pPr>
            <a:r>
              <a:rPr lang="en-US" dirty="0" smtClean="0"/>
              <a:t>Random assignment</a:t>
            </a:r>
          </a:p>
          <a:p>
            <a:pPr lvl="1" eaLnBrk="1" hangingPunct="1">
              <a:defRPr/>
            </a:pPr>
            <a:r>
              <a:rPr lang="en-US" dirty="0" smtClean="0"/>
              <a:t>Random assignment vs. matching</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00063"/>
            <a:ext cx="8229600" cy="1143000"/>
          </a:xfrm>
        </p:spPr>
        <p:txBody>
          <a:bodyPr anchor="t" anchorCtr="0"/>
          <a:lstStyle/>
          <a:p>
            <a:pPr eaLnBrk="1" hangingPunct="1">
              <a:defRPr/>
            </a:pPr>
            <a:r>
              <a:rPr lang="en-US" sz="2800" dirty="0" smtClean="0"/>
              <a:t>A Comparison of the Classical Experimental Design with Other Major Design</a:t>
            </a:r>
          </a:p>
        </p:txBody>
      </p:sp>
      <p:graphicFrame>
        <p:nvGraphicFramePr>
          <p:cNvPr id="5" name="Table 4"/>
          <p:cNvGraphicFramePr>
            <a:graphicFrameLocks noGrp="1"/>
          </p:cNvGraphicFramePr>
          <p:nvPr/>
        </p:nvGraphicFramePr>
        <p:xfrm>
          <a:off x="214313" y="1919288"/>
          <a:ext cx="8743950" cy="4557714"/>
        </p:xfrm>
        <a:graphic>
          <a:graphicData uri="http://schemas.openxmlformats.org/drawingml/2006/table">
            <a:tbl>
              <a:tblPr/>
              <a:tblGrid>
                <a:gridCol w="1857388"/>
                <a:gridCol w="1500198"/>
                <a:gridCol w="1285884"/>
                <a:gridCol w="1285884"/>
                <a:gridCol w="1143008"/>
                <a:gridCol w="1671588"/>
              </a:tblGrid>
              <a:tr h="866736">
                <a:tc>
                  <a:txBody>
                    <a:bodyPr/>
                    <a:lstStyle/>
                    <a:p>
                      <a:pPr algn="ctr">
                        <a:lnSpc>
                          <a:spcPct val="115000"/>
                        </a:lnSpc>
                        <a:spcAft>
                          <a:spcPts val="0"/>
                        </a:spcAft>
                      </a:pPr>
                      <a:r>
                        <a:rPr lang="en-US" sz="1800" b="1" dirty="0">
                          <a:latin typeface="+mn-lt"/>
                          <a:ea typeface="Calibri"/>
                          <a:cs typeface="Times New Roman"/>
                        </a:rPr>
                        <a:t>Design</a:t>
                      </a:r>
                      <a:endParaRPr lang="en-US" sz="1800" dirty="0">
                        <a:latin typeface="+mn-lt"/>
                        <a:ea typeface="Calibri"/>
                        <a:cs typeface="Times New Roman"/>
                      </a:endParaRP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lnSpc>
                          <a:spcPct val="115000"/>
                        </a:lnSpc>
                        <a:spcAft>
                          <a:spcPts val="0"/>
                        </a:spcAft>
                      </a:pPr>
                      <a:r>
                        <a:rPr lang="en-US" sz="1800" b="1" dirty="0">
                          <a:latin typeface="+mn-lt"/>
                          <a:ea typeface="Calibri"/>
                          <a:cs typeface="Times New Roman"/>
                        </a:rPr>
                        <a:t>Random Assignment</a:t>
                      </a:r>
                      <a:endParaRPr lang="en-US" sz="1800" dirty="0">
                        <a:latin typeface="+mn-lt"/>
                        <a:ea typeface="Calibri"/>
                        <a:cs typeface="Times New Roman"/>
                      </a:endParaRP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lnSpc>
                          <a:spcPct val="115000"/>
                        </a:lnSpc>
                        <a:spcAft>
                          <a:spcPts val="0"/>
                        </a:spcAft>
                      </a:pPr>
                      <a:r>
                        <a:rPr lang="en-US" sz="1800" b="1" dirty="0">
                          <a:latin typeface="+mn-lt"/>
                          <a:ea typeface="Calibri"/>
                          <a:cs typeface="Times New Roman"/>
                        </a:rPr>
                        <a:t>Pretest</a:t>
                      </a:r>
                      <a:endParaRPr lang="en-US" sz="1800" dirty="0">
                        <a:latin typeface="+mn-lt"/>
                        <a:ea typeface="Calibri"/>
                        <a:cs typeface="Times New Roman"/>
                      </a:endParaRP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lnSpc>
                          <a:spcPct val="115000"/>
                        </a:lnSpc>
                        <a:spcAft>
                          <a:spcPts val="0"/>
                        </a:spcAft>
                      </a:pPr>
                      <a:r>
                        <a:rPr lang="en-US" sz="1800" b="1" dirty="0" smtClean="0">
                          <a:latin typeface="+mn-lt"/>
                          <a:ea typeface="Calibri"/>
                          <a:cs typeface="Times New Roman"/>
                        </a:rPr>
                        <a:t>Posttest</a:t>
                      </a:r>
                      <a:endParaRPr lang="en-US" sz="1800" dirty="0">
                        <a:latin typeface="+mn-lt"/>
                        <a:ea typeface="Calibri"/>
                        <a:cs typeface="Times New Roman"/>
                      </a:endParaRP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lnSpc>
                          <a:spcPct val="115000"/>
                        </a:lnSpc>
                        <a:spcAft>
                          <a:spcPts val="0"/>
                        </a:spcAft>
                      </a:pPr>
                      <a:r>
                        <a:rPr lang="en-US" sz="1800" b="1" dirty="0">
                          <a:latin typeface="+mn-lt"/>
                          <a:ea typeface="Calibri"/>
                          <a:cs typeface="Times New Roman"/>
                        </a:rPr>
                        <a:t>Control Group</a:t>
                      </a:r>
                      <a:endParaRPr lang="en-US" sz="1800" dirty="0">
                        <a:latin typeface="+mn-lt"/>
                        <a:ea typeface="Calibri"/>
                        <a:cs typeface="Times New Roman"/>
                      </a:endParaRP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pPr algn="ctr">
                        <a:lnSpc>
                          <a:spcPct val="115000"/>
                        </a:lnSpc>
                        <a:spcAft>
                          <a:spcPts val="0"/>
                        </a:spcAft>
                      </a:pPr>
                      <a:r>
                        <a:rPr lang="en-US" sz="1800" b="1" dirty="0">
                          <a:latin typeface="+mn-lt"/>
                          <a:ea typeface="Calibri"/>
                          <a:cs typeface="Times New Roman"/>
                        </a:rPr>
                        <a:t>Experimental Group</a:t>
                      </a:r>
                      <a:endParaRPr lang="en-US" sz="1800" dirty="0">
                        <a:latin typeface="+mn-lt"/>
                        <a:ea typeface="Calibri"/>
                        <a:cs typeface="Times New Roman"/>
                      </a:endParaRP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r>
              <a:tr h="536298">
                <a:tc>
                  <a:txBody>
                    <a:bodyPr/>
                    <a:lstStyle/>
                    <a:p>
                      <a:pPr>
                        <a:lnSpc>
                          <a:spcPct val="115000"/>
                        </a:lnSpc>
                        <a:spcAft>
                          <a:spcPts val="0"/>
                        </a:spcAft>
                      </a:pPr>
                      <a:r>
                        <a:rPr lang="en-US" sz="1800" dirty="0">
                          <a:latin typeface="+mn-lt"/>
                          <a:ea typeface="Calibri"/>
                          <a:cs typeface="Times New Roman"/>
                        </a:rPr>
                        <a:t>Classical</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schemeClr>
                    </a:solidFill>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0936">
                <a:tc>
                  <a:txBody>
                    <a:bodyPr/>
                    <a:lstStyle/>
                    <a:p>
                      <a:pPr>
                        <a:lnSpc>
                          <a:spcPct val="115000"/>
                        </a:lnSpc>
                        <a:spcAft>
                          <a:spcPts val="0"/>
                        </a:spcAft>
                      </a:pPr>
                      <a:r>
                        <a:rPr lang="en-US" sz="1800" dirty="0">
                          <a:latin typeface="+mn-lt"/>
                          <a:ea typeface="Calibri"/>
                          <a:cs typeface="Times New Roman"/>
                        </a:rPr>
                        <a:t>One-shot case study</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schemeClr>
                    </a:solidFill>
                  </a:tcPr>
                </a:tc>
                <a:tc>
                  <a:txBody>
                    <a:bodyPr/>
                    <a:lstStyle/>
                    <a:p>
                      <a:pPr algn="ctr">
                        <a:lnSpc>
                          <a:spcPct val="115000"/>
                        </a:lnSpc>
                        <a:spcAft>
                          <a:spcPts val="0"/>
                        </a:spcAft>
                      </a:pPr>
                      <a:r>
                        <a:rPr lang="en-US" sz="180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0936">
                <a:tc>
                  <a:txBody>
                    <a:bodyPr/>
                    <a:lstStyle/>
                    <a:p>
                      <a:pPr>
                        <a:lnSpc>
                          <a:spcPct val="115000"/>
                        </a:lnSpc>
                        <a:spcAft>
                          <a:spcPts val="0"/>
                        </a:spcAft>
                      </a:pPr>
                      <a:r>
                        <a:rPr lang="en-US" sz="1800" dirty="0">
                          <a:latin typeface="+mn-lt"/>
                          <a:ea typeface="Calibri"/>
                          <a:cs typeface="Times New Roman"/>
                        </a:rPr>
                        <a:t>One-group pretest posttest</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schemeClr>
                    </a:solidFill>
                  </a:tcPr>
                </a:tc>
                <a:tc>
                  <a:txBody>
                    <a:bodyPr/>
                    <a:lstStyle/>
                    <a:p>
                      <a:pPr algn="ctr">
                        <a:lnSpc>
                          <a:spcPct val="115000"/>
                        </a:lnSpc>
                        <a:spcAft>
                          <a:spcPts val="0"/>
                        </a:spcAft>
                      </a:pPr>
                      <a:r>
                        <a:rPr lang="en-US" sz="180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0936">
                <a:tc>
                  <a:txBody>
                    <a:bodyPr/>
                    <a:lstStyle/>
                    <a:p>
                      <a:pPr>
                        <a:lnSpc>
                          <a:spcPct val="115000"/>
                        </a:lnSpc>
                        <a:spcAft>
                          <a:spcPts val="0"/>
                        </a:spcAft>
                      </a:pPr>
                      <a:r>
                        <a:rPr lang="en-US" sz="1800" dirty="0">
                          <a:latin typeface="+mn-lt"/>
                          <a:ea typeface="Calibri"/>
                          <a:cs typeface="Times New Roman"/>
                        </a:rPr>
                        <a:t>Static group comparison</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schemeClr>
                    </a:solidFill>
                  </a:tcPr>
                </a:tc>
                <a:tc>
                  <a:txBody>
                    <a:bodyPr/>
                    <a:lstStyle/>
                    <a:p>
                      <a:pPr algn="ctr">
                        <a:lnSpc>
                          <a:spcPct val="115000"/>
                        </a:lnSpc>
                        <a:spcAft>
                          <a:spcPts val="0"/>
                        </a:spcAft>
                      </a:pPr>
                      <a:r>
                        <a:rPr lang="en-US" sz="180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0936">
                <a:tc>
                  <a:txBody>
                    <a:bodyPr/>
                    <a:lstStyle/>
                    <a:p>
                      <a:pPr>
                        <a:lnSpc>
                          <a:spcPct val="115000"/>
                        </a:lnSpc>
                        <a:spcAft>
                          <a:spcPts val="0"/>
                        </a:spcAft>
                      </a:pPr>
                      <a:r>
                        <a:rPr lang="en-US" sz="1800" dirty="0">
                          <a:latin typeface="+mn-lt"/>
                          <a:ea typeface="Calibri"/>
                          <a:cs typeface="Times New Roman"/>
                        </a:rPr>
                        <a:t>Two-group posttest only</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schemeClr>
                    </a:solidFill>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0936">
                <a:tc>
                  <a:txBody>
                    <a:bodyPr/>
                    <a:lstStyle/>
                    <a:p>
                      <a:pPr>
                        <a:lnSpc>
                          <a:spcPct val="115000"/>
                        </a:lnSpc>
                        <a:spcAft>
                          <a:spcPts val="0"/>
                        </a:spcAft>
                      </a:pPr>
                      <a:r>
                        <a:rPr lang="en-US" sz="1800" dirty="0">
                          <a:latin typeface="+mn-lt"/>
                          <a:ea typeface="Calibri"/>
                          <a:cs typeface="Times New Roman"/>
                        </a:rPr>
                        <a:t>Time-series designs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10000"/>
                      </a:schemeClr>
                    </a:solidFill>
                  </a:tcPr>
                </a:tc>
                <a:tc>
                  <a:txBody>
                    <a:bodyPr/>
                    <a:lstStyle/>
                    <a:p>
                      <a:pPr algn="ctr">
                        <a:lnSpc>
                          <a:spcPct val="115000"/>
                        </a:lnSpc>
                        <a:spcAft>
                          <a:spcPts val="0"/>
                        </a:spcAft>
                      </a:pPr>
                      <a:r>
                        <a:rPr lang="en-US" sz="1800" dirty="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No</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US" sz="1800" dirty="0">
                          <a:latin typeface="+mn-lt"/>
                          <a:ea typeface="Calibri"/>
                          <a:cs typeface="Times New Roman"/>
                        </a:rPr>
                        <a:t>Yes</a:t>
                      </a:r>
                    </a:p>
                  </a:txBody>
                  <a:tcPr marL="67098" marR="6709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t>Threats to Internal Validity in Experiment</a:t>
            </a:r>
            <a:r>
              <a:rPr lang="en-US" dirty="0" smtClean="0"/>
              <a:t> </a:t>
            </a:r>
            <a:endParaRPr lang="en-US" dirty="0"/>
          </a:p>
        </p:txBody>
      </p:sp>
      <p:sp>
        <p:nvSpPr>
          <p:cNvPr id="3" name="Content Placeholder 2"/>
          <p:cNvSpPr>
            <a:spLocks noGrp="1"/>
          </p:cNvSpPr>
          <p:nvPr>
            <p:ph sz="half" idx="1"/>
          </p:nvPr>
        </p:nvSpPr>
        <p:spPr/>
        <p:txBody>
          <a:bodyPr/>
          <a:lstStyle/>
          <a:p>
            <a:pPr eaLnBrk="1" hangingPunct="1">
              <a:defRPr/>
            </a:pPr>
            <a:r>
              <a:rPr lang="en-US" dirty="0" smtClean="0"/>
              <a:t>Selection bias</a:t>
            </a:r>
          </a:p>
          <a:p>
            <a:pPr eaLnBrk="1" hangingPunct="1">
              <a:defRPr/>
            </a:pPr>
            <a:r>
              <a:rPr lang="en-US" dirty="0" smtClean="0"/>
              <a:t>History</a:t>
            </a:r>
          </a:p>
          <a:p>
            <a:pPr eaLnBrk="1" hangingPunct="1">
              <a:defRPr/>
            </a:pPr>
            <a:r>
              <a:rPr lang="en-US" dirty="0" smtClean="0"/>
              <a:t>Maturation</a:t>
            </a:r>
          </a:p>
          <a:p>
            <a:pPr eaLnBrk="1" hangingPunct="1">
              <a:defRPr/>
            </a:pPr>
            <a:r>
              <a:rPr lang="en-US" dirty="0" smtClean="0"/>
              <a:t>Testing effect</a:t>
            </a:r>
          </a:p>
          <a:p>
            <a:pPr eaLnBrk="1" hangingPunct="1">
              <a:defRPr/>
            </a:pPr>
            <a:r>
              <a:rPr lang="en-US" dirty="0" smtClean="0"/>
              <a:t>Instrumentation</a:t>
            </a:r>
          </a:p>
        </p:txBody>
      </p:sp>
      <p:sp>
        <p:nvSpPr>
          <p:cNvPr id="4" name="Content Placeholder 3"/>
          <p:cNvSpPr>
            <a:spLocks noGrp="1"/>
          </p:cNvSpPr>
          <p:nvPr>
            <p:ph sz="half" idx="2"/>
          </p:nvPr>
        </p:nvSpPr>
        <p:spPr/>
        <p:txBody>
          <a:bodyPr/>
          <a:lstStyle/>
          <a:p>
            <a:pPr eaLnBrk="1" hangingPunct="1">
              <a:defRPr/>
            </a:pPr>
            <a:r>
              <a:rPr lang="en-US" dirty="0" smtClean="0"/>
              <a:t>Experimental mortality</a:t>
            </a:r>
          </a:p>
          <a:p>
            <a:pPr eaLnBrk="1" hangingPunct="1">
              <a:defRPr/>
            </a:pPr>
            <a:r>
              <a:rPr lang="en-US" dirty="0" smtClean="0"/>
              <a:t>Statistical regression</a:t>
            </a:r>
          </a:p>
          <a:p>
            <a:pPr eaLnBrk="1" hangingPunct="1">
              <a:defRPr/>
            </a:pPr>
            <a:r>
              <a:rPr lang="en-US" dirty="0" smtClean="0"/>
              <a:t>Diffusion of treatment</a:t>
            </a:r>
          </a:p>
          <a:p>
            <a:pPr eaLnBrk="1" hangingPunct="1">
              <a:defRPr/>
            </a:pPr>
            <a:r>
              <a:rPr lang="en-US" dirty="0" smtClean="0"/>
              <a:t>Compensatory behavior</a:t>
            </a:r>
          </a:p>
          <a:p>
            <a:pPr eaLnBrk="1" hangingPunct="1">
              <a:defRPr/>
            </a:pPr>
            <a:r>
              <a:rPr lang="en-US" dirty="0" smtClean="0"/>
              <a:t>Experimenter expectancy</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11" descr="coo01757_1002"/>
          <p:cNvPicPr>
            <a:picLocks noChangeAspect="1" noChangeArrowheads="1"/>
          </p:cNvPicPr>
          <p:nvPr/>
        </p:nvPicPr>
        <p:blipFill>
          <a:blip r:embed="rId2"/>
          <a:srcRect/>
          <a:stretch>
            <a:fillRect/>
          </a:stretch>
        </p:blipFill>
        <p:spPr bwMode="auto">
          <a:xfrm>
            <a:off x="552450" y="1268413"/>
            <a:ext cx="8123238" cy="4491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00250"/>
            <a:ext cx="8229600" cy="1143000"/>
          </a:xfrm>
        </p:spPr>
        <p:txBody>
          <a:bodyPr/>
          <a:lstStyle/>
          <a:p>
            <a:pPr eaLnBrk="1" hangingPunct="1">
              <a:defRPr/>
            </a:pPr>
            <a:r>
              <a:rPr lang="en-US" dirty="0" smtClean="0"/>
              <a:t>3.3. Survey Research</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42875"/>
            <a:ext cx="8229600" cy="796925"/>
          </a:xfrm>
        </p:spPr>
        <p:txBody>
          <a:bodyPr/>
          <a:lstStyle/>
          <a:p>
            <a:pPr eaLnBrk="1" hangingPunct="1">
              <a:defRPr/>
            </a:pPr>
            <a:r>
              <a:rPr lang="en-US" dirty="0" smtClean="0"/>
              <a:t>Survey Research</a:t>
            </a:r>
            <a:endParaRPr lang="en-US" dirty="0"/>
          </a:p>
        </p:txBody>
      </p:sp>
      <p:sp>
        <p:nvSpPr>
          <p:cNvPr id="4" name="Content Placeholder 3"/>
          <p:cNvSpPr>
            <a:spLocks noGrp="1"/>
          </p:cNvSpPr>
          <p:nvPr>
            <p:ph idx="1"/>
          </p:nvPr>
        </p:nvSpPr>
        <p:spPr>
          <a:xfrm>
            <a:off x="785813" y="1219200"/>
            <a:ext cx="7900987" cy="4495800"/>
          </a:xfrm>
        </p:spPr>
        <p:txBody>
          <a:bodyPr/>
          <a:lstStyle/>
          <a:p>
            <a:pPr eaLnBrk="1" hangingPunct="1">
              <a:defRPr/>
            </a:pPr>
            <a:r>
              <a:rPr lang="en-US" dirty="0" smtClean="0"/>
              <a:t>Positivist approach to social science</a:t>
            </a:r>
          </a:p>
          <a:p>
            <a:pPr eaLnBrk="1" hangingPunct="1">
              <a:defRPr/>
            </a:pPr>
            <a:r>
              <a:rPr lang="en-US" dirty="0" smtClean="0"/>
              <a:t>Quantitative and statistical</a:t>
            </a:r>
          </a:p>
          <a:p>
            <a:pPr eaLnBrk="1" hangingPunct="1">
              <a:defRPr/>
            </a:pPr>
            <a:r>
              <a:rPr lang="en-US" dirty="0" smtClean="0"/>
              <a:t>Sample many respondents</a:t>
            </a:r>
          </a:p>
          <a:p>
            <a:pPr eaLnBrk="1" hangingPunct="1">
              <a:defRPr/>
            </a:pPr>
            <a:r>
              <a:rPr lang="en-US" dirty="0" smtClean="0"/>
              <a:t>Appropriate for research questions about self-reported beliefs or behaviors</a:t>
            </a:r>
          </a:p>
          <a:p>
            <a:pPr eaLnBrk="1" hangingPunct="1">
              <a:defRPr/>
            </a:pPr>
            <a:r>
              <a:rPr lang="en-US" dirty="0" smtClean="0"/>
              <a:t>Ask about many things at one time</a:t>
            </a:r>
          </a:p>
          <a:p>
            <a:pPr eaLnBrk="1" hangingPunct="1">
              <a:defRPr/>
            </a:pPr>
            <a:r>
              <a:rPr lang="en-US" dirty="0" smtClean="0"/>
              <a:t>Measure many variables</a:t>
            </a:r>
          </a:p>
          <a:p>
            <a:pPr eaLnBrk="1" hangingPunct="1">
              <a:defRPr/>
            </a:pPr>
            <a:r>
              <a:rPr lang="en-US" dirty="0" smtClean="0"/>
              <a:t>Test several hypotheses </a:t>
            </a:r>
          </a:p>
          <a:p>
            <a:pPr eaLnBrk="1" hangingPunct="1">
              <a:defRPr/>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Steps in Conducting a Survey</a:t>
            </a:r>
            <a:endParaRPr lang="en-US" dirty="0"/>
          </a:p>
        </p:txBody>
      </p:sp>
      <p:sp>
        <p:nvSpPr>
          <p:cNvPr id="4" name="Content Placeholder 3"/>
          <p:cNvSpPr>
            <a:spLocks noGrp="1"/>
          </p:cNvSpPr>
          <p:nvPr>
            <p:ph sz="half" idx="1"/>
          </p:nvPr>
        </p:nvSpPr>
        <p:spPr/>
        <p:txBody>
          <a:bodyPr/>
          <a:lstStyle/>
          <a:p>
            <a:pPr eaLnBrk="1" hangingPunct="1">
              <a:buFontTx/>
              <a:buNone/>
              <a:defRPr/>
            </a:pPr>
            <a:r>
              <a:rPr lang="en-US" sz="2400" b="1" dirty="0" smtClean="0"/>
              <a:t>Step 1</a:t>
            </a:r>
          </a:p>
          <a:p>
            <a:pPr eaLnBrk="1" hangingPunct="1">
              <a:defRPr/>
            </a:pPr>
            <a:r>
              <a:rPr lang="en-US" sz="2400" dirty="0" smtClean="0"/>
              <a:t>Develop hypotheses</a:t>
            </a:r>
          </a:p>
          <a:p>
            <a:pPr eaLnBrk="1" hangingPunct="1">
              <a:defRPr/>
            </a:pPr>
            <a:r>
              <a:rPr lang="en-US" sz="2400" dirty="0" smtClean="0"/>
              <a:t>Decide on type of survey</a:t>
            </a:r>
          </a:p>
          <a:p>
            <a:pPr eaLnBrk="1" hangingPunct="1">
              <a:defRPr/>
            </a:pPr>
            <a:r>
              <a:rPr lang="en-US" sz="2400" dirty="0" smtClean="0"/>
              <a:t>Write survey questions</a:t>
            </a:r>
          </a:p>
          <a:p>
            <a:pPr eaLnBrk="1" hangingPunct="1">
              <a:defRPr/>
            </a:pPr>
            <a:r>
              <a:rPr lang="en-US" sz="2400" dirty="0" smtClean="0"/>
              <a:t>Decide on response categories</a:t>
            </a:r>
          </a:p>
          <a:p>
            <a:pPr eaLnBrk="1" hangingPunct="1">
              <a:defRPr/>
            </a:pPr>
            <a:r>
              <a:rPr lang="en-US" sz="2400" dirty="0" smtClean="0"/>
              <a:t>Design layout</a:t>
            </a:r>
          </a:p>
          <a:p>
            <a:pPr eaLnBrk="1" hangingPunct="1">
              <a:buFontTx/>
              <a:buNone/>
              <a:defRPr/>
            </a:pPr>
            <a:r>
              <a:rPr lang="en-US" sz="2400" b="1" dirty="0" smtClean="0"/>
              <a:t>Step2</a:t>
            </a:r>
          </a:p>
          <a:p>
            <a:pPr eaLnBrk="1" hangingPunct="1">
              <a:defRPr/>
            </a:pPr>
            <a:r>
              <a:rPr lang="en-US" sz="2400" dirty="0" smtClean="0"/>
              <a:t>Plan how to record data</a:t>
            </a:r>
          </a:p>
          <a:p>
            <a:pPr eaLnBrk="1" hangingPunct="1">
              <a:defRPr/>
            </a:pPr>
            <a:r>
              <a:rPr lang="en-US" sz="2400" dirty="0" smtClean="0"/>
              <a:t>Pilot test survey instrument</a:t>
            </a:r>
          </a:p>
          <a:p>
            <a:pPr eaLnBrk="1" hangingPunct="1">
              <a:defRPr/>
            </a:pPr>
            <a:endParaRPr lang="en-US" dirty="0"/>
          </a:p>
        </p:txBody>
      </p:sp>
      <p:sp>
        <p:nvSpPr>
          <p:cNvPr id="5" name="Content Placeholder 4"/>
          <p:cNvSpPr>
            <a:spLocks noGrp="1"/>
          </p:cNvSpPr>
          <p:nvPr>
            <p:ph sz="half" idx="2"/>
          </p:nvPr>
        </p:nvSpPr>
        <p:spPr/>
        <p:txBody>
          <a:bodyPr/>
          <a:lstStyle/>
          <a:p>
            <a:pPr eaLnBrk="1" hangingPunct="1">
              <a:buFontTx/>
              <a:buNone/>
              <a:defRPr/>
            </a:pPr>
            <a:r>
              <a:rPr lang="en-US" sz="2400" b="1" dirty="0" smtClean="0"/>
              <a:t>Step 3</a:t>
            </a:r>
          </a:p>
          <a:p>
            <a:pPr eaLnBrk="1" hangingPunct="1">
              <a:defRPr/>
            </a:pPr>
            <a:r>
              <a:rPr lang="en-US" sz="2400" dirty="0" smtClean="0"/>
              <a:t>Decide on target population</a:t>
            </a:r>
          </a:p>
          <a:p>
            <a:pPr eaLnBrk="1" hangingPunct="1">
              <a:defRPr/>
            </a:pPr>
            <a:r>
              <a:rPr lang="en-US" sz="2400" dirty="0" smtClean="0"/>
              <a:t>Get sampling frame</a:t>
            </a:r>
          </a:p>
          <a:p>
            <a:pPr eaLnBrk="1" hangingPunct="1">
              <a:defRPr/>
            </a:pPr>
            <a:r>
              <a:rPr lang="en-US" sz="2400" dirty="0" smtClean="0"/>
              <a:t>Decide on sample size</a:t>
            </a:r>
          </a:p>
          <a:p>
            <a:pPr eaLnBrk="1" hangingPunct="1">
              <a:defRPr/>
            </a:pPr>
            <a:r>
              <a:rPr lang="en-US" sz="2400" dirty="0" smtClean="0"/>
              <a:t>Select sample</a:t>
            </a:r>
          </a:p>
          <a:p>
            <a:pPr eaLnBrk="1" hangingPunct="1">
              <a:buFontTx/>
              <a:buNone/>
              <a:defRPr/>
            </a:pPr>
            <a:r>
              <a:rPr lang="en-US" sz="2400" b="1" dirty="0" smtClean="0"/>
              <a:t>Step 4</a:t>
            </a:r>
          </a:p>
          <a:p>
            <a:pPr eaLnBrk="1" hangingPunct="1">
              <a:defRPr/>
            </a:pPr>
            <a:r>
              <a:rPr lang="en-US" sz="2400" dirty="0" smtClean="0"/>
              <a:t>Locate respondents</a:t>
            </a:r>
          </a:p>
          <a:p>
            <a:pPr eaLnBrk="1" hangingPunct="1">
              <a:defRPr/>
            </a:pPr>
            <a:r>
              <a:rPr lang="en-US" sz="2400" dirty="0" smtClean="0"/>
              <a:t>Conduct interviews</a:t>
            </a:r>
          </a:p>
          <a:p>
            <a:pPr eaLnBrk="1" hangingPunct="1">
              <a:defRPr/>
            </a:pPr>
            <a:r>
              <a:rPr lang="en-US" sz="2400" dirty="0" smtClean="0"/>
              <a:t>Carefully record data</a:t>
            </a:r>
          </a:p>
          <a:p>
            <a:pPr eaLnBrk="1" hangingPunct="1">
              <a:defRPr/>
            </a:pPr>
            <a:endParaRPr lang="en-US" sz="2400"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Steps in Conducting a Survey</a:t>
            </a:r>
            <a:endParaRPr lang="en-US" dirty="0"/>
          </a:p>
        </p:txBody>
      </p:sp>
      <p:sp>
        <p:nvSpPr>
          <p:cNvPr id="4" name="Content Placeholder 3"/>
          <p:cNvSpPr>
            <a:spLocks noGrp="1"/>
          </p:cNvSpPr>
          <p:nvPr>
            <p:ph sz="half" idx="1"/>
          </p:nvPr>
        </p:nvSpPr>
        <p:spPr/>
        <p:txBody>
          <a:bodyPr/>
          <a:lstStyle/>
          <a:p>
            <a:pPr eaLnBrk="1" hangingPunct="1">
              <a:buFontTx/>
              <a:buNone/>
              <a:defRPr/>
            </a:pPr>
            <a:r>
              <a:rPr lang="en-US" sz="2400" b="1" dirty="0" smtClean="0"/>
              <a:t>Step 5</a:t>
            </a:r>
          </a:p>
          <a:p>
            <a:pPr eaLnBrk="1" hangingPunct="1">
              <a:defRPr/>
            </a:pPr>
            <a:r>
              <a:rPr lang="en-US" sz="2400" dirty="0" smtClean="0"/>
              <a:t>Enter data into computers</a:t>
            </a:r>
          </a:p>
          <a:p>
            <a:pPr eaLnBrk="1" hangingPunct="1">
              <a:defRPr/>
            </a:pPr>
            <a:r>
              <a:rPr lang="en-US" sz="2400" dirty="0" smtClean="0"/>
              <a:t>Recheck all data</a:t>
            </a:r>
          </a:p>
          <a:p>
            <a:pPr eaLnBrk="1" hangingPunct="1">
              <a:defRPr/>
            </a:pPr>
            <a:r>
              <a:rPr lang="en-US" sz="2400" dirty="0" smtClean="0"/>
              <a:t>Perform statistical analysis on data</a:t>
            </a:r>
            <a:endParaRPr lang="en-US" dirty="0"/>
          </a:p>
        </p:txBody>
      </p:sp>
      <p:sp>
        <p:nvSpPr>
          <p:cNvPr id="5" name="Content Placeholder 4"/>
          <p:cNvSpPr>
            <a:spLocks noGrp="1"/>
          </p:cNvSpPr>
          <p:nvPr>
            <p:ph sz="half" idx="2"/>
          </p:nvPr>
        </p:nvSpPr>
        <p:spPr/>
        <p:txBody>
          <a:bodyPr/>
          <a:lstStyle/>
          <a:p>
            <a:pPr eaLnBrk="1" hangingPunct="1">
              <a:buFontTx/>
              <a:buNone/>
              <a:defRPr/>
            </a:pPr>
            <a:r>
              <a:rPr lang="en-US" sz="2400" b="1" dirty="0" smtClean="0"/>
              <a:t>Step 6</a:t>
            </a:r>
          </a:p>
          <a:p>
            <a:pPr eaLnBrk="1" hangingPunct="1">
              <a:defRPr/>
            </a:pPr>
            <a:r>
              <a:rPr lang="en-US" sz="2400" dirty="0" smtClean="0"/>
              <a:t>Describe methods and findings in research report</a:t>
            </a:r>
          </a:p>
          <a:p>
            <a:pPr eaLnBrk="1" hangingPunct="1">
              <a:defRPr/>
            </a:pPr>
            <a:r>
              <a:rPr lang="en-US" sz="2400" dirty="0" smtClean="0"/>
              <a:t>Present findings to others for critique and evaluation</a:t>
            </a:r>
            <a:endParaRPr lang="en-US" sz="24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274638"/>
            <a:ext cx="8686800" cy="868362"/>
          </a:xfrm>
        </p:spPr>
        <p:txBody>
          <a:bodyPr/>
          <a:lstStyle/>
          <a:p>
            <a:pPr eaLnBrk="1" hangingPunct="1">
              <a:defRPr/>
            </a:pPr>
            <a:r>
              <a:rPr lang="en-US" sz="3600" dirty="0" smtClean="0"/>
              <a:t>Things to Avoid in Survey Question Writing</a:t>
            </a:r>
            <a:endParaRPr lang="en-US" sz="3600" dirty="0"/>
          </a:p>
        </p:txBody>
      </p:sp>
      <p:sp>
        <p:nvSpPr>
          <p:cNvPr id="3" name="Content Placeholder 2"/>
          <p:cNvSpPr>
            <a:spLocks noGrp="1"/>
          </p:cNvSpPr>
          <p:nvPr>
            <p:ph sz="half" idx="1"/>
          </p:nvPr>
        </p:nvSpPr>
        <p:spPr>
          <a:xfrm>
            <a:off x="457200" y="1600200"/>
            <a:ext cx="8115300" cy="4829175"/>
          </a:xfrm>
        </p:spPr>
        <p:txBody>
          <a:bodyPr/>
          <a:lstStyle/>
          <a:p>
            <a:pPr eaLnBrk="1" hangingPunct="1">
              <a:defRPr/>
            </a:pPr>
            <a:r>
              <a:rPr lang="en-US" b="1" dirty="0" smtClean="0"/>
              <a:t>Jargon, slang, abbreviations</a:t>
            </a:r>
          </a:p>
          <a:p>
            <a:pPr eaLnBrk="1" hangingPunct="1">
              <a:defRPr/>
            </a:pPr>
            <a:r>
              <a:rPr lang="en-US" b="1" dirty="0" smtClean="0"/>
              <a:t>Vagueness:</a:t>
            </a:r>
            <a:r>
              <a:rPr lang="en-US" dirty="0" smtClean="0"/>
              <a:t> “What is your income?”</a:t>
            </a:r>
          </a:p>
          <a:p>
            <a:pPr eaLnBrk="1" hangingPunct="1">
              <a:defRPr/>
            </a:pPr>
            <a:r>
              <a:rPr lang="en-US" b="1" dirty="0" smtClean="0"/>
              <a:t>Emotional language and prestige bias:</a:t>
            </a:r>
            <a:r>
              <a:rPr lang="en-US" dirty="0" smtClean="0"/>
              <a:t> exploited vs. underpaid</a:t>
            </a:r>
          </a:p>
          <a:p>
            <a:pPr eaLnBrk="1" hangingPunct="1">
              <a:defRPr/>
            </a:pPr>
            <a:r>
              <a:rPr lang="en-US" b="1" dirty="0" smtClean="0"/>
              <a:t>Double-barreled questions:</a:t>
            </a:r>
            <a:r>
              <a:rPr lang="en-US" dirty="0" smtClean="0"/>
              <a:t> “Does this company have pension and health insurance?”</a:t>
            </a:r>
          </a:p>
          <a:p>
            <a:pPr eaLnBrk="1" hangingPunct="1">
              <a:defRPr/>
            </a:pPr>
            <a:r>
              <a:rPr lang="en-US" b="1" dirty="0" smtClean="0"/>
              <a:t>Leading questions:</a:t>
            </a:r>
            <a:r>
              <a:rPr lang="en-US" dirty="0" smtClean="0"/>
              <a:t> “Should the mayor spend even more tax money trying to keep the streets in top shape?” </a:t>
            </a:r>
            <a:r>
              <a:rPr lang="en-US" dirty="0" err="1" smtClean="0"/>
              <a:t>vs</a:t>
            </a:r>
            <a:r>
              <a:rPr lang="en-US" dirty="0" smtClean="0"/>
              <a:t>, “Should the mayor fix the potholed and dangerous streets in our city?”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9" name="Rectangle 2"/>
          <p:cNvSpPr>
            <a:spLocks noChangeArrowheads="1"/>
          </p:cNvSpPr>
          <p:nvPr/>
        </p:nvSpPr>
        <p:spPr bwMode="auto">
          <a:xfrm>
            <a:off x="1143000" y="404813"/>
            <a:ext cx="7100888" cy="720725"/>
          </a:xfrm>
          <a:prstGeom prst="rect">
            <a:avLst/>
          </a:prstGeom>
          <a:noFill/>
          <a:ln w="9525">
            <a:noFill/>
            <a:miter lim="800000"/>
            <a:headEnd/>
            <a:tailEnd/>
          </a:ln>
        </p:spPr>
        <p:txBody>
          <a:bodyPr/>
          <a:lstStyle/>
          <a:p>
            <a:pPr algn="ctr">
              <a:defRPr/>
            </a:pPr>
            <a:r>
              <a:rPr lang="en-US" sz="3200" b="1">
                <a:effectLst>
                  <a:outerShdw blurRad="38100" dist="38100" dir="2700000" algn="tl">
                    <a:srgbClr val="000000"/>
                  </a:outerShdw>
                </a:effectLst>
              </a:rPr>
              <a:t>Approaches to Social Resaerch</a:t>
            </a:r>
            <a:endParaRPr lang="id-ID" sz="3200">
              <a:effectLst>
                <a:outerShdw blurRad="38100" dist="38100" dir="2700000" algn="tl">
                  <a:srgbClr val="000000"/>
                </a:outerShdw>
              </a:effectLst>
            </a:endParaRPr>
          </a:p>
        </p:txBody>
      </p:sp>
      <p:sp>
        <p:nvSpPr>
          <p:cNvPr id="8230" name="Rectangle 3"/>
          <p:cNvSpPr>
            <a:spLocks noChangeArrowheads="1"/>
          </p:cNvSpPr>
          <p:nvPr/>
        </p:nvSpPr>
        <p:spPr bwMode="auto">
          <a:xfrm>
            <a:off x="755650" y="1557338"/>
            <a:ext cx="7704138" cy="4171950"/>
          </a:xfrm>
          <a:prstGeom prst="rect">
            <a:avLst/>
          </a:prstGeom>
          <a:noFill/>
          <a:ln w="9525">
            <a:noFill/>
            <a:miter lim="800000"/>
            <a:headEnd/>
            <a:tailEnd/>
          </a:ln>
        </p:spPr>
        <p:txBody>
          <a:bodyPr/>
          <a:lstStyle/>
          <a:p>
            <a:pPr marL="533400" indent="-533400">
              <a:lnSpc>
                <a:spcPct val="90000"/>
              </a:lnSpc>
              <a:spcBef>
                <a:spcPct val="20000"/>
              </a:spcBef>
              <a:buClr>
                <a:schemeClr val="hlink"/>
              </a:buClr>
              <a:buFontTx/>
              <a:buChar char="•"/>
              <a:defRPr/>
            </a:pPr>
            <a:r>
              <a:rPr lang="en-US" sz="2800" dirty="0">
                <a:effectLst>
                  <a:outerShdw blurRad="38100" dist="38100" dir="2700000" algn="tl">
                    <a:srgbClr val="000000"/>
                  </a:outerShdw>
                </a:effectLst>
              </a:rPr>
              <a:t>There is a debate over what science means.</a:t>
            </a:r>
          </a:p>
          <a:p>
            <a:pPr marL="533400" indent="-533400">
              <a:lnSpc>
                <a:spcPct val="90000"/>
              </a:lnSpc>
              <a:spcBef>
                <a:spcPct val="20000"/>
              </a:spcBef>
              <a:buClr>
                <a:schemeClr val="hlink"/>
              </a:buClr>
              <a:buFontTx/>
              <a:buChar char="•"/>
              <a:defRPr/>
            </a:pPr>
            <a:r>
              <a:rPr lang="en-US" sz="2800" dirty="0">
                <a:effectLst>
                  <a:outerShdw blurRad="38100" dist="38100" dir="2700000" algn="tl">
                    <a:srgbClr val="000000"/>
                  </a:outerShdw>
                </a:effectLst>
              </a:rPr>
              <a:t>Human beings are qualitatively different from the objects of study in the natural sciences.</a:t>
            </a:r>
          </a:p>
          <a:p>
            <a:pPr marL="533400" indent="-533400">
              <a:lnSpc>
                <a:spcPct val="90000"/>
              </a:lnSpc>
              <a:spcBef>
                <a:spcPct val="20000"/>
              </a:spcBef>
              <a:buClr>
                <a:schemeClr val="hlink"/>
              </a:buClr>
              <a:buFontTx/>
              <a:buChar char="•"/>
              <a:defRPr/>
            </a:pPr>
            <a:r>
              <a:rPr lang="en-US" sz="2800" dirty="0">
                <a:effectLst>
                  <a:outerShdw blurRad="38100" dist="38100" dir="2700000" algn="tl">
                    <a:srgbClr val="000000"/>
                  </a:outerShdw>
                </a:effectLst>
              </a:rPr>
              <a:t>The Approaches:</a:t>
            </a:r>
          </a:p>
          <a:p>
            <a:pPr marL="742950" lvl="1" indent="-285750">
              <a:lnSpc>
                <a:spcPct val="90000"/>
              </a:lnSpc>
              <a:spcBef>
                <a:spcPct val="20000"/>
              </a:spcBef>
              <a:buFontTx/>
              <a:buChar char="–"/>
              <a:defRPr/>
            </a:pPr>
            <a:r>
              <a:rPr lang="en-US" sz="2800" dirty="0">
                <a:effectLst>
                  <a:outerShdw blurRad="38100" dist="38100" dir="2700000" algn="tl">
                    <a:srgbClr val="000000"/>
                  </a:outerShdw>
                </a:effectLst>
              </a:rPr>
              <a:t>Positivism</a:t>
            </a:r>
          </a:p>
          <a:p>
            <a:pPr marL="742950" lvl="1" indent="-285750">
              <a:lnSpc>
                <a:spcPct val="90000"/>
              </a:lnSpc>
              <a:spcBef>
                <a:spcPct val="20000"/>
              </a:spcBef>
              <a:buFontTx/>
              <a:buChar char="–"/>
              <a:defRPr/>
            </a:pPr>
            <a:r>
              <a:rPr lang="en-US" sz="2800" dirty="0">
                <a:effectLst>
                  <a:outerShdw blurRad="38100" dist="38100" dir="2700000" algn="tl">
                    <a:srgbClr val="000000"/>
                  </a:outerShdw>
                </a:effectLst>
              </a:rPr>
              <a:t>Interpretive social science</a:t>
            </a:r>
          </a:p>
          <a:p>
            <a:pPr marL="742950" lvl="1" indent="-285750">
              <a:lnSpc>
                <a:spcPct val="90000"/>
              </a:lnSpc>
              <a:spcBef>
                <a:spcPct val="20000"/>
              </a:spcBef>
              <a:buFontTx/>
              <a:buChar char="–"/>
              <a:defRPr/>
            </a:pPr>
            <a:r>
              <a:rPr lang="en-US" sz="2800" dirty="0">
                <a:effectLst>
                  <a:outerShdw blurRad="38100" dist="38100" dir="2700000" algn="tl">
                    <a:srgbClr val="000000"/>
                  </a:outerShdw>
                </a:effectLst>
              </a:rPr>
              <a:t>Critical social science</a:t>
            </a:r>
          </a:p>
          <a:p>
            <a:pPr marL="742950" lvl="1" indent="-285750">
              <a:lnSpc>
                <a:spcPct val="90000"/>
              </a:lnSpc>
              <a:spcBef>
                <a:spcPct val="20000"/>
              </a:spcBef>
              <a:buFontTx/>
              <a:buChar char="–"/>
              <a:defRPr/>
            </a:pPr>
            <a:r>
              <a:rPr lang="en-US" sz="2800" dirty="0">
                <a:effectLst>
                  <a:outerShdw blurRad="38100" dist="38100" dir="2700000" algn="tl">
                    <a:srgbClr val="000000"/>
                  </a:outerShdw>
                </a:effectLst>
              </a:rPr>
              <a:t>Feminism</a:t>
            </a:r>
          </a:p>
          <a:p>
            <a:pPr marL="742950" lvl="1" indent="-285750">
              <a:lnSpc>
                <a:spcPct val="90000"/>
              </a:lnSpc>
              <a:spcBef>
                <a:spcPct val="20000"/>
              </a:spcBef>
              <a:buFontTx/>
              <a:buChar char="–"/>
              <a:defRPr/>
            </a:pPr>
            <a:r>
              <a:rPr lang="en-US" sz="2800" dirty="0">
                <a:effectLst>
                  <a:outerShdw blurRad="38100" dist="38100" dir="2700000" algn="tl">
                    <a:srgbClr val="000000"/>
                  </a:outerShdw>
                </a:effectLst>
              </a:rPr>
              <a:t>Postmodernism</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274638"/>
            <a:ext cx="8686800" cy="868362"/>
          </a:xfrm>
        </p:spPr>
        <p:txBody>
          <a:bodyPr/>
          <a:lstStyle/>
          <a:p>
            <a:pPr eaLnBrk="1" hangingPunct="1">
              <a:defRPr/>
            </a:pPr>
            <a:r>
              <a:rPr lang="en-US" sz="3600" dirty="0" smtClean="0"/>
              <a:t>Things to Avoid in Survey Question Writing</a:t>
            </a:r>
            <a:endParaRPr lang="en-US" sz="3600" dirty="0"/>
          </a:p>
        </p:txBody>
      </p:sp>
      <p:sp>
        <p:nvSpPr>
          <p:cNvPr id="4" name="Content Placeholder 3"/>
          <p:cNvSpPr>
            <a:spLocks noGrp="1"/>
          </p:cNvSpPr>
          <p:nvPr>
            <p:ph sz="half" idx="2"/>
          </p:nvPr>
        </p:nvSpPr>
        <p:spPr>
          <a:xfrm>
            <a:off x="214313" y="1600200"/>
            <a:ext cx="8501062" cy="4900613"/>
          </a:xfrm>
        </p:spPr>
        <p:txBody>
          <a:bodyPr/>
          <a:lstStyle/>
          <a:p>
            <a:pPr eaLnBrk="1" hangingPunct="1">
              <a:defRPr/>
            </a:pPr>
            <a:r>
              <a:rPr lang="en-US" b="1" dirty="0" smtClean="0"/>
              <a:t>Issues beyond respondent capabilities</a:t>
            </a:r>
          </a:p>
          <a:p>
            <a:pPr eaLnBrk="1" hangingPunct="1">
              <a:defRPr/>
            </a:pPr>
            <a:r>
              <a:rPr lang="en-US" b="1" dirty="0" smtClean="0"/>
              <a:t>False premises: </a:t>
            </a:r>
            <a:r>
              <a:rPr lang="en-US" dirty="0" smtClean="0"/>
              <a:t>“The economy is much better now. Do you plan to expand your business?”</a:t>
            </a:r>
          </a:p>
          <a:p>
            <a:pPr eaLnBrk="1" hangingPunct="1">
              <a:defRPr/>
            </a:pPr>
            <a:r>
              <a:rPr lang="en-US" b="1" dirty="0" smtClean="0"/>
              <a:t>Distant future intentions: </a:t>
            </a:r>
            <a:r>
              <a:rPr lang="en-US" dirty="0" smtClean="0"/>
              <a:t>“Suppose a new grocery store opened down the road. Would you shop at it?” </a:t>
            </a:r>
          </a:p>
          <a:p>
            <a:pPr eaLnBrk="1" hangingPunct="1">
              <a:defRPr/>
            </a:pPr>
            <a:r>
              <a:rPr lang="en-US" b="1" dirty="0" smtClean="0"/>
              <a:t>Double negatives: </a:t>
            </a:r>
            <a:r>
              <a:rPr lang="en-US" dirty="0" smtClean="0"/>
              <a:t>“I don’t get no job?” </a:t>
            </a:r>
          </a:p>
          <a:p>
            <a:pPr eaLnBrk="1" hangingPunct="1">
              <a:defRPr/>
            </a:pPr>
            <a:r>
              <a:rPr lang="en-US" b="1" dirty="0" smtClean="0"/>
              <a:t>Avoid overlapping or unbalanced responses: </a:t>
            </a:r>
            <a:r>
              <a:rPr lang="en-US" dirty="0" smtClean="0"/>
              <a:t>“Are you working or unemployed (full-time home-makers, people on vacation, students)?” ; “What kind of job is the mayor doing: outstanding, excellent, very good, or satisfactory?”</a:t>
            </a:r>
          </a:p>
          <a:p>
            <a:pPr eaLnBrk="1" hangingPunct="1">
              <a:defRPr/>
            </a:pP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t>Getting Honest Answers</a:t>
            </a:r>
            <a:endParaRPr lang="en-US" dirty="0"/>
          </a:p>
        </p:txBody>
      </p:sp>
      <p:sp>
        <p:nvSpPr>
          <p:cNvPr id="6" name="Content Placeholder 5"/>
          <p:cNvSpPr>
            <a:spLocks noGrp="1"/>
          </p:cNvSpPr>
          <p:nvPr>
            <p:ph idx="1"/>
          </p:nvPr>
        </p:nvSpPr>
        <p:spPr>
          <a:xfrm>
            <a:off x="1071563" y="1600200"/>
            <a:ext cx="7615237" cy="4495800"/>
          </a:xfrm>
        </p:spPr>
        <p:txBody>
          <a:bodyPr/>
          <a:lstStyle/>
          <a:p>
            <a:pPr eaLnBrk="1" hangingPunct="1">
              <a:defRPr/>
            </a:pPr>
            <a:r>
              <a:rPr lang="en-US" b="1" dirty="0" smtClean="0"/>
              <a:t>Question on sensitive topics</a:t>
            </a:r>
          </a:p>
          <a:p>
            <a:pPr eaLnBrk="1" hangingPunct="1">
              <a:defRPr/>
            </a:pPr>
            <a:r>
              <a:rPr lang="en-US" b="1" dirty="0" smtClean="0"/>
              <a:t>Social desirability bias:</a:t>
            </a:r>
            <a:r>
              <a:rPr lang="en-US" dirty="0" smtClean="0"/>
              <a:t> people tend to over-report being cultured, giving money to charity, etc.</a:t>
            </a:r>
          </a:p>
          <a:p>
            <a:pPr eaLnBrk="1" hangingPunct="1">
              <a:defRPr/>
            </a:pPr>
            <a:r>
              <a:rPr lang="en-US" b="1" dirty="0" smtClean="0"/>
              <a:t>Knowledge question:</a:t>
            </a:r>
            <a:r>
              <a:rPr lang="en-US" dirty="0" smtClean="0"/>
              <a:t> vs. opinion</a:t>
            </a:r>
          </a:p>
          <a:p>
            <a:pPr eaLnBrk="1" hangingPunct="1">
              <a:defRPr/>
            </a:pPr>
            <a:r>
              <a:rPr lang="en-US" b="1" dirty="0" smtClean="0"/>
              <a:t>Contingency questions.</a:t>
            </a:r>
            <a:r>
              <a:rPr lang="en-US" dirty="0" smtClean="0"/>
              <a:t> Two (or more) part question. The answer of the first question determines the second question.</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71438"/>
            <a:ext cx="8229600" cy="642937"/>
          </a:xfrm>
          <a:prstGeom prst="rect">
            <a:avLst/>
          </a:prstGeom>
          <a:noFill/>
          <a:ln>
            <a:miter lim="800000"/>
            <a:headEnd/>
            <a:tailEnd/>
          </a:ln>
        </p:spPr>
        <p:txBody>
          <a:bodyPr/>
          <a:lstStyle/>
          <a:p>
            <a:pPr algn="ctr">
              <a:defRPr/>
            </a:pPr>
            <a:r>
              <a:rPr lang="en-US" sz="3600" b="1" kern="0" dirty="0">
                <a:solidFill>
                  <a:schemeClr val="tx2"/>
                </a:solidFill>
                <a:effectLst>
                  <a:outerShdw blurRad="38100" dist="38100" dir="2700000" algn="tl">
                    <a:srgbClr val="000000"/>
                  </a:outerShdw>
                </a:effectLst>
                <a:latin typeface="+mj-lt"/>
                <a:ea typeface="+mj-ea"/>
                <a:cs typeface="+mj-cs"/>
              </a:rPr>
              <a:t>Closed Questions</a:t>
            </a:r>
          </a:p>
        </p:txBody>
      </p:sp>
      <p:sp>
        <p:nvSpPr>
          <p:cNvPr id="5" name="Text Placeholder 4"/>
          <p:cNvSpPr txBox="1">
            <a:spLocks/>
          </p:cNvSpPr>
          <p:nvPr/>
        </p:nvSpPr>
        <p:spPr bwMode="auto">
          <a:xfrm>
            <a:off x="457200" y="571500"/>
            <a:ext cx="4040188" cy="639763"/>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3200" kern="0" dirty="0">
                <a:effectLst>
                  <a:outerShdw blurRad="38100" dist="38100" dir="2700000" algn="tl">
                    <a:srgbClr val="000000"/>
                  </a:outerShdw>
                </a:effectLst>
                <a:latin typeface="+mn-lt"/>
              </a:rPr>
              <a:t>Advantages 		</a:t>
            </a:r>
          </a:p>
        </p:txBody>
      </p:sp>
      <p:sp>
        <p:nvSpPr>
          <p:cNvPr id="6" name="Content Placeholder 5"/>
          <p:cNvSpPr txBox="1">
            <a:spLocks/>
          </p:cNvSpPr>
          <p:nvPr/>
        </p:nvSpPr>
        <p:spPr bwMode="auto">
          <a:xfrm>
            <a:off x="71438" y="1143000"/>
            <a:ext cx="3429000" cy="5715000"/>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Easier and quicker for respondent to answer</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Easier to compare answer from different respondents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The response choices can clarify question meaning for respondents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Respondents are more likely to answer about sensitive topics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Fewer irrelevant or confused answer to question</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Less articulate or less literate respondents are not at a disadvantage</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Replication is easier</a:t>
            </a:r>
          </a:p>
        </p:txBody>
      </p:sp>
      <p:sp>
        <p:nvSpPr>
          <p:cNvPr id="7" name="Text Placeholder 6"/>
          <p:cNvSpPr txBox="1">
            <a:spLocks/>
          </p:cNvSpPr>
          <p:nvPr/>
        </p:nvSpPr>
        <p:spPr bwMode="auto">
          <a:xfrm>
            <a:off x="4645025" y="571500"/>
            <a:ext cx="4041775" cy="639763"/>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3200" kern="0" dirty="0">
                <a:effectLst>
                  <a:outerShdw blurRad="38100" dist="38100" dir="2700000" algn="tl">
                    <a:srgbClr val="000000"/>
                  </a:outerShdw>
                </a:effectLst>
                <a:latin typeface="+mn-lt"/>
              </a:rPr>
              <a:t>Disadvantages </a:t>
            </a:r>
          </a:p>
        </p:txBody>
      </p:sp>
      <p:sp>
        <p:nvSpPr>
          <p:cNvPr id="8" name="Content Placeholder 7"/>
          <p:cNvSpPr txBox="1">
            <a:spLocks/>
          </p:cNvSpPr>
          <p:nvPr/>
        </p:nvSpPr>
        <p:spPr bwMode="auto">
          <a:xfrm>
            <a:off x="3643313" y="1143000"/>
            <a:ext cx="5500687" cy="5715000"/>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They suggest idea that respondents would not otherwise have</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Respondents with no opinion or knowledge can answer anyway</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Respondents can frustrated because their desired answer is not a choice</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It is confusing if many response choices are offered</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Misinterpretation of a question can go unnoticed</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Distinctions between respondent answers may be blurred</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Clerical mistakes are possible</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They force respondents to give simplistic responses to complex issues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They force people to make choices they would not make in the real world</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00025" y="-71438"/>
            <a:ext cx="8229600" cy="714376"/>
          </a:xfrm>
          <a:prstGeom prst="rect">
            <a:avLst/>
          </a:prstGeom>
          <a:noFill/>
          <a:ln>
            <a:miter lim="800000"/>
            <a:headEnd/>
            <a:tailEnd/>
          </a:ln>
        </p:spPr>
        <p:txBody>
          <a:bodyPr/>
          <a:lstStyle/>
          <a:p>
            <a:pPr algn="ctr">
              <a:defRPr/>
            </a:pPr>
            <a:r>
              <a:rPr lang="en-US" sz="3600" b="1" kern="0" dirty="0">
                <a:solidFill>
                  <a:schemeClr val="tx2"/>
                </a:solidFill>
                <a:effectLst>
                  <a:outerShdw blurRad="38100" dist="38100" dir="2700000" algn="tl">
                    <a:srgbClr val="000000"/>
                  </a:outerShdw>
                </a:effectLst>
                <a:latin typeface="+mj-lt"/>
                <a:ea typeface="+mj-ea"/>
                <a:cs typeface="+mj-cs"/>
              </a:rPr>
              <a:t>Open Question</a:t>
            </a:r>
          </a:p>
        </p:txBody>
      </p:sp>
      <p:sp>
        <p:nvSpPr>
          <p:cNvPr id="3" name="Text Placeholder 2"/>
          <p:cNvSpPr txBox="1">
            <a:spLocks/>
          </p:cNvSpPr>
          <p:nvPr/>
        </p:nvSpPr>
        <p:spPr bwMode="auto">
          <a:xfrm>
            <a:off x="457200" y="503238"/>
            <a:ext cx="4040188" cy="639762"/>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2800" b="1" kern="0" dirty="0">
                <a:effectLst>
                  <a:outerShdw blurRad="38100" dist="38100" dir="2700000" algn="tl">
                    <a:srgbClr val="000000"/>
                  </a:outerShdw>
                </a:effectLst>
                <a:latin typeface="+mn-lt"/>
              </a:rPr>
              <a:t>Advantages </a:t>
            </a:r>
            <a:r>
              <a:rPr lang="en-US" sz="3200" kern="0" dirty="0">
                <a:effectLst>
                  <a:outerShdw blurRad="38100" dist="38100" dir="2700000" algn="tl">
                    <a:srgbClr val="000000"/>
                  </a:outerShdw>
                </a:effectLst>
                <a:latin typeface="+mn-lt"/>
              </a:rPr>
              <a:t>	</a:t>
            </a:r>
          </a:p>
        </p:txBody>
      </p:sp>
      <p:sp>
        <p:nvSpPr>
          <p:cNvPr id="4" name="Content Placeholder 3"/>
          <p:cNvSpPr txBox="1">
            <a:spLocks/>
          </p:cNvSpPr>
          <p:nvPr/>
        </p:nvSpPr>
        <p:spPr bwMode="auto">
          <a:xfrm>
            <a:off x="0" y="1071563"/>
            <a:ext cx="3214688" cy="3951287"/>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Permit an unlimited number of possible answers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Respondents can answer in detail and can qualify and clarify responses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Unanticipated findings can be discovered</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Permit adequate answers to complex issues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Permit creativity, self-expression and richness or detail</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Reveal a respondent’s logic, thinking process and frame of reference</a:t>
            </a:r>
          </a:p>
        </p:txBody>
      </p:sp>
      <p:sp>
        <p:nvSpPr>
          <p:cNvPr id="5" name="Text Placeholder 4"/>
          <p:cNvSpPr txBox="1">
            <a:spLocks/>
          </p:cNvSpPr>
          <p:nvPr/>
        </p:nvSpPr>
        <p:spPr bwMode="auto">
          <a:xfrm>
            <a:off x="4816475" y="503238"/>
            <a:ext cx="4041775" cy="639762"/>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2800" b="1" kern="0" dirty="0">
                <a:effectLst>
                  <a:outerShdw blurRad="38100" dist="38100" dir="2700000" algn="tl">
                    <a:srgbClr val="000000"/>
                  </a:outerShdw>
                </a:effectLst>
                <a:latin typeface="+mn-lt"/>
              </a:rPr>
              <a:t>Disadvantages </a:t>
            </a:r>
          </a:p>
        </p:txBody>
      </p:sp>
      <p:sp>
        <p:nvSpPr>
          <p:cNvPr id="6" name="Content Placeholder 5"/>
          <p:cNvSpPr txBox="1">
            <a:spLocks/>
          </p:cNvSpPr>
          <p:nvPr/>
        </p:nvSpPr>
        <p:spPr bwMode="auto">
          <a:xfrm>
            <a:off x="3357563" y="1000125"/>
            <a:ext cx="5786437" cy="5094288"/>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Different respondents give different degrees of detail in answers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Responses may be irrelevant or buried in useless detail</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Comparisons and statistical analysis become very difficult</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Coding responses is difficult</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Articulate and highly literate respondents have an advantage</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Questions may be too general who lose direction</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Responses are written verbatim, which is difficult for interviewers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A greater amount of respondent time, thought and effort is necessary</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Respondents can be intimidated by questions</a:t>
            </a:r>
          </a:p>
          <a:p>
            <a:pPr marL="342900" indent="-342900">
              <a:spcBef>
                <a:spcPct val="20000"/>
              </a:spcBef>
              <a:buClr>
                <a:schemeClr val="hlink"/>
              </a:buClr>
              <a:buFontTx/>
              <a:buChar char="•"/>
              <a:defRPr/>
            </a:pPr>
            <a:r>
              <a:rPr lang="en-US" sz="2000" kern="0" dirty="0">
                <a:effectLst>
                  <a:outerShdw blurRad="38100" dist="38100" dir="2700000" algn="tl">
                    <a:srgbClr val="000000"/>
                  </a:outerShdw>
                </a:effectLst>
                <a:latin typeface="+mn-lt"/>
              </a:rPr>
              <a:t>Answers take up a lot of space in the questionnaire</a:t>
            </a:r>
          </a:p>
          <a:p>
            <a:pPr marL="342900" indent="-342900">
              <a:spcBef>
                <a:spcPct val="20000"/>
              </a:spcBef>
              <a:buClr>
                <a:schemeClr val="hlink"/>
              </a:buClr>
              <a:buFontTx/>
              <a:buChar char="•"/>
              <a:defRPr/>
            </a:pPr>
            <a:endParaRPr lang="en-US" sz="1600" kern="0" dirty="0">
              <a:effectLst>
                <a:outerShdw blurRad="38100" dist="38100" dir="2700000" algn="tl">
                  <a:srgbClr val="000000"/>
                </a:outerShdw>
              </a:effectLst>
              <a:latin typeface="+mn-lt"/>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3.4. Observation</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Observation</a:t>
            </a:r>
            <a:endParaRPr lang="en-US" dirty="0"/>
          </a:p>
        </p:txBody>
      </p:sp>
      <p:sp>
        <p:nvSpPr>
          <p:cNvPr id="3" name="Content Placeholder 2"/>
          <p:cNvSpPr>
            <a:spLocks noGrp="1"/>
          </p:cNvSpPr>
          <p:nvPr>
            <p:ph idx="1"/>
          </p:nvPr>
        </p:nvSpPr>
        <p:spPr/>
        <p:txBody>
          <a:bodyPr/>
          <a:lstStyle/>
          <a:p>
            <a:pPr eaLnBrk="1" hangingPunct="1">
              <a:defRPr/>
            </a:pPr>
            <a:r>
              <a:rPr lang="en-US" sz="2800" b="1" dirty="0" smtClean="0"/>
              <a:t>Unobtrusive Measures</a:t>
            </a:r>
            <a:r>
              <a:rPr lang="en-US" sz="2800" dirty="0" smtClean="0"/>
              <a:t> is that the people being studied are not aware of it but leave evidence of their social behavior or actions “naturally.”</a:t>
            </a:r>
          </a:p>
          <a:p>
            <a:pPr eaLnBrk="1" hangingPunct="1">
              <a:defRPr/>
            </a:pPr>
            <a:r>
              <a:rPr lang="en-US" sz="2800" b="1" dirty="0" smtClean="0"/>
              <a:t>Unobtrusive observation</a:t>
            </a:r>
          </a:p>
          <a:p>
            <a:pPr lvl="1" eaLnBrk="1" hangingPunct="1">
              <a:defRPr/>
            </a:pPr>
            <a:r>
              <a:rPr lang="en-US" dirty="0" smtClean="0"/>
              <a:t>Erosion measures: e.g. measure interest in different exhibits by noting worn tiles on the floor in different parts of a museum</a:t>
            </a:r>
          </a:p>
          <a:p>
            <a:pPr lvl="1" eaLnBrk="1" hangingPunct="1">
              <a:defRPr/>
            </a:pPr>
            <a:r>
              <a:rPr lang="en-US" dirty="0" smtClean="0"/>
              <a:t>Accretion measure: e.g. examine the contents of garbage dumps to learn about lifestyles from what is thrown away</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t>Nonreactive/Unobtrusive Measure</a:t>
            </a:r>
            <a:endParaRPr lang="en-US" sz="3600" dirty="0"/>
          </a:p>
        </p:txBody>
      </p:sp>
      <p:sp>
        <p:nvSpPr>
          <p:cNvPr id="3" name="Content Placeholder 2"/>
          <p:cNvSpPr>
            <a:spLocks noGrp="1"/>
          </p:cNvSpPr>
          <p:nvPr>
            <p:ph idx="1"/>
          </p:nvPr>
        </p:nvSpPr>
        <p:spPr/>
        <p:txBody>
          <a:bodyPr/>
          <a:lstStyle/>
          <a:p>
            <a:pPr marL="609600" indent="-609600" eaLnBrk="1" hangingPunct="1">
              <a:lnSpc>
                <a:spcPct val="90000"/>
              </a:lnSpc>
              <a:defRPr/>
            </a:pPr>
            <a:r>
              <a:rPr lang="en-US" dirty="0" smtClean="0"/>
              <a:t>Creating nonreactive measures follows the logic of quantitative measurement: </a:t>
            </a:r>
          </a:p>
          <a:p>
            <a:pPr marL="1009650" lvl="1" indent="-609600" eaLnBrk="1" hangingPunct="1">
              <a:lnSpc>
                <a:spcPct val="90000"/>
              </a:lnSpc>
              <a:defRPr/>
            </a:pPr>
            <a:r>
              <a:rPr lang="en-US" dirty="0" smtClean="0"/>
              <a:t>a researcher first conceptualizes a construct, </a:t>
            </a:r>
          </a:p>
          <a:p>
            <a:pPr marL="1009650" lvl="1" indent="-609600" eaLnBrk="1" hangingPunct="1">
              <a:lnSpc>
                <a:spcPct val="90000"/>
              </a:lnSpc>
              <a:defRPr/>
            </a:pPr>
            <a:r>
              <a:rPr lang="en-US" dirty="0" smtClean="0"/>
              <a:t>then links the construct to nonreactive empirical evidence, which is its measure.</a:t>
            </a:r>
          </a:p>
          <a:p>
            <a:pPr marL="609600" indent="-609600" eaLnBrk="1" hangingPunct="1">
              <a:lnSpc>
                <a:spcPct val="90000"/>
              </a:lnSpc>
              <a:defRPr/>
            </a:pPr>
            <a:r>
              <a:rPr lang="en-US" dirty="0" smtClean="0"/>
              <a:t>The operational definition of the variable includes how the  researcher systematically notes and records observations.</a:t>
            </a:r>
          </a:p>
          <a:p>
            <a:pPr eaLnBrk="1" hangingPunct="1">
              <a:defRPr/>
            </a:pP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defRPr/>
            </a:pPr>
            <a:r>
              <a:rPr lang="en-US" dirty="0" smtClean="0"/>
              <a:t>3.5. Structured Survey Interview</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Structured Survey Interview</a:t>
            </a:r>
            <a:endParaRPr lang="en-US" dirty="0"/>
          </a:p>
        </p:txBody>
      </p:sp>
      <p:sp>
        <p:nvSpPr>
          <p:cNvPr id="3" name="Content Placeholder 2"/>
          <p:cNvSpPr>
            <a:spLocks noGrp="1"/>
          </p:cNvSpPr>
          <p:nvPr>
            <p:ph idx="1"/>
          </p:nvPr>
        </p:nvSpPr>
        <p:spPr/>
        <p:txBody>
          <a:bodyPr/>
          <a:lstStyle/>
          <a:p>
            <a:pPr eaLnBrk="1" hangingPunct="1">
              <a:defRPr/>
            </a:pPr>
            <a:r>
              <a:rPr lang="en-US" sz="2800" dirty="0" smtClean="0"/>
              <a:t>Its goal is to obtain accurate information from another person</a:t>
            </a:r>
          </a:p>
          <a:p>
            <a:pPr eaLnBrk="1" hangingPunct="1">
              <a:defRPr/>
            </a:pPr>
            <a:r>
              <a:rPr lang="en-US" sz="2800" dirty="0" smtClean="0"/>
              <a:t>The interview is a short-term, secondary social interaction between two strangers with the explicit purpose of one person’s obtaining specific information from the other.</a:t>
            </a:r>
          </a:p>
          <a:p>
            <a:pPr eaLnBrk="1" hangingPunct="1">
              <a:defRPr/>
            </a:pPr>
            <a:r>
              <a:rPr lang="en-US" sz="2800" dirty="0" smtClean="0"/>
              <a:t>Information is obtained in a structured conversation in which the interviewer asks prearranged questions and records answers, and the respondent answers.</a:t>
            </a:r>
            <a:endParaRPr lang="en-US" sz="28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2"/>
          <p:cNvSpPr txBox="1">
            <a:spLocks/>
          </p:cNvSpPr>
          <p:nvPr/>
        </p:nvSpPr>
        <p:spPr bwMode="auto">
          <a:xfrm>
            <a:off x="0" y="288925"/>
            <a:ext cx="4497388" cy="639763"/>
          </a:xfrm>
          <a:prstGeom prst="rect">
            <a:avLst/>
          </a:prstGeom>
          <a:noFill/>
          <a:ln w="9525">
            <a:noFill/>
            <a:miter lim="800000"/>
            <a:headEnd/>
            <a:tailEnd/>
          </a:ln>
          <a:effectLst/>
        </p:spPr>
        <p:txBody>
          <a:bodyPr/>
          <a:lstStyle/>
          <a:p>
            <a:pPr marL="342900" indent="-342900">
              <a:spcBef>
                <a:spcPct val="20000"/>
              </a:spcBef>
              <a:buClr>
                <a:schemeClr val="hlink"/>
              </a:buClr>
              <a:buFontTx/>
              <a:buChar char="•"/>
              <a:defRPr/>
            </a:pPr>
            <a:r>
              <a:rPr lang="en-US" sz="3200" b="1" kern="0" dirty="0">
                <a:effectLst>
                  <a:outerShdw blurRad="38100" dist="38100" dir="2700000" algn="tl">
                    <a:srgbClr val="000000"/>
                  </a:outerShdw>
                </a:effectLst>
                <a:latin typeface="+mn-lt"/>
              </a:rPr>
              <a:t>Ordinary conversation</a:t>
            </a:r>
            <a:r>
              <a:rPr lang="en-US" sz="3200" kern="0" dirty="0">
                <a:effectLst>
                  <a:outerShdw blurRad="38100" dist="38100" dir="2700000" algn="tl">
                    <a:srgbClr val="000000"/>
                  </a:outerShdw>
                </a:effectLst>
                <a:latin typeface="+mn-lt"/>
              </a:rPr>
              <a:t> </a:t>
            </a:r>
          </a:p>
        </p:txBody>
      </p:sp>
      <p:sp>
        <p:nvSpPr>
          <p:cNvPr id="13" name="Content Placeholder 13"/>
          <p:cNvSpPr>
            <a:spLocks noGrp="1"/>
          </p:cNvSpPr>
          <p:nvPr>
            <p:ph sz="half" idx="4294967295"/>
          </p:nvPr>
        </p:nvSpPr>
        <p:spPr>
          <a:xfrm>
            <a:off x="457200" y="1143000"/>
            <a:ext cx="4040188" cy="3951288"/>
          </a:xfrm>
        </p:spPr>
        <p:txBody>
          <a:bodyPr/>
          <a:lstStyle/>
          <a:p>
            <a:pPr eaLnBrk="1" hangingPunct="1">
              <a:defRPr/>
            </a:pPr>
            <a:r>
              <a:rPr lang="en-US" sz="2400" dirty="0" smtClean="0"/>
              <a:t>Questions and answers from each participants are relatively equally balanced</a:t>
            </a:r>
          </a:p>
          <a:p>
            <a:pPr eaLnBrk="1" hangingPunct="1">
              <a:defRPr/>
            </a:pPr>
            <a:r>
              <a:rPr lang="en-US" sz="2400" dirty="0" smtClean="0"/>
              <a:t>There is an open exchange of feelings and opinions</a:t>
            </a:r>
          </a:p>
          <a:p>
            <a:pPr eaLnBrk="1" hangingPunct="1">
              <a:defRPr/>
            </a:pPr>
            <a:r>
              <a:rPr lang="en-US" sz="2400" dirty="0" smtClean="0"/>
              <a:t>Judgments are stated and attempts made to persuade the other of particular points of view</a:t>
            </a:r>
          </a:p>
          <a:p>
            <a:pPr eaLnBrk="1" hangingPunct="1">
              <a:defRPr/>
            </a:pPr>
            <a:r>
              <a:rPr lang="en-US" sz="2400" dirty="0" smtClean="0"/>
              <a:t>A person can reveal deep inner feelings to gain sympathy or as a therapeutic release</a:t>
            </a:r>
          </a:p>
          <a:p>
            <a:pPr eaLnBrk="1" hangingPunct="1">
              <a:defRPr/>
            </a:pPr>
            <a:r>
              <a:rPr lang="en-US" sz="2400" dirty="0" smtClean="0"/>
              <a:t>Ritual responses are common </a:t>
            </a:r>
          </a:p>
        </p:txBody>
      </p:sp>
      <p:sp>
        <p:nvSpPr>
          <p:cNvPr id="14" name="Text Placeholder 14"/>
          <p:cNvSpPr txBox="1">
            <a:spLocks/>
          </p:cNvSpPr>
          <p:nvPr/>
        </p:nvSpPr>
        <p:spPr bwMode="auto">
          <a:xfrm>
            <a:off x="4645025" y="285750"/>
            <a:ext cx="4284663" cy="639763"/>
          </a:xfrm>
          <a:prstGeom prst="rect">
            <a:avLst/>
          </a:prstGeom>
          <a:noFill/>
          <a:ln>
            <a:miter lim="800000"/>
            <a:headEnd/>
            <a:tailEnd/>
          </a:ln>
        </p:spPr>
        <p:txBody>
          <a:bodyPr/>
          <a:lstStyle/>
          <a:p>
            <a:pPr marL="342900" indent="-342900">
              <a:spcBef>
                <a:spcPct val="20000"/>
              </a:spcBef>
              <a:buClr>
                <a:schemeClr val="hlink"/>
              </a:buClr>
              <a:buFontTx/>
              <a:buChar char="•"/>
              <a:defRPr/>
            </a:pPr>
            <a:r>
              <a:rPr lang="en-US" sz="3200" b="1" kern="0" dirty="0">
                <a:effectLst>
                  <a:outerShdw blurRad="38100" dist="38100" dir="2700000" algn="tl">
                    <a:srgbClr val="000000"/>
                  </a:outerShdw>
                </a:effectLst>
                <a:latin typeface="+mn-lt"/>
              </a:rPr>
              <a:t>The survey interview</a:t>
            </a:r>
          </a:p>
        </p:txBody>
      </p:sp>
      <p:sp>
        <p:nvSpPr>
          <p:cNvPr id="15" name="Content Placeholder 15"/>
          <p:cNvSpPr>
            <a:spLocks noGrp="1"/>
          </p:cNvSpPr>
          <p:nvPr>
            <p:ph sz="quarter" idx="4294967295"/>
          </p:nvPr>
        </p:nvSpPr>
        <p:spPr>
          <a:xfrm>
            <a:off x="4645025" y="1120775"/>
            <a:ext cx="4041775" cy="3951288"/>
          </a:xfrm>
        </p:spPr>
        <p:txBody>
          <a:bodyPr/>
          <a:lstStyle/>
          <a:p>
            <a:pPr eaLnBrk="1" hangingPunct="1">
              <a:defRPr/>
            </a:pPr>
            <a:r>
              <a:rPr lang="en-US" sz="2400" dirty="0" smtClean="0"/>
              <a:t>Interviewer asks and respondent answers most of the time</a:t>
            </a:r>
          </a:p>
          <a:p>
            <a:pPr eaLnBrk="1" hangingPunct="1">
              <a:defRPr/>
            </a:pPr>
            <a:r>
              <a:rPr lang="en-US" sz="2400" dirty="0" smtClean="0"/>
              <a:t>Only the respondent reveals feelings and opinions</a:t>
            </a:r>
          </a:p>
          <a:p>
            <a:pPr eaLnBrk="1" hangingPunct="1">
              <a:defRPr/>
            </a:pPr>
            <a:r>
              <a:rPr lang="en-US" sz="2400" dirty="0" smtClean="0"/>
              <a:t>Interviewer is nonjudgmental and does not try to change respondent’s opinions or beliefs</a:t>
            </a:r>
          </a:p>
          <a:p>
            <a:pPr eaLnBrk="1" hangingPunct="1">
              <a:defRPr/>
            </a:pPr>
            <a:r>
              <a:rPr lang="en-US" sz="2400" dirty="0" smtClean="0"/>
              <a:t>Interviewer tries to obtain direct answers to specific questions</a:t>
            </a:r>
          </a:p>
          <a:p>
            <a:pPr eaLnBrk="1" hangingPunct="1">
              <a:defRPr/>
            </a:pPr>
            <a:r>
              <a:rPr lang="en-US" sz="2400" dirty="0" smtClean="0"/>
              <a:t>Interviewer avoids making ritual responses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2036</TotalTime>
  <Words>6841</Words>
  <Application>Microsoft Office PowerPoint</Application>
  <PresentationFormat>On-screen Show (4:3)</PresentationFormat>
  <Paragraphs>1135</Paragraphs>
  <Slides>144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144</vt:i4>
      </vt:variant>
    </vt:vector>
  </HeadingPairs>
  <TitlesOfParts>
    <vt:vector size="146" baseType="lpstr">
      <vt:lpstr>Teamwork</vt:lpstr>
      <vt:lpstr>Ecuación</vt:lpstr>
      <vt:lpstr>Empirical Social and Behavioral Research</vt:lpstr>
      <vt:lpstr>Course Outline</vt:lpstr>
      <vt:lpstr>I</vt:lpstr>
      <vt:lpstr>Penjenjangan Riset</vt:lpstr>
      <vt:lpstr>1.1 Style of Thinking</vt:lpstr>
      <vt:lpstr>PowerPoint Presentation</vt:lpstr>
      <vt:lpstr>PowerPoint Presentation</vt:lpstr>
      <vt:lpstr>1.2. Approaches to Social Research</vt:lpstr>
      <vt:lpstr>PowerPoint Presentation</vt:lpstr>
      <vt:lpstr>PowerPoint Presentation</vt:lpstr>
      <vt:lpstr>PowerPoint Presentation</vt:lpstr>
      <vt:lpstr>Positivism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1.3. Dimensions and Major Types of Social Research</vt:lpstr>
      <vt:lpstr>Basic and Applied Research Compared</vt:lpstr>
      <vt:lpstr>PowerPoint Presentation</vt:lpstr>
      <vt:lpstr>The purpose of a study</vt:lpstr>
      <vt:lpstr>Time dimension in research</vt:lpstr>
      <vt:lpstr>Quantitative Data Collection Techniques</vt:lpstr>
      <vt:lpstr>Qualitative Data Collection Techniques</vt:lpstr>
      <vt:lpstr>1.4. Inductive vs. Deductive and Qualitative vs. Quantitative Research</vt:lpstr>
      <vt:lpstr>PowerPoint Presentation</vt:lpstr>
      <vt:lpstr>PowerPoint Presentation</vt:lpstr>
      <vt:lpstr>1.5. Theoretical Framework</vt:lpstr>
      <vt:lpstr>PowerPoint Presentation</vt:lpstr>
      <vt:lpstr>PowerPoint Presentation</vt:lpstr>
      <vt:lpstr>PowerPoint Presentation</vt:lpstr>
      <vt:lpstr>PowerPoint Presentation</vt:lpstr>
      <vt:lpstr>PowerPoint Presentation</vt:lpstr>
      <vt:lpstr>PowerPoint Presentation</vt:lpstr>
      <vt:lpstr>II</vt:lpstr>
      <vt:lpstr>2.1. Emic vs. Etic and  Inductive vs. Deductive Measurement</vt:lpstr>
      <vt:lpstr>PowerPoint Presentation</vt:lpstr>
      <vt:lpstr>Deductive Measurement Process  for the Hypothesis</vt:lpstr>
      <vt:lpstr>PowerPoint Presentation</vt:lpstr>
      <vt:lpstr>PowerPoint Presentation</vt:lpstr>
      <vt:lpstr>2.2. Formative vs. Reflective Measure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2.3. Validity and Reliability of a Measure</vt:lpstr>
      <vt:lpstr>Goodness of a Measure</vt:lpstr>
      <vt:lpstr>PowerPoint Presentation</vt:lpstr>
      <vt:lpstr>Convergent Validity:  Average Variance Extracted</vt:lpstr>
      <vt:lpstr>PowerPoint Presentation</vt:lpstr>
      <vt:lpstr>Conbach’s Alpha</vt:lpstr>
      <vt:lpstr>Conbach’s Alpha</vt:lpstr>
      <vt:lpstr>Construct Reliability</vt:lpstr>
      <vt:lpstr>Construct Reliability</vt:lpstr>
      <vt:lpstr>2.4. Types of Data and Scales</vt:lpstr>
      <vt:lpstr>PowerPoint Presentation</vt:lpstr>
      <vt:lpstr>PowerPoint Presentation</vt:lpstr>
      <vt:lpstr>2.5. Sampling</vt:lpstr>
      <vt:lpstr>PowerPoint Presentation</vt:lpstr>
      <vt:lpstr>PowerPoint Presentation</vt:lpstr>
      <vt:lpstr>PowerPoint Presentation</vt:lpstr>
      <vt:lpstr>Probability and Nonprobability Sampling</vt:lpstr>
      <vt:lpstr>PowerPoint Presentation</vt:lpstr>
      <vt:lpstr>PowerPoint Presentation</vt:lpstr>
      <vt:lpstr>III</vt:lpstr>
      <vt:lpstr>3.1. Validity of Research and Basic Evidence of Causality</vt:lpstr>
      <vt:lpstr>Validity of a Research</vt:lpstr>
      <vt:lpstr>Basic Evidence of Causality</vt:lpstr>
      <vt:lpstr>3.2. Experimental Research</vt:lpstr>
      <vt:lpstr>Experimental Research</vt:lpstr>
      <vt:lpstr>Experimental Research</vt:lpstr>
      <vt:lpstr>Parts of the Experiment</vt:lpstr>
      <vt:lpstr>A Comparison of the Classical Experimental Design with Other Major Design</vt:lpstr>
      <vt:lpstr>Threats to Internal Validity in Experiment </vt:lpstr>
      <vt:lpstr>PowerPoint Presentation</vt:lpstr>
      <vt:lpstr>3.3. Survey Research</vt:lpstr>
      <vt:lpstr>Survey Research</vt:lpstr>
      <vt:lpstr>Steps in Conducting a Survey</vt:lpstr>
      <vt:lpstr>Steps in Conducting a Survey</vt:lpstr>
      <vt:lpstr>Things to Avoid in Survey Question Writing</vt:lpstr>
      <vt:lpstr>Things to Avoid in Survey Question Writing</vt:lpstr>
      <vt:lpstr>Getting Honest Answers</vt:lpstr>
      <vt:lpstr>PowerPoint Presentation</vt:lpstr>
      <vt:lpstr>PowerPoint Presentation</vt:lpstr>
      <vt:lpstr>3.4. Observation</vt:lpstr>
      <vt:lpstr>Observation</vt:lpstr>
      <vt:lpstr>Nonreactive/Unobtrusive Measure</vt:lpstr>
      <vt:lpstr>3.5. Structured Survey Interview</vt:lpstr>
      <vt:lpstr>Structured Survey Interview</vt:lpstr>
      <vt:lpstr>PowerPoint Presentation</vt:lpstr>
      <vt:lpstr>PowerPoint Presentation</vt:lpstr>
      <vt:lpstr>Stages of An Interview</vt:lpstr>
      <vt:lpstr>PowerPoint Presentation</vt:lpstr>
      <vt:lpstr>3.6. Content Analysis</vt:lpstr>
      <vt:lpstr>PowerPoint Presentation</vt:lpstr>
      <vt:lpstr>Types of Content Analysis</vt:lpstr>
      <vt:lpstr>Topics Appropriate for Content Analysis</vt:lpstr>
      <vt:lpstr>Measurement in Content Analysis</vt:lpstr>
      <vt:lpstr>Unit of Analysis</vt:lpstr>
      <vt:lpstr>What is Measured?</vt:lpstr>
      <vt:lpstr>What is Measured?</vt:lpstr>
      <vt:lpstr>Manifest Coding</vt:lpstr>
      <vt:lpstr>Latent Coding</vt:lpstr>
      <vt:lpstr>Inter-coder Reliability</vt:lpstr>
      <vt:lpstr>How to Conduct Content Analyis</vt:lpstr>
      <vt:lpstr>Existing Statistics/Documents and Secondary Analysis</vt:lpstr>
      <vt:lpstr>Limitations in the Use of Secondary Data Analysis</vt:lpstr>
      <vt:lpstr>Limitations in the Use of Secondary Data Analysis</vt:lpstr>
      <vt:lpstr>Limitations in the Use of Secondary Data Analysis</vt:lpstr>
      <vt:lpstr>Limitations in the Use of Secondary Data Analysis</vt:lpstr>
      <vt:lpstr>IV</vt:lpstr>
      <vt:lpstr>4.1. Unit of Analysis, Variables,  Testing Mediating and Moderating Effect, Multilevel and Cross-level Analysis. </vt:lpstr>
      <vt:lpstr>PowerPoint Presentation</vt:lpstr>
      <vt:lpstr>PowerPoint Presentation</vt:lpstr>
      <vt:lpstr>Unit of Analysis, Variables, and Cross-Level Analysis</vt:lpstr>
      <vt:lpstr>4.2. Measures of Central Tendency, Variation, and Relation of Variables</vt:lpstr>
      <vt:lpstr>Measure of Central Tendency</vt:lpstr>
      <vt:lpstr>Measures of Variation</vt:lpstr>
      <vt:lpstr>Measures of Variation</vt:lpstr>
      <vt:lpstr>PowerPoint Presentation</vt:lpstr>
      <vt:lpstr>PowerPoint Presentation</vt:lpstr>
      <vt:lpstr>PowerPoint Presentation</vt:lpstr>
      <vt:lpstr>PowerPoint Presentation</vt:lpstr>
      <vt:lpstr>V</vt:lpstr>
      <vt:lpstr>The Notion of Research</vt:lpstr>
      <vt:lpstr>Hypothesis</vt:lpstr>
      <vt:lpstr>Nature of Hypotheses</vt:lpstr>
      <vt:lpstr>Hypothesis Statement</vt:lpstr>
      <vt:lpstr>Hypothesis Development</vt:lpstr>
      <vt:lpstr>Conceptual Definition</vt:lpstr>
      <vt:lpstr>Conceptual Definition</vt:lpstr>
      <vt:lpstr>Theoretical Definition</vt:lpstr>
      <vt:lpstr>Hypothesis</vt:lpstr>
      <vt:lpstr>Operational Definition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Empirical Social research</dc:title>
  <dc:creator>acer</dc:creator>
  <cp:lastModifiedBy>ASUS</cp:lastModifiedBy>
  <cp:revision>144</cp:revision>
  <dcterms:created xsi:type="dcterms:W3CDTF">2009-11-05T02:10:54Z</dcterms:created>
  <dcterms:modified xsi:type="dcterms:W3CDTF">2015-10-04T17:15:27Z</dcterms:modified>
</cp:coreProperties>
</file>