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sldIdLst>
    <p:sldId id="256" r:id="rId2"/>
    <p:sldId id="260" r:id="rId3"/>
    <p:sldId id="261" r:id="rId4"/>
    <p:sldId id="257" r:id="rId5"/>
    <p:sldId id="259" r:id="rId6"/>
    <p:sldId id="258" r:id="rId7"/>
    <p:sldId id="262" r:id="rId8"/>
    <p:sldId id="263" r:id="rId9"/>
    <p:sldId id="268" r:id="rId10"/>
    <p:sldId id="265" r:id="rId11"/>
    <p:sldId id="270" r:id="rId12"/>
    <p:sldId id="271" r:id="rId13"/>
    <p:sldId id="280" r:id="rId14"/>
    <p:sldId id="272" r:id="rId15"/>
    <p:sldId id="266" r:id="rId16"/>
    <p:sldId id="267" r:id="rId17"/>
    <p:sldId id="274" r:id="rId18"/>
    <p:sldId id="269" r:id="rId19"/>
    <p:sldId id="273" r:id="rId20"/>
    <p:sldId id="275" r:id="rId21"/>
    <p:sldId id="276" r:id="rId22"/>
    <p:sldId id="277" r:id="rId23"/>
    <p:sldId id="278" r:id="rId24"/>
    <p:sldId id="279" r:id="rId25"/>
    <p:sldId id="281" r:id="rId26"/>
    <p:sldId id="282" r:id="rId27"/>
    <p:sldId id="283" r:id="rId28"/>
    <p:sldId id="284" r:id="rId29"/>
    <p:sldId id="285" r:id="rId3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p:scale>
          <a:sx n="81" d="100"/>
          <a:sy n="81" d="100"/>
        </p:scale>
        <p:origin x="-1080"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5BC7BD-CEC9-4483-8D3D-E2FA750CEC7F}" type="datetimeFigureOut">
              <a:rPr lang="en-US" smtClean="0"/>
              <a:t>2/9/2016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36C565-567C-4FA3-967F-EF04D3B20AEC}" type="slidenum">
              <a:rPr lang="en-US" smtClean="0"/>
              <a:t>‹#›</a:t>
            </a:fld>
            <a:endParaRPr lang="en-US"/>
          </a:p>
        </p:txBody>
      </p:sp>
    </p:spTree>
    <p:extLst>
      <p:ext uri="{BB962C8B-B14F-4D97-AF65-F5344CB8AC3E}">
        <p14:creationId xmlns:p14="http://schemas.microsoft.com/office/powerpoint/2010/main" val="2935324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C0CE3D-3FC6-427A-B781-85C022C61BDF}" type="slidenum">
              <a:rPr lang="en-US" altLang="en-US"/>
              <a:pPr eaLnBrk="1" hangingPunct="1"/>
              <a:t>5</a:t>
            </a:fld>
            <a:endParaRPr lang="en-US" altLang="en-US"/>
          </a:p>
        </p:txBody>
      </p:sp>
      <p:sp>
        <p:nvSpPr>
          <p:cNvPr id="17411" name="Rectangle 2"/>
          <p:cNvSpPr>
            <a:spLocks noGrp="1" noRot="1" noChangeAspect="1" noChangeArrowheads="1" noTextEdit="1"/>
          </p:cNvSpPr>
          <p:nvPr>
            <p:ph type="sldImg"/>
          </p:nvPr>
        </p:nvSpPr>
        <p:spPr>
          <a:xfrm>
            <a:off x="1260475" y="722313"/>
            <a:ext cx="4795838" cy="3597275"/>
          </a:xfrm>
          <a:ln w="12700" cap="flat"/>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60" tIns="47757" rIns="97160" bIns="47757"/>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097127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ctrTitle"/>
          </p:nvPr>
        </p:nvSpPr>
        <p:spPr>
          <a:xfrm>
            <a:off x="685800" y="2057400"/>
            <a:ext cx="7772400" cy="1143000"/>
          </a:xfrm>
        </p:spPr>
        <p:txBody>
          <a:bodyPr/>
          <a:lstStyle>
            <a:lvl1pPr algn="ctr">
              <a:defRPr/>
            </a:lvl1pPr>
          </a:lstStyle>
          <a:p>
            <a:pPr lvl="0"/>
            <a:r>
              <a:rPr lang="en-US" altLang="en-US" noProof="0" smtClean="0"/>
              <a:t>Click to edit Master title style</a:t>
            </a:r>
          </a:p>
        </p:txBody>
      </p:sp>
      <p:sp>
        <p:nvSpPr>
          <p:cNvPr id="3075" name="Rectangle 1027"/>
          <p:cNvSpPr>
            <a:spLocks noGrp="1" noChangeArrowheads="1"/>
          </p:cNvSpPr>
          <p:nvPr>
            <p:ph type="subTitle" idx="1"/>
          </p:nvPr>
        </p:nvSpPr>
        <p:spPr>
          <a:xfrm>
            <a:off x="1371600" y="4038600"/>
            <a:ext cx="6400800" cy="1752600"/>
          </a:xfrm>
        </p:spPr>
        <p:txBody>
          <a:bodyPr/>
          <a:lstStyle>
            <a:lvl1pPr marL="0" indent="0" algn="ctr">
              <a:buFontTx/>
              <a:buNone/>
              <a:defRPr>
                <a:solidFill>
                  <a:srgbClr val="EAEAEA"/>
                </a:solidFill>
              </a:defRPr>
            </a:lvl1pPr>
          </a:lstStyle>
          <a:p>
            <a:pPr lvl="0"/>
            <a:r>
              <a:rPr lang="en-US" altLang="en-US" noProof="0" smtClean="0"/>
              <a:t>Click to edit Master subtitle style</a:t>
            </a:r>
          </a:p>
        </p:txBody>
      </p:sp>
      <p:sp>
        <p:nvSpPr>
          <p:cNvPr id="3076" name="Rectangle 1028"/>
          <p:cNvSpPr>
            <a:spLocks noGrp="1" noChangeArrowheads="1"/>
          </p:cNvSpPr>
          <p:nvPr>
            <p:ph type="dt" sz="half" idx="2"/>
          </p:nvPr>
        </p:nvSpPr>
        <p:spPr/>
        <p:txBody>
          <a:bodyPr/>
          <a:lstStyle>
            <a:lvl1pPr>
              <a:defRPr>
                <a:solidFill>
                  <a:srgbClr val="EAEAEA"/>
                </a:solidFill>
              </a:defRPr>
            </a:lvl1pPr>
          </a:lstStyle>
          <a:p>
            <a:endParaRPr lang="en-US" altLang="en-US"/>
          </a:p>
        </p:txBody>
      </p:sp>
      <p:sp>
        <p:nvSpPr>
          <p:cNvPr id="3077" name="Rectangle 1029"/>
          <p:cNvSpPr>
            <a:spLocks noGrp="1" noChangeArrowheads="1"/>
          </p:cNvSpPr>
          <p:nvPr>
            <p:ph type="ftr" sz="quarter" idx="3"/>
          </p:nvPr>
        </p:nvSpPr>
        <p:spPr/>
        <p:txBody>
          <a:bodyPr/>
          <a:lstStyle>
            <a:lvl1pPr>
              <a:defRPr/>
            </a:lvl1pPr>
          </a:lstStyle>
          <a:p>
            <a:endParaRPr lang="en-US" altLang="en-US"/>
          </a:p>
        </p:txBody>
      </p:sp>
      <p:sp>
        <p:nvSpPr>
          <p:cNvPr id="3078" name="Rectangle 1030"/>
          <p:cNvSpPr>
            <a:spLocks noGrp="1" noChangeArrowheads="1"/>
          </p:cNvSpPr>
          <p:nvPr>
            <p:ph type="sldNum" sz="quarter" idx="4"/>
          </p:nvPr>
        </p:nvSpPr>
        <p:spPr/>
        <p:txBody>
          <a:bodyPr/>
          <a:lstStyle>
            <a:lvl1pPr>
              <a:defRPr>
                <a:solidFill>
                  <a:srgbClr val="EAEAEA"/>
                </a:solidFill>
              </a:defRPr>
            </a:lvl1pPr>
          </a:lstStyle>
          <a:p>
            <a:fld id="{C23E16EB-11EC-4D01-B0FA-681CA3298E72}"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9289FA6-0974-463D-88DA-0CAE530942F2}" type="slidenum">
              <a:rPr lang="en-US" altLang="en-US"/>
              <a:pPr/>
              <a:t>‹#›</a:t>
            </a:fld>
            <a:endParaRPr lang="en-US" altLang="en-US"/>
          </a:p>
        </p:txBody>
      </p:sp>
    </p:spTree>
    <p:extLst>
      <p:ext uri="{BB962C8B-B14F-4D97-AF65-F5344CB8AC3E}">
        <p14:creationId xmlns:p14="http://schemas.microsoft.com/office/powerpoint/2010/main" val="191483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3503518-FDFA-45E6-8EE2-B854B81F473F}" type="slidenum">
              <a:rPr lang="en-US" altLang="en-US"/>
              <a:pPr/>
              <a:t>‹#›</a:t>
            </a:fld>
            <a:endParaRPr lang="en-US" altLang="en-US"/>
          </a:p>
        </p:txBody>
      </p:sp>
    </p:spTree>
    <p:extLst>
      <p:ext uri="{BB962C8B-B14F-4D97-AF65-F5344CB8AC3E}">
        <p14:creationId xmlns:p14="http://schemas.microsoft.com/office/powerpoint/2010/main" val="1730161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C6A617F-7A11-484B-B871-381B4136904B}" type="slidenum">
              <a:rPr lang="en-US" altLang="en-US"/>
              <a:pPr/>
              <a:t>‹#›</a:t>
            </a:fld>
            <a:endParaRPr lang="en-US" altLang="en-US"/>
          </a:p>
        </p:txBody>
      </p:sp>
    </p:spTree>
    <p:extLst>
      <p:ext uri="{BB962C8B-B14F-4D97-AF65-F5344CB8AC3E}">
        <p14:creationId xmlns:p14="http://schemas.microsoft.com/office/powerpoint/2010/main" val="2810695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8F6D264-A59B-4A49-A01C-756705DCD491}" type="slidenum">
              <a:rPr lang="en-US" altLang="en-US"/>
              <a:pPr/>
              <a:t>‹#›</a:t>
            </a:fld>
            <a:endParaRPr lang="en-US" altLang="en-US"/>
          </a:p>
        </p:txBody>
      </p:sp>
    </p:spTree>
    <p:extLst>
      <p:ext uri="{BB962C8B-B14F-4D97-AF65-F5344CB8AC3E}">
        <p14:creationId xmlns:p14="http://schemas.microsoft.com/office/powerpoint/2010/main" val="4235753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5B735F1-B132-4024-8654-9201B9B3DD4D}" type="slidenum">
              <a:rPr lang="en-US" altLang="en-US"/>
              <a:pPr/>
              <a:t>‹#›</a:t>
            </a:fld>
            <a:endParaRPr lang="en-US" altLang="en-US"/>
          </a:p>
        </p:txBody>
      </p:sp>
    </p:spTree>
    <p:extLst>
      <p:ext uri="{BB962C8B-B14F-4D97-AF65-F5344CB8AC3E}">
        <p14:creationId xmlns:p14="http://schemas.microsoft.com/office/powerpoint/2010/main" val="909218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D5C7315-176B-4921-AD5A-7DB227EA9FC8}" type="slidenum">
              <a:rPr lang="en-US" altLang="en-US"/>
              <a:pPr/>
              <a:t>‹#›</a:t>
            </a:fld>
            <a:endParaRPr lang="en-US" altLang="en-US"/>
          </a:p>
        </p:txBody>
      </p:sp>
    </p:spTree>
    <p:extLst>
      <p:ext uri="{BB962C8B-B14F-4D97-AF65-F5344CB8AC3E}">
        <p14:creationId xmlns:p14="http://schemas.microsoft.com/office/powerpoint/2010/main" val="1882404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E1D95CA-DC69-4C26-AF6C-82F4E40D3B0D}" type="slidenum">
              <a:rPr lang="en-US" altLang="en-US"/>
              <a:pPr/>
              <a:t>‹#›</a:t>
            </a:fld>
            <a:endParaRPr lang="en-US" altLang="en-US"/>
          </a:p>
        </p:txBody>
      </p:sp>
    </p:spTree>
    <p:extLst>
      <p:ext uri="{BB962C8B-B14F-4D97-AF65-F5344CB8AC3E}">
        <p14:creationId xmlns:p14="http://schemas.microsoft.com/office/powerpoint/2010/main" val="3054571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D330883D-F0EE-4AD1-BE9A-7722D1863A74}" type="slidenum">
              <a:rPr lang="en-US" altLang="en-US"/>
              <a:pPr/>
              <a:t>‹#›</a:t>
            </a:fld>
            <a:endParaRPr lang="en-US" altLang="en-US"/>
          </a:p>
        </p:txBody>
      </p:sp>
    </p:spTree>
    <p:extLst>
      <p:ext uri="{BB962C8B-B14F-4D97-AF65-F5344CB8AC3E}">
        <p14:creationId xmlns:p14="http://schemas.microsoft.com/office/powerpoint/2010/main" val="3953125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6A111B1-67A8-472C-92ED-4272FDD622AB}" type="slidenum">
              <a:rPr lang="en-US" altLang="en-US"/>
              <a:pPr/>
              <a:t>‹#›</a:t>
            </a:fld>
            <a:endParaRPr lang="en-US" altLang="en-US"/>
          </a:p>
        </p:txBody>
      </p:sp>
    </p:spTree>
    <p:extLst>
      <p:ext uri="{BB962C8B-B14F-4D97-AF65-F5344CB8AC3E}">
        <p14:creationId xmlns:p14="http://schemas.microsoft.com/office/powerpoint/2010/main" val="3480431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A3D3086-867B-4546-8EF1-0942B3A664DE}" type="slidenum">
              <a:rPr lang="en-US" altLang="en-US"/>
              <a:pPr/>
              <a:t>‹#›</a:t>
            </a:fld>
            <a:endParaRPr lang="en-US" altLang="en-US"/>
          </a:p>
        </p:txBody>
      </p:sp>
    </p:spTree>
    <p:extLst>
      <p:ext uri="{BB962C8B-B14F-4D97-AF65-F5344CB8AC3E}">
        <p14:creationId xmlns:p14="http://schemas.microsoft.com/office/powerpoint/2010/main" val="1044567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A6F7508F-7925-490F-BEB9-ECB87055C68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anose="02020603050405020304" pitchFamily="18" charset="0"/>
        </a:defRPr>
      </a:lvl2pPr>
      <a:lvl3pPr algn="l" rtl="0" eaLnBrk="1" fontAlgn="base" hangingPunct="1">
        <a:spcBef>
          <a:spcPct val="0"/>
        </a:spcBef>
        <a:spcAft>
          <a:spcPct val="0"/>
        </a:spcAft>
        <a:defRPr sz="4400">
          <a:solidFill>
            <a:schemeClr val="tx2"/>
          </a:solidFill>
          <a:latin typeface="Times New Roman" panose="02020603050405020304" pitchFamily="18" charset="0"/>
        </a:defRPr>
      </a:lvl3pPr>
      <a:lvl4pPr algn="l" rtl="0" eaLnBrk="1" fontAlgn="base" hangingPunct="1">
        <a:spcBef>
          <a:spcPct val="0"/>
        </a:spcBef>
        <a:spcAft>
          <a:spcPct val="0"/>
        </a:spcAft>
        <a:defRPr sz="4400">
          <a:solidFill>
            <a:schemeClr val="tx2"/>
          </a:solidFill>
          <a:latin typeface="Times New Roman" panose="02020603050405020304" pitchFamily="18" charset="0"/>
        </a:defRPr>
      </a:lvl4pPr>
      <a:lvl5pPr algn="l" rtl="0" eaLnBrk="1" fontAlgn="base" hangingPunct="1">
        <a:spcBef>
          <a:spcPct val="0"/>
        </a:spcBef>
        <a:spcAft>
          <a:spcPct val="0"/>
        </a:spcAft>
        <a:defRPr sz="4400">
          <a:solidFill>
            <a:schemeClr val="tx2"/>
          </a:solidFill>
          <a:latin typeface="Times New Roman" panose="02020603050405020304" pitchFamily="18" charset="0"/>
        </a:defRPr>
      </a:lvl5pPr>
      <a:lvl6pPr marL="457200" algn="l" rtl="0" eaLnBrk="1" fontAlgn="base" hangingPunct="1">
        <a:spcBef>
          <a:spcPct val="0"/>
        </a:spcBef>
        <a:spcAft>
          <a:spcPct val="0"/>
        </a:spcAft>
        <a:defRPr sz="4400">
          <a:solidFill>
            <a:schemeClr val="tx2"/>
          </a:solidFill>
          <a:latin typeface="Times New Roman" panose="02020603050405020304" pitchFamily="18" charset="0"/>
        </a:defRPr>
      </a:lvl6pPr>
      <a:lvl7pPr marL="914400" algn="l" rtl="0" eaLnBrk="1" fontAlgn="base" hangingPunct="1">
        <a:spcBef>
          <a:spcPct val="0"/>
        </a:spcBef>
        <a:spcAft>
          <a:spcPct val="0"/>
        </a:spcAft>
        <a:defRPr sz="4400">
          <a:solidFill>
            <a:schemeClr val="tx2"/>
          </a:solidFill>
          <a:latin typeface="Times New Roman" panose="02020603050405020304" pitchFamily="18" charset="0"/>
        </a:defRPr>
      </a:lvl7pPr>
      <a:lvl8pPr marL="1371600" algn="l" rtl="0" eaLnBrk="1" fontAlgn="base" hangingPunct="1">
        <a:spcBef>
          <a:spcPct val="0"/>
        </a:spcBef>
        <a:spcAft>
          <a:spcPct val="0"/>
        </a:spcAft>
        <a:defRPr sz="4400">
          <a:solidFill>
            <a:schemeClr val="tx2"/>
          </a:solidFill>
          <a:latin typeface="Times New Roman" panose="02020603050405020304" pitchFamily="18" charset="0"/>
        </a:defRPr>
      </a:lvl8pPr>
      <a:lvl9pPr marL="1828800" algn="l" rtl="0" eaLnBrk="1" fontAlgn="base" hangingPunct="1">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 Id="rId9" Type="http://schemas.openxmlformats.org/officeDocument/2006/relationships/image" Target="../media/image9.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19200"/>
            <a:ext cx="7772400" cy="1143000"/>
          </a:xfrm>
        </p:spPr>
        <p:txBody>
          <a:bodyPr/>
          <a:lstStyle/>
          <a:p>
            <a:r>
              <a:rPr lang="en-US" altLang="en-US" dirty="0" smtClean="0"/>
              <a:t>Emerging Management Issues and Challenges</a:t>
            </a:r>
            <a:br>
              <a:rPr lang="en-US" altLang="en-US" dirty="0" smtClean="0"/>
            </a:br>
            <a:r>
              <a:rPr lang="en-US" altLang="en-US" dirty="0" smtClean="0"/>
              <a:t>in Global Marketplace</a:t>
            </a:r>
            <a:endParaRPr lang="en-US" altLang="en-US" dirty="0"/>
          </a:p>
        </p:txBody>
      </p:sp>
      <p:sp>
        <p:nvSpPr>
          <p:cNvPr id="2051" name="Rectangle 3"/>
          <p:cNvSpPr>
            <a:spLocks noGrp="1" noChangeArrowheads="1"/>
          </p:cNvSpPr>
          <p:nvPr>
            <p:ph type="subTitle" idx="1"/>
          </p:nvPr>
        </p:nvSpPr>
        <p:spPr/>
        <p:txBody>
          <a:bodyPr/>
          <a:lstStyle/>
          <a:p>
            <a:r>
              <a:rPr lang="en-US" altLang="en-US" dirty="0" smtClean="0"/>
              <a:t>MM USD</a:t>
            </a:r>
          </a:p>
          <a:p>
            <a:r>
              <a:rPr lang="en-US" altLang="en-US" sz="1600" dirty="0" smtClean="0"/>
              <a:t>10 </a:t>
            </a:r>
            <a:r>
              <a:rPr lang="en-US" altLang="en-US" sz="1600" dirty="0" err="1" smtClean="0"/>
              <a:t>Februari</a:t>
            </a:r>
            <a:r>
              <a:rPr lang="en-US" altLang="en-US" sz="1600" dirty="0" smtClean="0"/>
              <a:t> 2016</a:t>
            </a:r>
          </a:p>
          <a:p>
            <a:r>
              <a:rPr lang="en-US" altLang="en-US" sz="1600" dirty="0" smtClean="0"/>
              <a:t>B.B. </a:t>
            </a:r>
            <a:r>
              <a:rPr lang="en-US" altLang="en-US" sz="1600" dirty="0" err="1" smtClean="0"/>
              <a:t>Triatmoko</a:t>
            </a:r>
            <a:r>
              <a:rPr lang="en-US" altLang="en-US" sz="1600" dirty="0" smtClean="0"/>
              <a:t>, SJ, MA, MBA</a:t>
            </a:r>
            <a:endParaRPr lang="en-US"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Swan – 3 </a:t>
            </a:r>
            <a:r>
              <a:rPr lang="en-US" dirty="0" err="1" smtClean="0"/>
              <a:t>Komponen</a:t>
            </a:r>
            <a:endParaRPr lang="en-US" dirty="0"/>
          </a:p>
        </p:txBody>
      </p:sp>
      <p:sp>
        <p:nvSpPr>
          <p:cNvPr id="3" name="Content Placeholder 2"/>
          <p:cNvSpPr>
            <a:spLocks noGrp="1"/>
          </p:cNvSpPr>
          <p:nvPr>
            <p:ph idx="1"/>
          </p:nvPr>
        </p:nvSpPr>
        <p:spPr/>
        <p:txBody>
          <a:bodyPr/>
          <a:lstStyle/>
          <a:p>
            <a:pPr lvl="0" eaLnBrk="0" hangingPunct="0">
              <a:spcBef>
                <a:spcPct val="0"/>
              </a:spcBef>
              <a:buAutoNum type="arabicPeriod"/>
            </a:pPr>
            <a:r>
              <a:rPr lang="en-US" altLang="en-US" sz="1800" dirty="0" smtClean="0">
                <a:latin typeface="Arial" panose="020B0604020202020204" pitchFamily="34" charset="0"/>
                <a:cs typeface="Arial" panose="020B0604020202020204" pitchFamily="34" charset="0"/>
              </a:rPr>
              <a:t>First</a:t>
            </a:r>
            <a:r>
              <a:rPr lang="en-US" altLang="en-US" sz="1800" dirty="0">
                <a:latin typeface="Arial" panose="020B0604020202020204" pitchFamily="34" charset="0"/>
                <a:cs typeface="Arial" panose="020B0604020202020204" pitchFamily="34" charset="0"/>
              </a:rPr>
              <a:t>, it is an outlier, as it lies outside the realm of regular expectations, because nothing in the past can convincingly point to its possibility. </a:t>
            </a:r>
            <a:endParaRPr lang="en-US" altLang="en-US" sz="1800" dirty="0" smtClean="0">
              <a:latin typeface="Arial" panose="020B0604020202020204" pitchFamily="34" charset="0"/>
              <a:cs typeface="Arial" panose="020B0604020202020204" pitchFamily="34" charset="0"/>
            </a:endParaRPr>
          </a:p>
          <a:p>
            <a:pPr lvl="0" eaLnBrk="0" hangingPunct="0">
              <a:spcBef>
                <a:spcPct val="0"/>
              </a:spcBef>
              <a:buAutoNum type="arabicPeriod"/>
            </a:pPr>
            <a:r>
              <a:rPr lang="en-US" altLang="en-US" sz="1800" dirty="0" smtClean="0">
                <a:latin typeface="Arial" panose="020B0604020202020204" pitchFamily="34" charset="0"/>
                <a:cs typeface="Arial" panose="020B0604020202020204" pitchFamily="34" charset="0"/>
              </a:rPr>
              <a:t>Second</a:t>
            </a:r>
            <a:r>
              <a:rPr lang="en-US" altLang="en-US" sz="1800" dirty="0">
                <a:latin typeface="Arial" panose="020B0604020202020204" pitchFamily="34" charset="0"/>
                <a:cs typeface="Arial" panose="020B0604020202020204" pitchFamily="34" charset="0"/>
              </a:rPr>
              <a:t>, it carries an extreme 'impact'. </a:t>
            </a:r>
            <a:endParaRPr lang="en-US" altLang="en-US" sz="1800" dirty="0" smtClean="0">
              <a:latin typeface="Arial" panose="020B0604020202020204" pitchFamily="34" charset="0"/>
              <a:cs typeface="Arial" panose="020B0604020202020204" pitchFamily="34" charset="0"/>
            </a:endParaRPr>
          </a:p>
          <a:p>
            <a:pPr lvl="0" eaLnBrk="0" hangingPunct="0">
              <a:spcBef>
                <a:spcPct val="0"/>
              </a:spcBef>
              <a:buAutoNum type="arabicPeriod"/>
            </a:pPr>
            <a:r>
              <a:rPr lang="en-US" altLang="en-US" sz="1800" dirty="0" smtClean="0">
                <a:latin typeface="Arial" panose="020B0604020202020204" pitchFamily="34" charset="0"/>
                <a:cs typeface="Arial" panose="020B0604020202020204" pitchFamily="34" charset="0"/>
              </a:rPr>
              <a:t>Third</a:t>
            </a:r>
            <a:r>
              <a:rPr lang="en-US" altLang="en-US" sz="1800" dirty="0">
                <a:latin typeface="Arial" panose="020B0604020202020204" pitchFamily="34" charset="0"/>
                <a:cs typeface="Arial" panose="020B0604020202020204" pitchFamily="34" charset="0"/>
              </a:rPr>
              <a:t>, in spite of its outlier status, human nature makes us concoct explanations for its occurrence after the fact, making it explainable and predictable.</a:t>
            </a:r>
          </a:p>
          <a:p>
            <a:endParaRPr lang="en-US" dirty="0"/>
          </a:p>
        </p:txBody>
      </p:sp>
    </p:spTree>
    <p:extLst>
      <p:ext uri="{BB962C8B-B14F-4D97-AF65-F5344CB8AC3E}">
        <p14:creationId xmlns:p14="http://schemas.microsoft.com/office/powerpoint/2010/main" val="2651963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 Negative Black Swan</a:t>
            </a:r>
            <a:endParaRPr lang="en-US" dirty="0"/>
          </a:p>
        </p:txBody>
      </p:sp>
      <p:sp>
        <p:nvSpPr>
          <p:cNvPr id="3" name="Content Placeholder 2"/>
          <p:cNvSpPr>
            <a:spLocks noGrp="1"/>
          </p:cNvSpPr>
          <p:nvPr>
            <p:ph idx="1"/>
          </p:nvPr>
        </p:nvSpPr>
        <p:spPr/>
        <p:txBody>
          <a:bodyPr/>
          <a:lstStyle/>
          <a:p>
            <a:r>
              <a:rPr lang="en-US" dirty="0" smtClean="0"/>
              <a:t>September 11 2011 terrorist attacks</a:t>
            </a:r>
          </a:p>
          <a:p>
            <a:r>
              <a:rPr lang="en-US" dirty="0" smtClean="0"/>
              <a:t>Fukushima Nuclear Power Plant</a:t>
            </a:r>
          </a:p>
          <a:p>
            <a:r>
              <a:rPr lang="en-US" dirty="0" smtClean="0"/>
              <a:t>Asteroid impact on earth</a:t>
            </a:r>
          </a:p>
          <a:p>
            <a:endParaRPr lang="en-US" dirty="0" smtClean="0"/>
          </a:p>
          <a:p>
            <a:endParaRPr lang="en-US" dirty="0"/>
          </a:p>
        </p:txBody>
      </p:sp>
    </p:spTree>
    <p:extLst>
      <p:ext uri="{BB962C8B-B14F-4D97-AF65-F5344CB8AC3E}">
        <p14:creationId xmlns:p14="http://schemas.microsoft.com/office/powerpoint/2010/main" val="264067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304800"/>
            <a:ext cx="4470400" cy="33528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971800"/>
            <a:ext cx="4597400" cy="3448050"/>
          </a:xfrm>
          <a:prstGeom prst="rect">
            <a:avLst/>
          </a:prstGeom>
        </p:spPr>
      </p:pic>
    </p:spTree>
    <p:extLst>
      <p:ext uri="{BB962C8B-B14F-4D97-AF65-F5344CB8AC3E}">
        <p14:creationId xmlns:p14="http://schemas.microsoft.com/office/powerpoint/2010/main" val="3720059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609600"/>
            <a:ext cx="7772400" cy="5486400"/>
          </a:xfrm>
        </p:spPr>
      </p:pic>
    </p:spTree>
    <p:extLst>
      <p:ext uri="{BB962C8B-B14F-4D97-AF65-F5344CB8AC3E}">
        <p14:creationId xmlns:p14="http://schemas.microsoft.com/office/powerpoint/2010/main" val="1832678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 Positive Black Swan</a:t>
            </a:r>
            <a:endParaRPr lang="en-US" dirty="0"/>
          </a:p>
        </p:txBody>
      </p:sp>
      <p:sp>
        <p:nvSpPr>
          <p:cNvPr id="3" name="Content Placeholder 2"/>
          <p:cNvSpPr>
            <a:spLocks noGrp="1"/>
          </p:cNvSpPr>
          <p:nvPr>
            <p:ph idx="1"/>
          </p:nvPr>
        </p:nvSpPr>
        <p:spPr/>
        <p:txBody>
          <a:bodyPr/>
          <a:lstStyle/>
          <a:p>
            <a:r>
              <a:rPr lang="en-US" dirty="0" err="1" smtClean="0"/>
              <a:t>Penemuan</a:t>
            </a:r>
            <a:r>
              <a:rPr lang="en-US" dirty="0" smtClean="0"/>
              <a:t> Personal Computer</a:t>
            </a:r>
          </a:p>
          <a:p>
            <a:r>
              <a:rPr lang="en-US" dirty="0" err="1" smtClean="0"/>
              <a:t>Lahirnya</a:t>
            </a:r>
            <a:r>
              <a:rPr lang="en-US" dirty="0" smtClean="0"/>
              <a:t> Internet</a:t>
            </a:r>
          </a:p>
          <a:p>
            <a:r>
              <a:rPr lang="en-US" dirty="0" err="1" smtClean="0"/>
              <a:t>Penemuan</a:t>
            </a:r>
            <a:r>
              <a:rPr lang="en-US" dirty="0" smtClean="0"/>
              <a:t> Laser</a:t>
            </a:r>
          </a:p>
          <a:p>
            <a:r>
              <a:rPr lang="en-US" dirty="0" err="1" smtClean="0"/>
              <a:t>Penemuan</a:t>
            </a:r>
            <a:r>
              <a:rPr lang="en-US" dirty="0" smtClean="0"/>
              <a:t> </a:t>
            </a:r>
            <a:r>
              <a:rPr lang="en-US" dirty="0" err="1" smtClean="0"/>
              <a:t>Pinicilin</a:t>
            </a:r>
            <a:endParaRPr lang="en-US" dirty="0" smtClean="0"/>
          </a:p>
          <a:p>
            <a:r>
              <a:rPr lang="en-US" dirty="0" smtClean="0"/>
              <a:t>Other EUREKA</a:t>
            </a:r>
          </a:p>
          <a:p>
            <a:endParaRPr lang="en-US" dirty="0" smtClean="0"/>
          </a:p>
          <a:p>
            <a:endParaRPr lang="en-US" dirty="0" smtClean="0"/>
          </a:p>
          <a:p>
            <a:endParaRPr lang="en-US" dirty="0"/>
          </a:p>
        </p:txBody>
      </p:sp>
    </p:spTree>
    <p:extLst>
      <p:ext uri="{BB962C8B-B14F-4D97-AF65-F5344CB8AC3E}">
        <p14:creationId xmlns:p14="http://schemas.microsoft.com/office/powerpoint/2010/main" val="37758579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STRATEGY MENGHADAPI KETIDAKPASTIAN</a:t>
            </a:r>
            <a:endParaRPr lang="en-US" sz="2400" dirty="0"/>
          </a:p>
        </p:txBody>
      </p:sp>
      <p:sp>
        <p:nvSpPr>
          <p:cNvPr id="3" name="Content Placeholder 2"/>
          <p:cNvSpPr>
            <a:spLocks noGrp="1"/>
          </p:cNvSpPr>
          <p:nvPr>
            <p:ph idx="1"/>
          </p:nvPr>
        </p:nvSpPr>
        <p:spPr/>
        <p:txBody>
          <a:bodyPr/>
          <a:lstStyle/>
          <a:p>
            <a:pPr marL="0" indent="0">
              <a:buNone/>
            </a:pPr>
            <a:r>
              <a:rPr lang="en-US" i="1" dirty="0" smtClean="0"/>
              <a:t>The Great Asymmetry: Put yourself in situations where favorable consequences are much larger than unfavorable ones</a:t>
            </a:r>
          </a:p>
          <a:p>
            <a:pPr marL="0" indent="0">
              <a:buNone/>
            </a:pPr>
            <a:endParaRPr lang="en-US" sz="1800" dirty="0" smtClean="0"/>
          </a:p>
          <a:p>
            <a:pPr marL="0" indent="0">
              <a:buNone/>
            </a:pPr>
            <a:r>
              <a:rPr lang="en-US" sz="1800" dirty="0" smtClean="0"/>
              <a:t>I will never get to know the unknown since, by definition, it is unknown. However, I can always guess how it might affect me, and I should base my decisions around that.</a:t>
            </a:r>
          </a:p>
          <a:p>
            <a:pPr marL="0" indent="0">
              <a:buNone/>
            </a:pPr>
            <a:endParaRPr lang="en-US" sz="1800" dirty="0"/>
          </a:p>
          <a:p>
            <a:pPr marL="0" indent="0">
              <a:buNone/>
            </a:pPr>
            <a:r>
              <a:rPr lang="en-US" sz="1800" dirty="0" smtClean="0"/>
              <a:t>In order to make a decision you need to focus on the consequences (which you can know) rather than the probability (which you can’t know) is the central idea of uncertainty</a:t>
            </a:r>
            <a:endParaRPr lang="en-US" sz="1800" dirty="0"/>
          </a:p>
        </p:txBody>
      </p:sp>
    </p:spTree>
    <p:extLst>
      <p:ext uri="{BB962C8B-B14F-4D97-AF65-F5344CB8AC3E}">
        <p14:creationId xmlns:p14="http://schemas.microsoft.com/office/powerpoint/2010/main" val="131193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sz="1800" dirty="0" smtClean="0"/>
              <a:t>Make a distinction between positive Black Swan and negative one. Learn to distinguish between those human undertakings in which the lack of predictability can be extremely beneficial and those where the failure to understand the future cause harm. </a:t>
            </a:r>
          </a:p>
          <a:p>
            <a:pPr marL="514350" indent="-514350">
              <a:buFont typeface="+mj-lt"/>
              <a:buAutoNum type="arabicPeriod"/>
            </a:pPr>
            <a:r>
              <a:rPr lang="en-US" sz="1800" dirty="0" err="1" smtClean="0"/>
              <a:t>Jangan</a:t>
            </a:r>
            <a:r>
              <a:rPr lang="en-US" sz="1800" dirty="0" smtClean="0"/>
              <a:t> “narrow-minded” – invest in preparedness, not in prediction</a:t>
            </a:r>
          </a:p>
          <a:p>
            <a:pPr marL="514350" indent="-514350">
              <a:buFont typeface="+mj-lt"/>
              <a:buAutoNum type="arabicPeriod"/>
            </a:pPr>
            <a:r>
              <a:rPr lang="en-US" sz="1800" dirty="0" smtClean="0"/>
              <a:t>Seize any opportunity, or anything that looks like opportunity. Remember that positive Black Swans have a necessary first step: you need to be exposed to them. Work hard in chasing such opportunities and </a:t>
            </a:r>
            <a:r>
              <a:rPr lang="en-US" sz="1800" dirty="0" err="1" smtClean="0"/>
              <a:t>maximasing</a:t>
            </a:r>
            <a:r>
              <a:rPr lang="en-US" sz="1800" dirty="0" smtClean="0"/>
              <a:t> exposure to them.</a:t>
            </a:r>
            <a:endParaRPr lang="en-US" sz="1800" dirty="0"/>
          </a:p>
        </p:txBody>
      </p:sp>
    </p:spTree>
    <p:extLst>
      <p:ext uri="{BB962C8B-B14F-4D97-AF65-F5344CB8AC3E}">
        <p14:creationId xmlns:p14="http://schemas.microsoft.com/office/powerpoint/2010/main" val="8167919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PERTANYAAN BESAR?</a:t>
            </a:r>
            <a:endParaRPr lang="en-US" dirty="0"/>
          </a:p>
        </p:txBody>
      </p:sp>
      <p:sp>
        <p:nvSpPr>
          <p:cNvPr id="3" name="Content Placeholder 2"/>
          <p:cNvSpPr>
            <a:spLocks noGrp="1"/>
          </p:cNvSpPr>
          <p:nvPr>
            <p:ph idx="1"/>
          </p:nvPr>
        </p:nvSpPr>
        <p:spPr/>
        <p:txBody>
          <a:bodyPr/>
          <a:lstStyle/>
          <a:p>
            <a:r>
              <a:rPr lang="en-US" dirty="0" smtClean="0"/>
              <a:t>MENGAPA KITA TIDAK BISA MEMPREDIKSI BLACK SWAN?</a:t>
            </a:r>
          </a:p>
          <a:p>
            <a:endParaRPr lang="en-US" dirty="0"/>
          </a:p>
          <a:p>
            <a:r>
              <a:rPr lang="en-US" dirty="0" smtClean="0"/>
              <a:t>JAWABANNYA: </a:t>
            </a:r>
          </a:p>
          <a:p>
            <a:pPr lvl="1"/>
            <a:r>
              <a:rPr lang="en-US" dirty="0" smtClean="0"/>
              <a:t>EPISTEMIC ARROGANCY</a:t>
            </a:r>
          </a:p>
          <a:p>
            <a:pPr lvl="1"/>
            <a:r>
              <a:rPr lang="en-US" dirty="0" smtClean="0"/>
              <a:t>INFORMATION “NOISE”</a:t>
            </a:r>
            <a:endParaRPr lang="en-US" dirty="0"/>
          </a:p>
        </p:txBody>
      </p:sp>
    </p:spTree>
    <p:extLst>
      <p:ext uri="{BB962C8B-B14F-4D97-AF65-F5344CB8AC3E}">
        <p14:creationId xmlns:p14="http://schemas.microsoft.com/office/powerpoint/2010/main" val="38311074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457200"/>
            <a:ext cx="7772400" cy="5638800"/>
          </a:xfrm>
        </p:spPr>
      </p:pic>
    </p:spTree>
    <p:extLst>
      <p:ext uri="{BB962C8B-B14F-4D97-AF65-F5344CB8AC3E}">
        <p14:creationId xmlns:p14="http://schemas.microsoft.com/office/powerpoint/2010/main" val="39500725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62000"/>
          </a:xfrm>
        </p:spPr>
        <p:txBody>
          <a:bodyPr/>
          <a:lstStyle/>
          <a:p>
            <a:r>
              <a:rPr lang="en-US" dirty="0" smtClean="0"/>
              <a:t>Heuristic Judgement</a:t>
            </a:r>
            <a:endParaRPr lang="en-US" dirty="0"/>
          </a:p>
        </p:txBody>
      </p:sp>
      <p:sp>
        <p:nvSpPr>
          <p:cNvPr id="3" name="Content Placeholder 2"/>
          <p:cNvSpPr>
            <a:spLocks noGrp="1"/>
          </p:cNvSpPr>
          <p:nvPr>
            <p:ph idx="1"/>
          </p:nvPr>
        </p:nvSpPr>
        <p:spPr>
          <a:xfrm>
            <a:off x="649941" y="1600200"/>
            <a:ext cx="7772400" cy="4800600"/>
          </a:xfrm>
        </p:spPr>
        <p:txBody>
          <a:bodyPr/>
          <a:lstStyle/>
          <a:p>
            <a:r>
              <a:rPr lang="en-US" sz="2400" dirty="0" smtClean="0"/>
              <a:t>Heuristic </a:t>
            </a:r>
            <a:r>
              <a:rPr lang="en-US" sz="2400" dirty="0" err="1" smtClean="0"/>
              <a:t>adalah</a:t>
            </a:r>
            <a:r>
              <a:rPr lang="en-US" sz="2400" dirty="0" smtClean="0"/>
              <a:t> </a:t>
            </a:r>
            <a:r>
              <a:rPr lang="en-US" sz="2400" dirty="0" err="1" smtClean="0"/>
              <a:t>prosedur</a:t>
            </a:r>
            <a:r>
              <a:rPr lang="en-US" sz="2400" dirty="0" smtClean="0"/>
              <a:t> </a:t>
            </a:r>
            <a:r>
              <a:rPr lang="en-US" sz="2400" dirty="0" err="1" smtClean="0"/>
              <a:t>sederhana</a:t>
            </a:r>
            <a:r>
              <a:rPr lang="en-US" sz="2400" dirty="0" smtClean="0"/>
              <a:t> yang </a:t>
            </a:r>
            <a:r>
              <a:rPr lang="en-US" sz="2400" dirty="0" err="1" smtClean="0"/>
              <a:t>membantu</a:t>
            </a:r>
            <a:r>
              <a:rPr lang="en-US" sz="2400" dirty="0" smtClean="0"/>
              <a:t> </a:t>
            </a:r>
            <a:r>
              <a:rPr lang="en-US" sz="2400" dirty="0" err="1" smtClean="0"/>
              <a:t>benak</a:t>
            </a:r>
            <a:r>
              <a:rPr lang="en-US" sz="2400" dirty="0" smtClean="0"/>
              <a:t> </a:t>
            </a:r>
            <a:r>
              <a:rPr lang="en-US" sz="2400" dirty="0" err="1" smtClean="0"/>
              <a:t>kita</a:t>
            </a:r>
            <a:r>
              <a:rPr lang="en-US" sz="2400" dirty="0" smtClean="0"/>
              <a:t> </a:t>
            </a:r>
            <a:r>
              <a:rPr lang="en-US" sz="2400" dirty="0" err="1" smtClean="0"/>
              <a:t>untuk</a:t>
            </a:r>
            <a:r>
              <a:rPr lang="en-US" sz="2400" dirty="0" smtClean="0"/>
              <a:t> </a:t>
            </a:r>
            <a:r>
              <a:rPr lang="en-US" sz="2400" dirty="0" err="1" smtClean="0"/>
              <a:t>menemukan</a:t>
            </a:r>
            <a:r>
              <a:rPr lang="en-US" sz="2400" dirty="0" smtClean="0"/>
              <a:t> </a:t>
            </a:r>
            <a:r>
              <a:rPr lang="en-US" sz="2400" dirty="0" err="1" smtClean="0"/>
              <a:t>jawaban</a:t>
            </a:r>
            <a:r>
              <a:rPr lang="en-US" sz="2400" dirty="0" smtClean="0"/>
              <a:t> yang </a:t>
            </a:r>
            <a:r>
              <a:rPr lang="en-US" sz="2400" dirty="0" err="1" smtClean="0"/>
              <a:t>memadai</a:t>
            </a:r>
            <a:r>
              <a:rPr lang="en-US" sz="2400" dirty="0" smtClean="0"/>
              <a:t> </a:t>
            </a:r>
            <a:r>
              <a:rPr lang="en-US" sz="2400" dirty="0" err="1" smtClean="0"/>
              <a:t>untuk</a:t>
            </a:r>
            <a:r>
              <a:rPr lang="en-US" sz="2400" dirty="0" smtClean="0"/>
              <a:t> </a:t>
            </a:r>
            <a:r>
              <a:rPr lang="en-US" sz="2400" dirty="0" err="1" smtClean="0"/>
              <a:t>pertanyaan-pertanyaan</a:t>
            </a:r>
            <a:r>
              <a:rPr lang="en-US" sz="2400" dirty="0" smtClean="0"/>
              <a:t> </a:t>
            </a:r>
            <a:r>
              <a:rPr lang="en-US" sz="2400" dirty="0" err="1" smtClean="0"/>
              <a:t>sulit</a:t>
            </a:r>
            <a:r>
              <a:rPr lang="en-US" sz="2400" dirty="0" smtClean="0"/>
              <a:t>, </a:t>
            </a:r>
            <a:r>
              <a:rPr lang="en-US" sz="2400" dirty="0" err="1" smtClean="0"/>
              <a:t>meskipun</a:t>
            </a:r>
            <a:r>
              <a:rPr lang="en-US" sz="2400" dirty="0" smtClean="0"/>
              <a:t> </a:t>
            </a:r>
            <a:r>
              <a:rPr lang="en-US" sz="2400" dirty="0" err="1" smtClean="0"/>
              <a:t>tidak</a:t>
            </a:r>
            <a:r>
              <a:rPr lang="en-US" sz="2400" dirty="0" smtClean="0"/>
              <a:t> </a:t>
            </a:r>
            <a:r>
              <a:rPr lang="en-US" sz="2400" dirty="0" err="1" smtClean="0"/>
              <a:t>sempurna</a:t>
            </a:r>
            <a:r>
              <a:rPr lang="en-US" sz="2400" dirty="0" smtClean="0"/>
              <a:t>.</a:t>
            </a:r>
          </a:p>
          <a:p>
            <a:r>
              <a:rPr lang="en-US" sz="2400" dirty="0" smtClean="0"/>
              <a:t>Cara yang paling </a:t>
            </a:r>
            <a:r>
              <a:rPr lang="en-US" sz="2400" dirty="0" err="1" smtClean="0"/>
              <a:t>umum</a:t>
            </a:r>
            <a:r>
              <a:rPr lang="en-US" sz="2400" dirty="0" smtClean="0"/>
              <a:t> </a:t>
            </a:r>
            <a:r>
              <a:rPr lang="en-US" sz="2400" dirty="0" err="1" smtClean="0"/>
              <a:t>adalah</a:t>
            </a:r>
            <a:r>
              <a:rPr lang="en-US" sz="2400" dirty="0" smtClean="0"/>
              <a:t> </a:t>
            </a:r>
            <a:r>
              <a:rPr lang="en-US" sz="2400" dirty="0" err="1" smtClean="0"/>
              <a:t>dengan</a:t>
            </a:r>
            <a:r>
              <a:rPr lang="en-US" sz="2400" dirty="0" smtClean="0"/>
              <a:t> </a:t>
            </a:r>
            <a:r>
              <a:rPr lang="en-US" sz="2400" dirty="0" err="1" smtClean="0"/>
              <a:t>subsitusi</a:t>
            </a:r>
            <a:r>
              <a:rPr lang="en-US" sz="2400" dirty="0" smtClean="0"/>
              <a:t>. </a:t>
            </a:r>
          </a:p>
          <a:p>
            <a:r>
              <a:rPr lang="en-US" sz="2400" dirty="0" smtClean="0"/>
              <a:t>Cara </a:t>
            </a:r>
            <a:r>
              <a:rPr lang="en-US" sz="2400" dirty="0" err="1" smtClean="0"/>
              <a:t>itu</a:t>
            </a:r>
            <a:r>
              <a:rPr lang="en-US" sz="2400" dirty="0" smtClean="0"/>
              <a:t> </a:t>
            </a:r>
            <a:r>
              <a:rPr lang="en-US" sz="2400" dirty="0" err="1" smtClean="0"/>
              <a:t>sering</a:t>
            </a:r>
            <a:r>
              <a:rPr lang="en-US" sz="2400" dirty="0" smtClean="0"/>
              <a:t> kali </a:t>
            </a:r>
            <a:r>
              <a:rPr lang="en-US" sz="2400" dirty="0" err="1" smtClean="0"/>
              <a:t>efektif</a:t>
            </a:r>
            <a:r>
              <a:rPr lang="en-US" sz="2400" dirty="0" smtClean="0"/>
              <a:t>, </a:t>
            </a:r>
            <a:r>
              <a:rPr lang="en-US" sz="2400" dirty="0" err="1" smtClean="0"/>
              <a:t>namun</a:t>
            </a:r>
            <a:r>
              <a:rPr lang="en-US" sz="2400" dirty="0" smtClean="0"/>
              <a:t> </a:t>
            </a:r>
            <a:r>
              <a:rPr lang="en-US" sz="2400" dirty="0" err="1" smtClean="0"/>
              <a:t>kadang</a:t>
            </a:r>
            <a:r>
              <a:rPr lang="en-US" sz="2400" dirty="0" smtClean="0"/>
              <a:t> kala juga </a:t>
            </a:r>
            <a:r>
              <a:rPr lang="en-US" sz="2400" dirty="0" err="1" smtClean="0"/>
              <a:t>membawa</a:t>
            </a:r>
            <a:r>
              <a:rPr lang="en-US" sz="2400" dirty="0" smtClean="0"/>
              <a:t> </a:t>
            </a:r>
            <a:r>
              <a:rPr lang="en-US" sz="2400" dirty="0" err="1" smtClean="0"/>
              <a:t>kepada</a:t>
            </a:r>
            <a:r>
              <a:rPr lang="en-US" sz="2400" dirty="0" smtClean="0"/>
              <a:t> </a:t>
            </a:r>
            <a:r>
              <a:rPr lang="en-US" sz="2400" dirty="0" err="1" smtClean="0"/>
              <a:t>kesimpulan</a:t>
            </a:r>
            <a:r>
              <a:rPr lang="en-US" sz="2400" dirty="0" smtClean="0"/>
              <a:t> yang </a:t>
            </a:r>
            <a:r>
              <a:rPr lang="en-US" sz="2400" dirty="0" err="1" smtClean="0"/>
              <a:t>salah</a:t>
            </a:r>
            <a:r>
              <a:rPr lang="en-US" sz="2400" dirty="0" smtClean="0"/>
              <a:t>, </a:t>
            </a:r>
            <a:r>
              <a:rPr lang="en-US" sz="2400" dirty="0" err="1" smtClean="0"/>
              <a:t>dan</a:t>
            </a:r>
            <a:r>
              <a:rPr lang="en-US" sz="2400" dirty="0" smtClean="0"/>
              <a:t> </a:t>
            </a:r>
            <a:r>
              <a:rPr lang="en-US" sz="2400" dirty="0" err="1" smtClean="0"/>
              <a:t>bahkan</a:t>
            </a:r>
            <a:r>
              <a:rPr lang="en-US" sz="2400" dirty="0" smtClean="0"/>
              <a:t> </a:t>
            </a:r>
            <a:r>
              <a:rPr lang="en-US" sz="2400" dirty="0" err="1" smtClean="0"/>
              <a:t>tanpa</a:t>
            </a:r>
            <a:r>
              <a:rPr lang="en-US" sz="2400" dirty="0" smtClean="0"/>
              <a:t> </a:t>
            </a:r>
            <a:r>
              <a:rPr lang="en-US" sz="2400" dirty="0" err="1" smtClean="0"/>
              <a:t>disadari</a:t>
            </a:r>
            <a:r>
              <a:rPr lang="en-US" sz="2400" dirty="0" smtClean="0"/>
              <a:t> </a:t>
            </a:r>
            <a:r>
              <a:rPr lang="en-US" sz="2400" dirty="0" err="1" smtClean="0"/>
              <a:t>sebenarnya</a:t>
            </a:r>
            <a:r>
              <a:rPr lang="en-US" sz="2400" dirty="0" smtClean="0"/>
              <a:t> </a:t>
            </a:r>
            <a:r>
              <a:rPr lang="en-US" sz="2400" dirty="0" err="1" smtClean="0"/>
              <a:t>kita</a:t>
            </a:r>
            <a:r>
              <a:rPr lang="en-US" sz="2400" dirty="0" smtClean="0"/>
              <a:t> </a:t>
            </a:r>
            <a:r>
              <a:rPr lang="en-US" sz="2400" dirty="0" err="1" smtClean="0"/>
              <a:t>tidak</a:t>
            </a:r>
            <a:r>
              <a:rPr lang="en-US" sz="2400" dirty="0" smtClean="0"/>
              <a:t> </a:t>
            </a:r>
            <a:r>
              <a:rPr lang="en-US" sz="2400" dirty="0" err="1" smtClean="0"/>
              <a:t>menjawab</a:t>
            </a:r>
            <a:r>
              <a:rPr lang="en-US" sz="2400" dirty="0" smtClean="0"/>
              <a:t> </a:t>
            </a:r>
            <a:r>
              <a:rPr lang="en-US" sz="2400" dirty="0" err="1" smtClean="0"/>
              <a:t>pertanyaan</a:t>
            </a:r>
            <a:r>
              <a:rPr lang="en-US" sz="2400" dirty="0" smtClean="0"/>
              <a:t> yang </a:t>
            </a:r>
            <a:r>
              <a:rPr lang="en-US" sz="2400" dirty="0" err="1" smtClean="0"/>
              <a:t>diajukan</a:t>
            </a:r>
            <a:r>
              <a:rPr lang="en-US" sz="2400" dirty="0" smtClean="0"/>
              <a:t>. </a:t>
            </a:r>
          </a:p>
          <a:p>
            <a:r>
              <a:rPr lang="en-US" sz="2400" dirty="0" err="1" smtClean="0"/>
              <a:t>Essensi</a:t>
            </a:r>
            <a:r>
              <a:rPr lang="en-US" sz="2400" dirty="0" smtClean="0"/>
              <a:t>: </a:t>
            </a:r>
            <a:r>
              <a:rPr lang="en-US" sz="2400" dirty="0" err="1" smtClean="0"/>
              <a:t>Ketika</a:t>
            </a:r>
            <a:r>
              <a:rPr lang="en-US" sz="2400" dirty="0" smtClean="0"/>
              <a:t> </a:t>
            </a:r>
            <a:r>
              <a:rPr lang="en-US" sz="2400" dirty="0" err="1" smtClean="0"/>
              <a:t>kita</a:t>
            </a:r>
            <a:r>
              <a:rPr lang="en-US" sz="2400" dirty="0" smtClean="0"/>
              <a:t> </a:t>
            </a:r>
            <a:r>
              <a:rPr lang="en-US" sz="2400" dirty="0" err="1" smtClean="0"/>
              <a:t>dihadapkan</a:t>
            </a:r>
            <a:r>
              <a:rPr lang="en-US" sz="2400" dirty="0" smtClean="0"/>
              <a:t> </a:t>
            </a:r>
            <a:r>
              <a:rPr lang="en-US" sz="2400" dirty="0" err="1" smtClean="0"/>
              <a:t>pada</a:t>
            </a:r>
            <a:r>
              <a:rPr lang="en-US" sz="2400" dirty="0" smtClean="0"/>
              <a:t> </a:t>
            </a:r>
            <a:r>
              <a:rPr lang="en-US" sz="2400" dirty="0" err="1" smtClean="0"/>
              <a:t>pertanyaan</a:t>
            </a:r>
            <a:r>
              <a:rPr lang="en-US" sz="2400" dirty="0" smtClean="0"/>
              <a:t> </a:t>
            </a:r>
            <a:r>
              <a:rPr lang="en-US" sz="2400" dirty="0" err="1" smtClean="0"/>
              <a:t>sulit</a:t>
            </a:r>
            <a:r>
              <a:rPr lang="en-US" sz="2400" dirty="0" smtClean="0"/>
              <a:t>, </a:t>
            </a:r>
            <a:r>
              <a:rPr lang="en-US" sz="2400" dirty="0" err="1" smtClean="0"/>
              <a:t>kita</a:t>
            </a:r>
            <a:r>
              <a:rPr lang="en-US" sz="2400" dirty="0" smtClean="0"/>
              <a:t> </a:t>
            </a:r>
            <a:r>
              <a:rPr lang="en-US" sz="2400" dirty="0" err="1" smtClean="0"/>
              <a:t>sering</a:t>
            </a:r>
            <a:r>
              <a:rPr lang="en-US" sz="2400" dirty="0" smtClean="0"/>
              <a:t> </a:t>
            </a:r>
            <a:r>
              <a:rPr lang="en-US" sz="2400" dirty="0" err="1" smtClean="0"/>
              <a:t>menjawab</a:t>
            </a:r>
            <a:r>
              <a:rPr lang="en-US" sz="2400" dirty="0" smtClean="0"/>
              <a:t> yang </a:t>
            </a:r>
            <a:r>
              <a:rPr lang="en-US" sz="2400" dirty="0" err="1" smtClean="0"/>
              <a:t>lebih</a:t>
            </a:r>
            <a:r>
              <a:rPr lang="en-US" sz="2400" dirty="0" smtClean="0"/>
              <a:t> </a:t>
            </a:r>
            <a:r>
              <a:rPr lang="en-US" sz="2400" dirty="0" err="1" smtClean="0"/>
              <a:t>mudah</a:t>
            </a:r>
            <a:r>
              <a:rPr lang="en-US" sz="2400" dirty="0" smtClean="0"/>
              <a:t>, </a:t>
            </a:r>
            <a:r>
              <a:rPr lang="en-US" sz="2400" dirty="0" err="1" smtClean="0"/>
              <a:t>biasanya</a:t>
            </a:r>
            <a:r>
              <a:rPr lang="en-US" sz="2400" dirty="0" smtClean="0"/>
              <a:t> </a:t>
            </a:r>
            <a:r>
              <a:rPr lang="en-US" sz="2400" dirty="0" err="1" smtClean="0"/>
              <a:t>tanpa</a:t>
            </a:r>
            <a:r>
              <a:rPr lang="en-US" sz="2400" dirty="0" smtClean="0"/>
              <a:t> </a:t>
            </a:r>
            <a:r>
              <a:rPr lang="en-US" sz="2400" dirty="0" err="1" smtClean="0"/>
              <a:t>kita</a:t>
            </a:r>
            <a:r>
              <a:rPr lang="en-US" sz="2400" dirty="0" smtClean="0"/>
              <a:t> </a:t>
            </a:r>
            <a:r>
              <a:rPr lang="en-US" sz="2400" dirty="0" err="1" smtClean="0"/>
              <a:t>sadar</a:t>
            </a:r>
            <a:r>
              <a:rPr lang="en-US" sz="2400" dirty="0" smtClean="0"/>
              <a:t> </a:t>
            </a:r>
            <a:r>
              <a:rPr lang="en-US" sz="2400" dirty="0" err="1" smtClean="0"/>
              <a:t>bahwa</a:t>
            </a:r>
            <a:r>
              <a:rPr lang="en-US" sz="2400" dirty="0" smtClean="0"/>
              <a:t> </a:t>
            </a:r>
            <a:r>
              <a:rPr lang="en-US" sz="2400" dirty="0" err="1" smtClean="0"/>
              <a:t>kita</a:t>
            </a:r>
            <a:r>
              <a:rPr lang="en-US" sz="2400" dirty="0" smtClean="0"/>
              <a:t> </a:t>
            </a:r>
            <a:r>
              <a:rPr lang="en-US" sz="2400" dirty="0" err="1" smtClean="0"/>
              <a:t>sudah</a:t>
            </a:r>
            <a:r>
              <a:rPr lang="en-US" sz="2400" dirty="0" smtClean="0"/>
              <a:t> </a:t>
            </a:r>
            <a:r>
              <a:rPr lang="en-US" sz="2400" dirty="0" err="1" smtClean="0"/>
              <a:t>menggunakan</a:t>
            </a:r>
            <a:r>
              <a:rPr lang="en-US" sz="2400" dirty="0" smtClean="0"/>
              <a:t> </a:t>
            </a:r>
            <a:r>
              <a:rPr lang="en-US" sz="2400" dirty="0" err="1" smtClean="0"/>
              <a:t>subsitusi</a:t>
            </a:r>
            <a:endParaRPr lang="en-US" sz="2400" dirty="0" smtClean="0"/>
          </a:p>
          <a:p>
            <a:endParaRPr lang="en-US" sz="2400" dirty="0"/>
          </a:p>
        </p:txBody>
      </p:sp>
    </p:spTree>
    <p:extLst>
      <p:ext uri="{BB962C8B-B14F-4D97-AF65-F5344CB8AC3E}">
        <p14:creationId xmlns:p14="http://schemas.microsoft.com/office/powerpoint/2010/main" val="1585851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Emerging Management Challenges</a:t>
            </a:r>
            <a:endParaRPr lang="en-US" sz="3600" dirty="0"/>
          </a:p>
        </p:txBody>
      </p:sp>
      <p:sp>
        <p:nvSpPr>
          <p:cNvPr id="3" name="Content Placeholder 2"/>
          <p:cNvSpPr>
            <a:spLocks noGrp="1"/>
          </p:cNvSpPr>
          <p:nvPr>
            <p:ph idx="1"/>
          </p:nvPr>
        </p:nvSpPr>
        <p:spPr>
          <a:xfrm>
            <a:off x="457200" y="1752600"/>
            <a:ext cx="8229600" cy="4114800"/>
          </a:xfrm>
        </p:spPr>
        <p:txBody>
          <a:bodyPr/>
          <a:lstStyle/>
          <a:p>
            <a:r>
              <a:rPr lang="en-US" sz="2800" dirty="0" smtClean="0"/>
              <a:t>Effects of Globalization</a:t>
            </a:r>
          </a:p>
          <a:p>
            <a:r>
              <a:rPr lang="en-US" sz="2800" dirty="0" smtClean="0"/>
              <a:t>Black Swan Event vs Predictability</a:t>
            </a:r>
          </a:p>
          <a:p>
            <a:r>
              <a:rPr lang="en-US" sz="2800" dirty="0" smtClean="0"/>
              <a:t>Knowledge Based Management</a:t>
            </a:r>
          </a:p>
          <a:p>
            <a:r>
              <a:rPr lang="en-US" sz="2800" dirty="0"/>
              <a:t>Ethics and Social Responsibility</a:t>
            </a:r>
          </a:p>
          <a:p>
            <a:r>
              <a:rPr lang="en-US" sz="2800" dirty="0"/>
              <a:t>Development of Environment</a:t>
            </a:r>
          </a:p>
          <a:p>
            <a:r>
              <a:rPr lang="en-US" sz="2800" dirty="0" smtClean="0"/>
              <a:t>Empowerment of Employees</a:t>
            </a:r>
          </a:p>
          <a:p>
            <a:endParaRPr lang="en-US" dirty="0" smtClean="0"/>
          </a:p>
          <a:p>
            <a:endParaRPr lang="en-US" dirty="0"/>
          </a:p>
        </p:txBody>
      </p:sp>
    </p:spTree>
    <p:extLst>
      <p:ext uri="{BB962C8B-B14F-4D97-AF65-F5344CB8AC3E}">
        <p14:creationId xmlns:p14="http://schemas.microsoft.com/office/powerpoint/2010/main" val="34639371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Contoh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1522885"/>
              </p:ext>
            </p:extLst>
          </p:nvPr>
        </p:nvGraphicFramePr>
        <p:xfrm>
          <a:off x="685800" y="1981200"/>
          <a:ext cx="7772400" cy="3677920"/>
        </p:xfrm>
        <a:graphic>
          <a:graphicData uri="http://schemas.openxmlformats.org/drawingml/2006/table">
            <a:tbl>
              <a:tblPr firstRow="1" bandRow="1">
                <a:tableStyleId>{5C22544A-7EE6-4342-B048-85BDC9FD1C3A}</a:tableStyleId>
              </a:tblPr>
              <a:tblGrid>
                <a:gridCol w="3733800"/>
                <a:gridCol w="228600"/>
                <a:gridCol w="3810000"/>
              </a:tblGrid>
              <a:tr h="370840">
                <a:tc>
                  <a:txBody>
                    <a:bodyPr/>
                    <a:lstStyle/>
                    <a:p>
                      <a:r>
                        <a:rPr lang="en-US" dirty="0" smtClean="0"/>
                        <a:t>TARGET QUESTION</a:t>
                      </a:r>
                      <a:endParaRPr lang="en-US" dirty="0"/>
                    </a:p>
                  </a:txBody>
                  <a:tcPr/>
                </a:tc>
                <a:tc>
                  <a:txBody>
                    <a:bodyPr/>
                    <a:lstStyle/>
                    <a:p>
                      <a:endParaRPr lang="en-US"/>
                    </a:p>
                  </a:txBody>
                  <a:tcPr/>
                </a:tc>
                <a:tc>
                  <a:txBody>
                    <a:bodyPr/>
                    <a:lstStyle/>
                    <a:p>
                      <a:r>
                        <a:rPr lang="en-US" dirty="0" smtClean="0"/>
                        <a:t>HEURISTIC QUESTION</a:t>
                      </a:r>
                      <a:endParaRPr lang="en-US" dirty="0"/>
                    </a:p>
                  </a:txBody>
                  <a:tcPr/>
                </a:tc>
              </a:tr>
              <a:tr h="370840">
                <a:tc>
                  <a:txBody>
                    <a:bodyPr/>
                    <a:lstStyle/>
                    <a:p>
                      <a:r>
                        <a:rPr lang="en-US" dirty="0" smtClean="0"/>
                        <a:t>- </a:t>
                      </a:r>
                      <a:r>
                        <a:rPr lang="en-US" dirty="0" err="1" smtClean="0"/>
                        <a:t>Seberapa</a:t>
                      </a:r>
                      <a:r>
                        <a:rPr lang="en-US" baseline="0" dirty="0" smtClean="0"/>
                        <a:t> </a:t>
                      </a:r>
                      <a:r>
                        <a:rPr lang="en-US" baseline="0" dirty="0" err="1" smtClean="0"/>
                        <a:t>besar</a:t>
                      </a:r>
                      <a:r>
                        <a:rPr lang="en-US" baseline="0" dirty="0" smtClean="0"/>
                        <a:t> </a:t>
                      </a:r>
                      <a:r>
                        <a:rPr lang="en-US" baseline="0" dirty="0" err="1" smtClean="0"/>
                        <a:t>kamu</a:t>
                      </a:r>
                      <a:r>
                        <a:rPr lang="en-US" baseline="0" dirty="0" smtClean="0"/>
                        <a:t> </a:t>
                      </a:r>
                      <a:r>
                        <a:rPr lang="en-US" baseline="0" dirty="0" err="1" smtClean="0"/>
                        <a:t>akan</a:t>
                      </a:r>
                      <a:r>
                        <a:rPr lang="en-US" baseline="0" dirty="0" smtClean="0"/>
                        <a:t> </a:t>
                      </a:r>
                      <a:r>
                        <a:rPr lang="en-US" baseline="0" dirty="0" err="1" smtClean="0"/>
                        <a:t>berkontribusi</a:t>
                      </a:r>
                      <a:r>
                        <a:rPr lang="en-US" baseline="0" dirty="0" smtClean="0"/>
                        <a:t> </a:t>
                      </a:r>
                      <a:r>
                        <a:rPr lang="en-US" baseline="0" dirty="0" err="1" smtClean="0"/>
                        <a:t>untuk</a:t>
                      </a:r>
                      <a:r>
                        <a:rPr lang="en-US" baseline="0" dirty="0" smtClean="0"/>
                        <a:t> </a:t>
                      </a:r>
                      <a:r>
                        <a:rPr lang="en-US" baseline="0" dirty="0" err="1" smtClean="0"/>
                        <a:t>melindungi</a:t>
                      </a:r>
                      <a:r>
                        <a:rPr lang="en-US" baseline="0" dirty="0" smtClean="0"/>
                        <a:t> </a:t>
                      </a:r>
                      <a:r>
                        <a:rPr lang="en-US" baseline="0" dirty="0" err="1" smtClean="0"/>
                        <a:t>satwa</a:t>
                      </a:r>
                      <a:r>
                        <a:rPr lang="en-US" baseline="0" dirty="0" smtClean="0"/>
                        <a:t> </a:t>
                      </a:r>
                      <a:r>
                        <a:rPr lang="en-US" baseline="0" dirty="0" err="1" smtClean="0"/>
                        <a:t>langka</a:t>
                      </a:r>
                      <a:r>
                        <a:rPr lang="en-US" baseline="0" dirty="0" smtClean="0"/>
                        <a:t>?</a:t>
                      </a:r>
                      <a:endParaRPr lang="en-US" dirty="0"/>
                    </a:p>
                  </a:txBody>
                  <a:tcPr/>
                </a:tc>
                <a:tc>
                  <a:txBody>
                    <a:bodyPr/>
                    <a:lstStyle/>
                    <a:p>
                      <a:endParaRPr lang="en-US"/>
                    </a:p>
                  </a:txBody>
                  <a:tcPr/>
                </a:tc>
                <a:tc>
                  <a:txBody>
                    <a:bodyPr/>
                    <a:lstStyle/>
                    <a:p>
                      <a:r>
                        <a:rPr lang="en-US" dirty="0" smtClean="0"/>
                        <a:t>- </a:t>
                      </a:r>
                      <a:r>
                        <a:rPr lang="en-US" dirty="0" err="1" smtClean="0"/>
                        <a:t>Seberapa</a:t>
                      </a:r>
                      <a:r>
                        <a:rPr lang="en-US" dirty="0" smtClean="0"/>
                        <a:t> </a:t>
                      </a:r>
                      <a:r>
                        <a:rPr lang="en-US" dirty="0" err="1" smtClean="0"/>
                        <a:t>besar</a:t>
                      </a:r>
                      <a:r>
                        <a:rPr lang="en-US" dirty="0" smtClean="0"/>
                        <a:t> </a:t>
                      </a:r>
                      <a:r>
                        <a:rPr lang="en-US" dirty="0" err="1" smtClean="0"/>
                        <a:t>perasaanmu</a:t>
                      </a:r>
                      <a:r>
                        <a:rPr lang="en-US" dirty="0" smtClean="0"/>
                        <a:t> </a:t>
                      </a:r>
                      <a:r>
                        <a:rPr lang="en-US" dirty="0" err="1" smtClean="0"/>
                        <a:t>terlibat</a:t>
                      </a:r>
                      <a:r>
                        <a:rPr lang="en-US" dirty="0" smtClean="0"/>
                        <a:t> </a:t>
                      </a:r>
                      <a:r>
                        <a:rPr lang="en-US" dirty="0" err="1" smtClean="0"/>
                        <a:t>ketika</a:t>
                      </a:r>
                      <a:r>
                        <a:rPr lang="en-US" dirty="0" smtClean="0"/>
                        <a:t> </a:t>
                      </a:r>
                      <a:r>
                        <a:rPr lang="en-US" dirty="0" err="1" smtClean="0"/>
                        <a:t>memikirkan</a:t>
                      </a:r>
                      <a:r>
                        <a:rPr lang="en-US" dirty="0" smtClean="0"/>
                        <a:t> </a:t>
                      </a:r>
                      <a:r>
                        <a:rPr lang="en-US" dirty="0" err="1" smtClean="0"/>
                        <a:t>lumba-lumba</a:t>
                      </a:r>
                      <a:r>
                        <a:rPr lang="en-US" dirty="0" smtClean="0"/>
                        <a:t> yang </a:t>
                      </a:r>
                      <a:r>
                        <a:rPr lang="en-US" dirty="0" err="1" smtClean="0"/>
                        <a:t>sekarat</a:t>
                      </a:r>
                      <a:r>
                        <a:rPr lang="en-US" dirty="0" smtClean="0"/>
                        <a:t>?</a:t>
                      </a:r>
                      <a:endParaRPr lang="en-US" dirty="0"/>
                    </a:p>
                  </a:txBody>
                  <a:tcPr/>
                </a:tc>
              </a:tr>
              <a:tr h="370840">
                <a:tc>
                  <a:txBody>
                    <a:bodyPr/>
                    <a:lstStyle/>
                    <a:p>
                      <a:r>
                        <a:rPr lang="en-US" dirty="0" smtClean="0"/>
                        <a:t>- </a:t>
                      </a:r>
                      <a:r>
                        <a:rPr lang="en-US" dirty="0" err="1" smtClean="0"/>
                        <a:t>Seberapa</a:t>
                      </a:r>
                      <a:r>
                        <a:rPr lang="en-US" baseline="0" dirty="0" smtClean="0"/>
                        <a:t> </a:t>
                      </a:r>
                      <a:r>
                        <a:rPr lang="en-US" baseline="0" dirty="0" err="1" smtClean="0"/>
                        <a:t>bahagia</a:t>
                      </a:r>
                      <a:r>
                        <a:rPr lang="en-US" baseline="0" dirty="0" smtClean="0"/>
                        <a:t> </a:t>
                      </a:r>
                      <a:r>
                        <a:rPr lang="en-US" baseline="0" dirty="0" err="1" smtClean="0"/>
                        <a:t>kamu</a:t>
                      </a:r>
                      <a:r>
                        <a:rPr lang="en-US" baseline="0" dirty="0" smtClean="0"/>
                        <a:t> </a:t>
                      </a:r>
                      <a:r>
                        <a:rPr lang="en-US" baseline="0" dirty="0" err="1" smtClean="0"/>
                        <a:t>dalam</a:t>
                      </a:r>
                      <a:r>
                        <a:rPr lang="en-US" baseline="0" dirty="0" smtClean="0"/>
                        <a:t> </a:t>
                      </a:r>
                      <a:r>
                        <a:rPr lang="en-US" baseline="0" dirty="0" err="1" smtClean="0"/>
                        <a:t>hidupmu</a:t>
                      </a:r>
                      <a:r>
                        <a:rPr lang="en-US" baseline="0" dirty="0" smtClean="0"/>
                        <a:t> </a:t>
                      </a:r>
                      <a:r>
                        <a:rPr lang="en-US" baseline="0" dirty="0" err="1" smtClean="0"/>
                        <a:t>akhir-akhir</a:t>
                      </a:r>
                      <a:r>
                        <a:rPr lang="en-US" baseline="0" dirty="0" smtClean="0"/>
                        <a:t> </a:t>
                      </a:r>
                      <a:r>
                        <a:rPr lang="en-US" baseline="0" dirty="0" err="1" smtClean="0"/>
                        <a:t>ini</a:t>
                      </a:r>
                      <a:r>
                        <a:rPr lang="en-US" baseline="0" dirty="0" smtClean="0"/>
                        <a:t>?</a:t>
                      </a:r>
                      <a:endParaRPr lang="en-US" dirty="0"/>
                    </a:p>
                  </a:txBody>
                  <a:tcPr/>
                </a:tc>
                <a:tc>
                  <a:txBody>
                    <a:bodyPr/>
                    <a:lstStyle/>
                    <a:p>
                      <a:endParaRPr lang="en-US"/>
                    </a:p>
                  </a:txBody>
                  <a:tcPr/>
                </a:tc>
                <a:tc>
                  <a:txBody>
                    <a:bodyPr/>
                    <a:lstStyle/>
                    <a:p>
                      <a:r>
                        <a:rPr lang="en-US" dirty="0" smtClean="0"/>
                        <a:t>- </a:t>
                      </a:r>
                      <a:r>
                        <a:rPr lang="en-US" dirty="0" err="1" smtClean="0"/>
                        <a:t>Bagaimana</a:t>
                      </a:r>
                      <a:r>
                        <a:rPr lang="en-US" dirty="0" smtClean="0"/>
                        <a:t> “mood” mu </a:t>
                      </a:r>
                      <a:r>
                        <a:rPr lang="en-US" dirty="0" err="1" smtClean="0"/>
                        <a:t>sekarang</a:t>
                      </a:r>
                      <a:r>
                        <a:rPr lang="en-US" dirty="0" smtClean="0"/>
                        <a:t>?</a:t>
                      </a:r>
                      <a:endParaRPr lang="en-US" dirty="0"/>
                    </a:p>
                  </a:txBody>
                  <a:tcPr/>
                </a:tc>
              </a:tr>
              <a:tr h="370840">
                <a:tc>
                  <a:txBody>
                    <a:bodyPr/>
                    <a:lstStyle/>
                    <a:p>
                      <a:r>
                        <a:rPr lang="en-US" dirty="0" smtClean="0"/>
                        <a:t>- </a:t>
                      </a:r>
                      <a:r>
                        <a:rPr lang="en-US" dirty="0" err="1" smtClean="0"/>
                        <a:t>Seberapa</a:t>
                      </a:r>
                      <a:r>
                        <a:rPr lang="en-US" dirty="0" smtClean="0"/>
                        <a:t> popular </a:t>
                      </a:r>
                      <a:r>
                        <a:rPr lang="en-US" dirty="0" err="1" smtClean="0"/>
                        <a:t>presiden</a:t>
                      </a:r>
                      <a:r>
                        <a:rPr lang="en-US" baseline="0" dirty="0" smtClean="0"/>
                        <a:t> Jokowi </a:t>
                      </a:r>
                      <a:r>
                        <a:rPr lang="en-US" baseline="0" dirty="0" err="1" smtClean="0"/>
                        <a:t>dalam</a:t>
                      </a:r>
                      <a:r>
                        <a:rPr lang="en-US" baseline="0" dirty="0" smtClean="0"/>
                        <a:t> </a:t>
                      </a:r>
                      <a:r>
                        <a:rPr lang="en-US" baseline="0" dirty="0" err="1" smtClean="0"/>
                        <a:t>enam</a:t>
                      </a:r>
                      <a:r>
                        <a:rPr lang="en-US" baseline="0" dirty="0" smtClean="0"/>
                        <a:t> </a:t>
                      </a:r>
                      <a:r>
                        <a:rPr lang="en-US" baseline="0" dirty="0" err="1" smtClean="0"/>
                        <a:t>bulan</a:t>
                      </a:r>
                      <a:r>
                        <a:rPr lang="en-US" baseline="0" dirty="0" smtClean="0"/>
                        <a:t> </a:t>
                      </a:r>
                      <a:r>
                        <a:rPr lang="en-US" baseline="0" dirty="0" err="1" smtClean="0"/>
                        <a:t>dari</a:t>
                      </a:r>
                      <a:r>
                        <a:rPr lang="en-US" baseline="0" dirty="0" smtClean="0"/>
                        <a:t> </a:t>
                      </a:r>
                      <a:r>
                        <a:rPr lang="en-US" baseline="0" dirty="0" err="1" smtClean="0"/>
                        <a:t>sekarang</a:t>
                      </a:r>
                      <a:r>
                        <a:rPr lang="en-US" baseline="0" dirty="0" smtClean="0"/>
                        <a:t>?</a:t>
                      </a:r>
                      <a:endParaRPr lang="en-US" dirty="0"/>
                    </a:p>
                  </a:txBody>
                  <a:tcPr/>
                </a:tc>
                <a:tc>
                  <a:txBody>
                    <a:bodyPr/>
                    <a:lstStyle/>
                    <a:p>
                      <a:endParaRPr lang="en-US"/>
                    </a:p>
                  </a:txBody>
                  <a:tcPr/>
                </a:tc>
                <a:tc>
                  <a:txBody>
                    <a:bodyPr/>
                    <a:lstStyle/>
                    <a:p>
                      <a:r>
                        <a:rPr lang="en-US" dirty="0" smtClean="0"/>
                        <a:t>- </a:t>
                      </a:r>
                      <a:r>
                        <a:rPr lang="en-US" dirty="0" err="1" smtClean="0"/>
                        <a:t>Seberapa</a:t>
                      </a:r>
                      <a:r>
                        <a:rPr lang="en-US" dirty="0" smtClean="0"/>
                        <a:t> popular </a:t>
                      </a:r>
                      <a:r>
                        <a:rPr lang="en-US" dirty="0" err="1" smtClean="0"/>
                        <a:t>presiden</a:t>
                      </a:r>
                      <a:r>
                        <a:rPr lang="en-US" dirty="0" smtClean="0"/>
                        <a:t> Jokowi </a:t>
                      </a:r>
                      <a:r>
                        <a:rPr lang="en-US" dirty="0" err="1" smtClean="0"/>
                        <a:t>sekarang</a:t>
                      </a:r>
                      <a:r>
                        <a:rPr lang="en-US" baseline="0" dirty="0" smtClean="0"/>
                        <a:t> </a:t>
                      </a:r>
                      <a:r>
                        <a:rPr lang="en-US" baseline="0" dirty="0" err="1" smtClean="0"/>
                        <a:t>ini</a:t>
                      </a:r>
                      <a:r>
                        <a:rPr lang="en-US" baseline="0" dirty="0" smtClean="0"/>
                        <a:t>?</a:t>
                      </a:r>
                      <a:endParaRPr lang="en-US" dirty="0"/>
                    </a:p>
                  </a:txBody>
                  <a:tcPr/>
                </a:tc>
              </a:tr>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bl>
          </a:graphicData>
        </a:graphic>
      </p:graphicFrame>
    </p:spTree>
    <p:extLst>
      <p:ext uri="{BB962C8B-B14F-4D97-AF65-F5344CB8AC3E}">
        <p14:creationId xmlns:p14="http://schemas.microsoft.com/office/powerpoint/2010/main" val="38840839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err="1" smtClean="0"/>
              <a:t>Dua</a:t>
            </a:r>
            <a:r>
              <a:rPr lang="en-US" sz="2800" b="1" dirty="0" smtClean="0"/>
              <a:t> </a:t>
            </a:r>
            <a:r>
              <a:rPr lang="en-US" sz="2800" b="1" dirty="0" err="1" smtClean="0"/>
              <a:t>Agen</a:t>
            </a:r>
            <a:r>
              <a:rPr lang="en-US" sz="2800" b="1" dirty="0" smtClean="0"/>
              <a:t> </a:t>
            </a:r>
            <a:r>
              <a:rPr lang="en-US" sz="2800" b="1" dirty="0" err="1" smtClean="0"/>
              <a:t>pengambil</a:t>
            </a:r>
            <a:r>
              <a:rPr lang="en-US" sz="2800" b="1" dirty="0" smtClean="0"/>
              <a:t> </a:t>
            </a:r>
            <a:r>
              <a:rPr lang="en-US" sz="2800" b="1" dirty="0" err="1" smtClean="0"/>
              <a:t>keputusan</a:t>
            </a:r>
            <a:r>
              <a:rPr lang="en-US" sz="2800" b="1" dirty="0" smtClean="0"/>
              <a:t> di </a:t>
            </a:r>
            <a:r>
              <a:rPr lang="en-US" sz="2800" b="1" dirty="0" err="1" smtClean="0"/>
              <a:t>benak</a:t>
            </a:r>
            <a:r>
              <a:rPr lang="en-US" sz="2800" b="1" dirty="0" smtClean="0"/>
              <a:t> </a:t>
            </a:r>
            <a:r>
              <a:rPr lang="en-US" sz="2800" b="1" dirty="0" err="1" smtClean="0"/>
              <a:t>kita</a:t>
            </a:r>
            <a:r>
              <a:rPr lang="en-US" sz="2800" b="1" dirty="0" smtClean="0"/>
              <a:t> (System 1 &amp; System 2)</a:t>
            </a:r>
            <a:endParaRPr lang="en-US" sz="2800" b="1" dirty="0"/>
          </a:p>
        </p:txBody>
      </p:sp>
      <p:sp>
        <p:nvSpPr>
          <p:cNvPr id="3" name="Content Placeholder 2"/>
          <p:cNvSpPr>
            <a:spLocks noGrp="1"/>
          </p:cNvSpPr>
          <p:nvPr>
            <p:ph idx="1"/>
          </p:nvPr>
        </p:nvSpPr>
        <p:spPr/>
        <p:txBody>
          <a:bodyPr/>
          <a:lstStyle/>
          <a:p>
            <a:r>
              <a:rPr lang="en-US" sz="2800" dirty="0" smtClean="0"/>
              <a:t>System 1: </a:t>
            </a:r>
            <a:r>
              <a:rPr lang="en-US" sz="2800" dirty="0" err="1" smtClean="0"/>
              <a:t>bekerja</a:t>
            </a:r>
            <a:r>
              <a:rPr lang="en-US" sz="2800" dirty="0" smtClean="0"/>
              <a:t> </a:t>
            </a:r>
            <a:r>
              <a:rPr lang="en-US" sz="2800" dirty="0" err="1" smtClean="0"/>
              <a:t>secara</a:t>
            </a:r>
            <a:r>
              <a:rPr lang="en-US" sz="2800" dirty="0" smtClean="0"/>
              <a:t> </a:t>
            </a:r>
            <a:r>
              <a:rPr lang="en-US" sz="2800" dirty="0" err="1" smtClean="0"/>
              <a:t>otomatis</a:t>
            </a:r>
            <a:r>
              <a:rPr lang="en-US" sz="2800" dirty="0" smtClean="0"/>
              <a:t> </a:t>
            </a:r>
            <a:r>
              <a:rPr lang="en-US" sz="2800" dirty="0" err="1" smtClean="0"/>
              <a:t>dan</a:t>
            </a:r>
            <a:r>
              <a:rPr lang="en-US" sz="2800" dirty="0" smtClean="0"/>
              <a:t> </a:t>
            </a:r>
            <a:r>
              <a:rPr lang="en-US" sz="2800" dirty="0" err="1" smtClean="0"/>
              <a:t>cepat</a:t>
            </a:r>
            <a:r>
              <a:rPr lang="en-US" sz="2800" dirty="0" smtClean="0"/>
              <a:t>, </a:t>
            </a:r>
            <a:r>
              <a:rPr lang="en-US" sz="2800" dirty="0" err="1" smtClean="0"/>
              <a:t>dengan</a:t>
            </a:r>
            <a:r>
              <a:rPr lang="en-US" sz="2800" dirty="0" smtClean="0"/>
              <a:t> </a:t>
            </a:r>
            <a:r>
              <a:rPr lang="en-US" sz="2800" dirty="0" err="1" smtClean="0"/>
              <a:t>sedikit</a:t>
            </a:r>
            <a:r>
              <a:rPr lang="en-US" sz="2800" dirty="0" smtClean="0"/>
              <a:t> </a:t>
            </a:r>
            <a:r>
              <a:rPr lang="en-US" sz="2800" dirty="0" err="1" smtClean="0"/>
              <a:t>atau</a:t>
            </a:r>
            <a:r>
              <a:rPr lang="en-US" sz="2800" dirty="0" smtClean="0"/>
              <a:t> </a:t>
            </a:r>
            <a:r>
              <a:rPr lang="en-US" sz="2800" dirty="0" err="1" smtClean="0"/>
              <a:t>bahkan</a:t>
            </a:r>
            <a:r>
              <a:rPr lang="en-US" sz="2800" dirty="0" smtClean="0"/>
              <a:t> </a:t>
            </a:r>
            <a:r>
              <a:rPr lang="en-US" sz="2800" dirty="0" err="1" smtClean="0"/>
              <a:t>tanpa</a:t>
            </a:r>
            <a:r>
              <a:rPr lang="en-US" sz="2800" dirty="0" smtClean="0"/>
              <a:t> </a:t>
            </a:r>
            <a:r>
              <a:rPr lang="en-US" sz="2800" dirty="0" err="1" smtClean="0"/>
              <a:t>perlu</a:t>
            </a:r>
            <a:r>
              <a:rPr lang="en-US" sz="2800" dirty="0" smtClean="0"/>
              <a:t> </a:t>
            </a:r>
            <a:r>
              <a:rPr lang="en-US" sz="2800" dirty="0" err="1" smtClean="0"/>
              <a:t>usaha</a:t>
            </a:r>
            <a:r>
              <a:rPr lang="en-US" sz="2800" dirty="0" smtClean="0"/>
              <a:t> </a:t>
            </a:r>
            <a:r>
              <a:rPr lang="en-US" sz="2800" dirty="0" err="1" smtClean="0"/>
              <a:t>dan</a:t>
            </a:r>
            <a:r>
              <a:rPr lang="en-US" sz="2800" dirty="0" smtClean="0"/>
              <a:t> </a:t>
            </a:r>
            <a:r>
              <a:rPr lang="en-US" sz="2800" dirty="0" err="1" smtClean="0"/>
              <a:t>tidak</a:t>
            </a:r>
            <a:r>
              <a:rPr lang="en-US" sz="2800" dirty="0" smtClean="0"/>
              <a:t> </a:t>
            </a:r>
            <a:r>
              <a:rPr lang="en-US" sz="2800" dirty="0" err="1" smtClean="0"/>
              <a:t>ada</a:t>
            </a:r>
            <a:r>
              <a:rPr lang="en-US" sz="2800" dirty="0" smtClean="0"/>
              <a:t> </a:t>
            </a:r>
            <a:r>
              <a:rPr lang="en-US" sz="2800" dirty="0" err="1" smtClean="0"/>
              <a:t>kendali</a:t>
            </a:r>
            <a:r>
              <a:rPr lang="en-US" sz="2800" dirty="0" smtClean="0"/>
              <a:t> </a:t>
            </a:r>
            <a:r>
              <a:rPr lang="en-US" sz="2800" dirty="0" err="1" smtClean="0"/>
              <a:t>kehendak</a:t>
            </a:r>
            <a:endParaRPr lang="en-US" sz="2800" dirty="0" smtClean="0"/>
          </a:p>
          <a:p>
            <a:r>
              <a:rPr lang="en-US" sz="2800" dirty="0" smtClean="0"/>
              <a:t>System 2: </a:t>
            </a:r>
            <a:r>
              <a:rPr lang="en-US" sz="2800" dirty="0" err="1" smtClean="0"/>
              <a:t>agen</a:t>
            </a:r>
            <a:r>
              <a:rPr lang="en-US" sz="2800" dirty="0" smtClean="0"/>
              <a:t> </a:t>
            </a:r>
            <a:r>
              <a:rPr lang="en-US" sz="2800" dirty="0" err="1" smtClean="0"/>
              <a:t>ini</a:t>
            </a:r>
            <a:r>
              <a:rPr lang="en-US" sz="2800" dirty="0" smtClean="0"/>
              <a:t> </a:t>
            </a:r>
            <a:r>
              <a:rPr lang="en-US" sz="2800" dirty="0" err="1" smtClean="0"/>
              <a:t>mengarahkan</a:t>
            </a:r>
            <a:r>
              <a:rPr lang="en-US" sz="2800" dirty="0" smtClean="0"/>
              <a:t> </a:t>
            </a:r>
            <a:r>
              <a:rPr lang="en-US" sz="2800" dirty="0" err="1" smtClean="0"/>
              <a:t>perhatian</a:t>
            </a:r>
            <a:r>
              <a:rPr lang="en-US" sz="2800" dirty="0" smtClean="0"/>
              <a:t> </a:t>
            </a:r>
            <a:r>
              <a:rPr lang="en-US" sz="2800" dirty="0" err="1" smtClean="0"/>
              <a:t>pada</a:t>
            </a:r>
            <a:r>
              <a:rPr lang="en-US" sz="2800" dirty="0" smtClean="0"/>
              <a:t> </a:t>
            </a:r>
            <a:r>
              <a:rPr lang="en-US" sz="2800" dirty="0" err="1" smtClean="0"/>
              <a:t>kerja</a:t>
            </a:r>
            <a:r>
              <a:rPr lang="en-US" sz="2800" dirty="0" smtClean="0"/>
              <a:t> mental yang </a:t>
            </a:r>
            <a:r>
              <a:rPr lang="en-US" sz="2800" dirty="0" err="1" smtClean="0"/>
              <a:t>menuntutnya</a:t>
            </a:r>
            <a:r>
              <a:rPr lang="en-US" sz="2800" dirty="0" smtClean="0"/>
              <a:t>, </a:t>
            </a:r>
            <a:r>
              <a:rPr lang="en-US" sz="2800" dirty="0" err="1" smtClean="0"/>
              <a:t>termasuk</a:t>
            </a:r>
            <a:r>
              <a:rPr lang="en-US" sz="2800" dirty="0" smtClean="0"/>
              <a:t> </a:t>
            </a:r>
            <a:r>
              <a:rPr lang="en-US" sz="2800" dirty="0" err="1" smtClean="0"/>
              <a:t>perhitungan</a:t>
            </a:r>
            <a:r>
              <a:rPr lang="en-US" sz="2800" dirty="0" smtClean="0"/>
              <a:t> yang </a:t>
            </a:r>
            <a:r>
              <a:rPr lang="en-US" sz="2800" dirty="0" err="1" smtClean="0"/>
              <a:t>kompleks</a:t>
            </a:r>
            <a:r>
              <a:rPr lang="en-US" sz="2800" dirty="0" smtClean="0"/>
              <a:t>. </a:t>
            </a:r>
            <a:r>
              <a:rPr lang="en-US" sz="2800" dirty="0" err="1" smtClean="0"/>
              <a:t>Pekerjaan</a:t>
            </a:r>
            <a:r>
              <a:rPr lang="en-US" sz="2800" dirty="0" smtClean="0"/>
              <a:t> system 2 </a:t>
            </a:r>
            <a:r>
              <a:rPr lang="en-US" sz="2800" dirty="0" err="1" smtClean="0"/>
              <a:t>sering</a:t>
            </a:r>
            <a:r>
              <a:rPr lang="en-US" sz="2800" dirty="0" smtClean="0"/>
              <a:t> </a:t>
            </a:r>
            <a:r>
              <a:rPr lang="en-US" sz="2800" dirty="0" err="1" smtClean="0"/>
              <a:t>diasosiasikan</a:t>
            </a:r>
            <a:r>
              <a:rPr lang="en-US" sz="2800" dirty="0" smtClean="0"/>
              <a:t> </a:t>
            </a:r>
            <a:r>
              <a:rPr lang="en-US" sz="2800" dirty="0" err="1" smtClean="0"/>
              <a:t>dengan</a:t>
            </a:r>
            <a:r>
              <a:rPr lang="en-US" sz="2800" dirty="0" smtClean="0"/>
              <a:t> </a:t>
            </a:r>
            <a:r>
              <a:rPr lang="en-US" sz="2800" dirty="0" err="1" smtClean="0"/>
              <a:t>pengalaman</a:t>
            </a:r>
            <a:r>
              <a:rPr lang="en-US" sz="2800" dirty="0" smtClean="0"/>
              <a:t> </a:t>
            </a:r>
            <a:r>
              <a:rPr lang="en-US" sz="2800" dirty="0" err="1" smtClean="0"/>
              <a:t>subyektif</a:t>
            </a:r>
            <a:r>
              <a:rPr lang="en-US" sz="2800" dirty="0" smtClean="0"/>
              <a:t>, </a:t>
            </a:r>
            <a:r>
              <a:rPr lang="en-US" sz="2800" dirty="0" err="1" smtClean="0"/>
              <a:t>pilihan</a:t>
            </a:r>
            <a:r>
              <a:rPr lang="en-US" sz="2800" dirty="0" smtClean="0"/>
              <a:t> </a:t>
            </a:r>
            <a:r>
              <a:rPr lang="en-US" sz="2800" dirty="0" err="1" smtClean="0"/>
              <a:t>dan</a:t>
            </a:r>
            <a:r>
              <a:rPr lang="en-US" sz="2800" dirty="0" smtClean="0"/>
              <a:t>  </a:t>
            </a:r>
            <a:r>
              <a:rPr lang="en-US" sz="2800" dirty="0" err="1" smtClean="0"/>
              <a:t>konsentrasi</a:t>
            </a:r>
            <a:endParaRPr lang="en-US" sz="2800" dirty="0"/>
          </a:p>
        </p:txBody>
      </p:sp>
    </p:spTree>
    <p:extLst>
      <p:ext uri="{BB962C8B-B14F-4D97-AF65-F5344CB8AC3E}">
        <p14:creationId xmlns:p14="http://schemas.microsoft.com/office/powerpoint/2010/main" val="38134663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000" dirty="0" err="1" smtClean="0"/>
              <a:t>Ketika</a:t>
            </a:r>
            <a:r>
              <a:rPr lang="en-US" sz="2000" dirty="0" smtClean="0"/>
              <a:t> </a:t>
            </a:r>
            <a:r>
              <a:rPr lang="en-US" sz="2000" dirty="0" err="1" smtClean="0"/>
              <a:t>kita</a:t>
            </a:r>
            <a:r>
              <a:rPr lang="en-US" sz="2000" dirty="0" smtClean="0"/>
              <a:t> </a:t>
            </a:r>
            <a:r>
              <a:rPr lang="en-US" sz="2000" dirty="0" err="1" smtClean="0"/>
              <a:t>berpikir</a:t>
            </a:r>
            <a:r>
              <a:rPr lang="en-US" sz="2000" dirty="0" smtClean="0"/>
              <a:t> </a:t>
            </a:r>
            <a:r>
              <a:rPr lang="en-US" sz="2000" dirty="0" err="1" smtClean="0"/>
              <a:t>tentang</a:t>
            </a:r>
            <a:r>
              <a:rPr lang="en-US" sz="2000" dirty="0" smtClean="0"/>
              <a:t> </a:t>
            </a:r>
            <a:r>
              <a:rPr lang="en-US" sz="2000" dirty="0" err="1" smtClean="0"/>
              <a:t>diri</a:t>
            </a:r>
            <a:r>
              <a:rPr lang="en-US" sz="2000" dirty="0" smtClean="0"/>
              <a:t> </a:t>
            </a:r>
            <a:r>
              <a:rPr lang="en-US" sz="2000" dirty="0" err="1" smtClean="0"/>
              <a:t>kita</a:t>
            </a:r>
            <a:r>
              <a:rPr lang="en-US" sz="2000" dirty="0" smtClean="0"/>
              <a:t>, </a:t>
            </a:r>
            <a:r>
              <a:rPr lang="en-US" sz="2000" dirty="0" err="1" smtClean="0"/>
              <a:t>kita</a:t>
            </a:r>
            <a:r>
              <a:rPr lang="en-US" sz="2000" dirty="0" smtClean="0"/>
              <a:t> </a:t>
            </a:r>
            <a:r>
              <a:rPr lang="en-US" sz="2000" dirty="0" err="1" smtClean="0"/>
              <a:t>mengidentifikasi</a:t>
            </a:r>
            <a:r>
              <a:rPr lang="en-US" sz="2000" dirty="0" smtClean="0"/>
              <a:t> </a:t>
            </a:r>
            <a:r>
              <a:rPr lang="en-US" sz="2000" dirty="0" err="1" smtClean="0"/>
              <a:t>diri</a:t>
            </a:r>
            <a:r>
              <a:rPr lang="en-US" sz="2000" dirty="0" smtClean="0"/>
              <a:t> </a:t>
            </a:r>
            <a:r>
              <a:rPr lang="en-US" sz="2000" dirty="0" err="1" smtClean="0"/>
              <a:t>dengan</a:t>
            </a:r>
            <a:r>
              <a:rPr lang="en-US" sz="2000" dirty="0" smtClean="0"/>
              <a:t> System 2, </a:t>
            </a:r>
            <a:r>
              <a:rPr lang="en-US" sz="2000" dirty="0" err="1" smtClean="0"/>
              <a:t>diri</a:t>
            </a:r>
            <a:r>
              <a:rPr lang="en-US" sz="2000" dirty="0" smtClean="0"/>
              <a:t> yang </a:t>
            </a:r>
            <a:r>
              <a:rPr lang="en-US" sz="2000" dirty="0" err="1" smtClean="0"/>
              <a:t>sadar</a:t>
            </a:r>
            <a:r>
              <a:rPr lang="en-US" sz="2000" dirty="0" smtClean="0"/>
              <a:t> </a:t>
            </a:r>
            <a:r>
              <a:rPr lang="en-US" sz="2000" dirty="0" err="1" smtClean="0"/>
              <a:t>dan</a:t>
            </a:r>
            <a:r>
              <a:rPr lang="en-US" sz="2000" dirty="0" smtClean="0"/>
              <a:t> </a:t>
            </a:r>
            <a:r>
              <a:rPr lang="en-US" sz="2000" dirty="0" err="1" smtClean="0"/>
              <a:t>bernalar</a:t>
            </a:r>
            <a:r>
              <a:rPr lang="en-US" sz="2000" dirty="0" smtClean="0"/>
              <a:t>, yang </a:t>
            </a:r>
            <a:r>
              <a:rPr lang="en-US" sz="2000" dirty="0" err="1" smtClean="0"/>
              <a:t>memiliki</a:t>
            </a:r>
            <a:r>
              <a:rPr lang="en-US" sz="2000" dirty="0" smtClean="0"/>
              <a:t> </a:t>
            </a:r>
            <a:r>
              <a:rPr lang="en-US" sz="2000" dirty="0" err="1" smtClean="0"/>
              <a:t>nilai-nilai</a:t>
            </a:r>
            <a:r>
              <a:rPr lang="en-US" sz="2000" dirty="0" smtClean="0"/>
              <a:t>, </a:t>
            </a:r>
            <a:r>
              <a:rPr lang="en-US" sz="2000" dirty="0" err="1" smtClean="0"/>
              <a:t>pilihan-pilihan</a:t>
            </a:r>
            <a:r>
              <a:rPr lang="en-US" sz="2000" dirty="0" smtClean="0"/>
              <a:t> </a:t>
            </a:r>
            <a:r>
              <a:rPr lang="en-US" sz="2000" dirty="0" err="1" smtClean="0"/>
              <a:t>dan</a:t>
            </a:r>
            <a:r>
              <a:rPr lang="en-US" sz="2000" dirty="0" smtClean="0"/>
              <a:t> </a:t>
            </a:r>
            <a:r>
              <a:rPr lang="en-US" sz="2000" dirty="0" err="1" smtClean="0"/>
              <a:t>memutuskan</a:t>
            </a:r>
            <a:r>
              <a:rPr lang="en-US" sz="2000" dirty="0" smtClean="0"/>
              <a:t> </a:t>
            </a:r>
            <a:r>
              <a:rPr lang="en-US" sz="2000" dirty="0" err="1" smtClean="0"/>
              <a:t>apa</a:t>
            </a:r>
            <a:r>
              <a:rPr lang="en-US" sz="2000" dirty="0" smtClean="0"/>
              <a:t> yang </a:t>
            </a:r>
            <a:r>
              <a:rPr lang="en-US" sz="2000" dirty="0" err="1" smtClean="0"/>
              <a:t>harus</a:t>
            </a:r>
            <a:r>
              <a:rPr lang="en-US" sz="2000" dirty="0" smtClean="0"/>
              <a:t> </a:t>
            </a:r>
            <a:r>
              <a:rPr lang="en-US" sz="2000" dirty="0" err="1" smtClean="0"/>
              <a:t>dipikirkan</a:t>
            </a:r>
            <a:r>
              <a:rPr lang="en-US" sz="2000" dirty="0" smtClean="0"/>
              <a:t> </a:t>
            </a:r>
            <a:r>
              <a:rPr lang="en-US" sz="2000" dirty="0" err="1" smtClean="0"/>
              <a:t>dan</a:t>
            </a:r>
            <a:r>
              <a:rPr lang="en-US" sz="2000" dirty="0" smtClean="0"/>
              <a:t> </a:t>
            </a:r>
            <a:r>
              <a:rPr lang="en-US" sz="2000" dirty="0" err="1" smtClean="0"/>
              <a:t>diperbuat</a:t>
            </a:r>
            <a:r>
              <a:rPr lang="en-US" sz="2000" dirty="0" smtClean="0"/>
              <a:t>. </a:t>
            </a:r>
            <a:r>
              <a:rPr lang="en-US" sz="2000" dirty="0" err="1" smtClean="0"/>
              <a:t>Meskipun</a:t>
            </a:r>
            <a:r>
              <a:rPr lang="en-US" sz="2000" dirty="0" smtClean="0"/>
              <a:t> System 2 </a:t>
            </a:r>
            <a:r>
              <a:rPr lang="en-US" sz="2000" dirty="0" err="1" smtClean="0"/>
              <a:t>meyakini</a:t>
            </a:r>
            <a:r>
              <a:rPr lang="en-US" sz="2000" dirty="0" smtClean="0"/>
              <a:t> </a:t>
            </a:r>
            <a:r>
              <a:rPr lang="en-US" sz="2000" dirty="0" err="1" smtClean="0"/>
              <a:t>bahwa</a:t>
            </a:r>
            <a:r>
              <a:rPr lang="en-US" sz="2000" dirty="0" smtClean="0"/>
              <a:t> </a:t>
            </a:r>
            <a:r>
              <a:rPr lang="en-US" sz="2000" dirty="0" err="1" smtClean="0"/>
              <a:t>dirinya</a:t>
            </a:r>
            <a:r>
              <a:rPr lang="en-US" sz="2000" dirty="0" smtClean="0"/>
              <a:t> yang </a:t>
            </a:r>
            <a:r>
              <a:rPr lang="en-US" sz="2000" dirty="0" err="1" smtClean="0"/>
              <a:t>menentukan</a:t>
            </a:r>
            <a:r>
              <a:rPr lang="en-US" sz="2000" dirty="0" smtClean="0"/>
              <a:t> </a:t>
            </a:r>
            <a:r>
              <a:rPr lang="en-US" sz="2000" dirty="0" err="1" smtClean="0"/>
              <a:t>tindakan</a:t>
            </a:r>
            <a:r>
              <a:rPr lang="en-US" sz="2000" dirty="0" smtClean="0"/>
              <a:t>, </a:t>
            </a:r>
            <a:r>
              <a:rPr lang="en-US" sz="2000" dirty="0" err="1" smtClean="0"/>
              <a:t>akan</a:t>
            </a:r>
            <a:r>
              <a:rPr lang="en-US" sz="2000" dirty="0" smtClean="0"/>
              <a:t> </a:t>
            </a:r>
            <a:r>
              <a:rPr lang="en-US" sz="2000" dirty="0" err="1" smtClean="0"/>
              <a:t>tetapi</a:t>
            </a:r>
            <a:r>
              <a:rPr lang="en-US" sz="2000" dirty="0" smtClean="0"/>
              <a:t> </a:t>
            </a:r>
            <a:r>
              <a:rPr lang="en-US" sz="2000" dirty="0" err="1" smtClean="0"/>
              <a:t>sebenarnya</a:t>
            </a:r>
            <a:r>
              <a:rPr lang="en-US" sz="2000" dirty="0" smtClean="0"/>
              <a:t> System 1 yang </a:t>
            </a:r>
            <a:r>
              <a:rPr lang="en-US" sz="2000" dirty="0" err="1" smtClean="0"/>
              <a:t>bertindak</a:t>
            </a:r>
            <a:r>
              <a:rPr lang="en-US" sz="2000" dirty="0" smtClean="0"/>
              <a:t> </a:t>
            </a:r>
            <a:r>
              <a:rPr lang="en-US" sz="2000" dirty="0" err="1" smtClean="0"/>
              <a:t>secara</a:t>
            </a:r>
            <a:r>
              <a:rPr lang="en-US" sz="2000" dirty="0" smtClean="0"/>
              <a:t> </a:t>
            </a:r>
            <a:r>
              <a:rPr lang="en-US" sz="2000" dirty="0" err="1" smtClean="0"/>
              <a:t>otomatis</a:t>
            </a:r>
            <a:r>
              <a:rPr lang="en-US" sz="2000" dirty="0" smtClean="0"/>
              <a:t>. </a:t>
            </a:r>
            <a:r>
              <a:rPr lang="en-US" sz="2000" dirty="0" err="1" smtClean="0"/>
              <a:t>Operasi</a:t>
            </a:r>
            <a:r>
              <a:rPr lang="en-US" sz="2000" dirty="0" smtClean="0"/>
              <a:t> </a:t>
            </a:r>
            <a:r>
              <a:rPr lang="en-US" sz="2000" dirty="0" err="1" smtClean="0"/>
              <a:t>otomatis</a:t>
            </a:r>
            <a:r>
              <a:rPr lang="en-US" sz="2000" dirty="0" smtClean="0"/>
              <a:t> System 1 </a:t>
            </a:r>
            <a:r>
              <a:rPr lang="en-US" sz="2000" dirty="0" err="1" smtClean="0"/>
              <a:t>menghasilkan</a:t>
            </a:r>
            <a:r>
              <a:rPr lang="en-US" sz="2000" dirty="0" smtClean="0"/>
              <a:t> </a:t>
            </a:r>
            <a:r>
              <a:rPr lang="en-US" sz="2000" dirty="0" err="1" smtClean="0"/>
              <a:t>pola-pola</a:t>
            </a:r>
            <a:r>
              <a:rPr lang="en-US" sz="2000" dirty="0" smtClean="0"/>
              <a:t> ide yang </a:t>
            </a:r>
            <a:r>
              <a:rPr lang="en-US" sz="2000" dirty="0" err="1" smtClean="0"/>
              <a:t>luar</a:t>
            </a:r>
            <a:r>
              <a:rPr lang="en-US" sz="2000" dirty="0" smtClean="0"/>
              <a:t> </a:t>
            </a:r>
            <a:r>
              <a:rPr lang="en-US" sz="2000" dirty="0" err="1" smtClean="0"/>
              <a:t>biasa</a:t>
            </a:r>
            <a:r>
              <a:rPr lang="en-US" sz="2000" dirty="0" smtClean="0"/>
              <a:t> </a:t>
            </a:r>
            <a:r>
              <a:rPr lang="en-US" sz="2000" dirty="0" err="1" smtClean="0"/>
              <a:t>kompleks</a:t>
            </a:r>
            <a:r>
              <a:rPr lang="en-US" sz="2000" dirty="0" smtClean="0"/>
              <a:t>, </a:t>
            </a:r>
            <a:r>
              <a:rPr lang="en-US" sz="2000" dirty="0" err="1" smtClean="0"/>
              <a:t>akan</a:t>
            </a:r>
            <a:r>
              <a:rPr lang="en-US" sz="2000" dirty="0" smtClean="0"/>
              <a:t> </a:t>
            </a:r>
            <a:r>
              <a:rPr lang="en-US" sz="2000" dirty="0" err="1" smtClean="0"/>
              <a:t>tetapi</a:t>
            </a:r>
            <a:r>
              <a:rPr lang="en-US" sz="2000" dirty="0" smtClean="0"/>
              <a:t> </a:t>
            </a:r>
            <a:r>
              <a:rPr lang="en-US" sz="2000" dirty="0" err="1" smtClean="0"/>
              <a:t>hanya</a:t>
            </a:r>
            <a:r>
              <a:rPr lang="en-US" sz="2000" dirty="0" smtClean="0"/>
              <a:t> System 2 yang </a:t>
            </a:r>
            <a:r>
              <a:rPr lang="en-US" sz="2000" dirty="0" err="1" smtClean="0"/>
              <a:t>lebih</a:t>
            </a:r>
            <a:r>
              <a:rPr lang="en-US" sz="2000" dirty="0" smtClean="0"/>
              <a:t> </a:t>
            </a:r>
            <a:r>
              <a:rPr lang="en-US" sz="2000" dirty="0" err="1" smtClean="0"/>
              <a:t>lambat</a:t>
            </a:r>
            <a:r>
              <a:rPr lang="en-US" sz="2000" dirty="0" smtClean="0"/>
              <a:t> yang </a:t>
            </a:r>
            <a:r>
              <a:rPr lang="en-US" sz="2000" dirty="0" err="1" smtClean="0"/>
              <a:t>bisa</a:t>
            </a:r>
            <a:r>
              <a:rPr lang="en-US" sz="2000" dirty="0" smtClean="0"/>
              <a:t> </a:t>
            </a:r>
            <a:r>
              <a:rPr lang="en-US" sz="2000" dirty="0" err="1" smtClean="0"/>
              <a:t>mengkonstruksi</a:t>
            </a:r>
            <a:r>
              <a:rPr lang="en-US" sz="2000" dirty="0" smtClean="0"/>
              <a:t> </a:t>
            </a:r>
            <a:r>
              <a:rPr lang="en-US" sz="2000" dirty="0" err="1" smtClean="0"/>
              <a:t>pikiran-pikiran</a:t>
            </a:r>
            <a:r>
              <a:rPr lang="en-US" sz="2000" dirty="0" smtClean="0"/>
              <a:t> </a:t>
            </a:r>
            <a:r>
              <a:rPr lang="en-US" sz="2000" dirty="0" err="1" smtClean="0"/>
              <a:t>melalui</a:t>
            </a:r>
            <a:r>
              <a:rPr lang="en-US" sz="2000" dirty="0" smtClean="0"/>
              <a:t> </a:t>
            </a:r>
            <a:r>
              <a:rPr lang="en-US" sz="2000" dirty="0" err="1" smtClean="0"/>
              <a:t>tahap-tahap</a:t>
            </a:r>
            <a:r>
              <a:rPr lang="en-US" sz="2000" dirty="0" smtClean="0"/>
              <a:t> yang </a:t>
            </a:r>
            <a:r>
              <a:rPr lang="en-US" sz="2000" dirty="0" err="1" smtClean="0"/>
              <a:t>teratur</a:t>
            </a:r>
            <a:r>
              <a:rPr lang="en-US" sz="2000" dirty="0" smtClean="0"/>
              <a:t>. </a:t>
            </a:r>
            <a:endParaRPr lang="en-US" sz="2000" dirty="0"/>
          </a:p>
        </p:txBody>
      </p:sp>
    </p:spTree>
    <p:extLst>
      <p:ext uri="{BB962C8B-B14F-4D97-AF65-F5344CB8AC3E}">
        <p14:creationId xmlns:p14="http://schemas.microsoft.com/office/powerpoint/2010/main" val="12886238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vs Knowledge</a:t>
            </a:r>
            <a:endParaRPr lang="en-US" dirty="0"/>
          </a:p>
        </p:txBody>
      </p:sp>
      <p:sp>
        <p:nvSpPr>
          <p:cNvPr id="3" name="Content Placeholder 2"/>
          <p:cNvSpPr>
            <a:spLocks noGrp="1"/>
          </p:cNvSpPr>
          <p:nvPr>
            <p:ph idx="1"/>
          </p:nvPr>
        </p:nvSpPr>
        <p:spPr/>
        <p:txBody>
          <a:bodyPr/>
          <a:lstStyle/>
          <a:p>
            <a:r>
              <a:rPr lang="en-US" sz="2000" dirty="0" smtClean="0"/>
              <a:t>The more information you give someone, the more hypotheses they will formulate along the way, and the worse off they will be. They see more random noise and mistake it for information (fire hydrant </a:t>
            </a:r>
            <a:r>
              <a:rPr lang="en-US" sz="2000" dirty="0" err="1" smtClean="0"/>
              <a:t>experiement</a:t>
            </a:r>
            <a:r>
              <a:rPr lang="en-US" sz="2000" dirty="0" smtClean="0"/>
              <a:t>)</a:t>
            </a:r>
          </a:p>
          <a:p>
            <a:r>
              <a:rPr lang="en-US" sz="2000" dirty="0" smtClean="0"/>
              <a:t>The problem is that our ideas are sticky: once we produce a theory, we are not likely to change our minds – so those who delay developing their theories are better off. When you develop your opinions on the basis of weak evidence, you will have difficulty interpreting subsequent information that contradicts these opinions, even if this new information is obviously more accurate.</a:t>
            </a:r>
          </a:p>
          <a:p>
            <a:r>
              <a:rPr lang="en-US" sz="2000" dirty="0" smtClean="0"/>
              <a:t>Information proved to be toxic. More is sometimes, but not always, better.</a:t>
            </a:r>
            <a:endParaRPr lang="en-US" sz="2000" dirty="0"/>
          </a:p>
        </p:txBody>
      </p:sp>
    </p:spTree>
    <p:extLst>
      <p:ext uri="{BB962C8B-B14F-4D97-AF65-F5344CB8AC3E}">
        <p14:creationId xmlns:p14="http://schemas.microsoft.com/office/powerpoint/2010/main" val="7308213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KNOWLEDGE MANAGEMENT</a:t>
            </a:r>
            <a:endParaRPr lang="en-US" sz="3200" dirty="0"/>
          </a:p>
        </p:txBody>
      </p:sp>
      <p:sp>
        <p:nvSpPr>
          <p:cNvPr id="3" name="Content Placeholder 2"/>
          <p:cNvSpPr>
            <a:spLocks noGrp="1"/>
          </p:cNvSpPr>
          <p:nvPr>
            <p:ph idx="1"/>
          </p:nvPr>
        </p:nvSpPr>
        <p:spPr/>
        <p:txBody>
          <a:bodyPr/>
          <a:lstStyle/>
          <a:p>
            <a:r>
              <a:rPr lang="en-US" b="1" dirty="0"/>
              <a:t>Knowledge management</a:t>
            </a:r>
            <a:r>
              <a:rPr lang="en-US" dirty="0"/>
              <a:t> (</a:t>
            </a:r>
            <a:r>
              <a:rPr lang="en-US" b="1" dirty="0"/>
              <a:t>KM</a:t>
            </a:r>
            <a:r>
              <a:rPr lang="en-US" dirty="0"/>
              <a:t>) is the process of capturing, developing, sharing, and effectively using </a:t>
            </a:r>
            <a:r>
              <a:rPr lang="en-US" dirty="0" smtClean="0"/>
              <a:t>organizational knowledge. </a:t>
            </a:r>
            <a:r>
              <a:rPr lang="en-US" dirty="0"/>
              <a:t>It refers to a multi-disciplinary approach to achieving organizational objectives by making the best use of knowledge</a:t>
            </a:r>
            <a:r>
              <a:rPr lang="en-US" dirty="0" smtClean="0"/>
              <a:t>.</a:t>
            </a:r>
            <a:endParaRPr lang="en-US" dirty="0"/>
          </a:p>
        </p:txBody>
      </p:sp>
    </p:spTree>
    <p:extLst>
      <p:ext uri="{BB962C8B-B14F-4D97-AF65-F5344CB8AC3E}">
        <p14:creationId xmlns:p14="http://schemas.microsoft.com/office/powerpoint/2010/main" val="24782648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focuses</a:t>
            </a:r>
            <a:endParaRPr lang="en-US" dirty="0"/>
          </a:p>
        </p:txBody>
      </p:sp>
      <p:sp>
        <p:nvSpPr>
          <p:cNvPr id="3" name="Content Placeholder 2"/>
          <p:cNvSpPr>
            <a:spLocks noGrp="1"/>
          </p:cNvSpPr>
          <p:nvPr>
            <p:ph idx="1"/>
          </p:nvPr>
        </p:nvSpPr>
        <p:spPr/>
        <p:txBody>
          <a:bodyPr/>
          <a:lstStyle/>
          <a:p>
            <a:pPr lvl="0"/>
            <a:r>
              <a:rPr lang="en-US" sz="2400" b="1" dirty="0"/>
              <a:t>Techno-centric</a:t>
            </a:r>
            <a:r>
              <a:rPr lang="en-US" sz="2400" dirty="0"/>
              <a:t> with a focus on technology, ideally those that enhance knowledge </a:t>
            </a:r>
            <a:r>
              <a:rPr lang="en-US" sz="2400" dirty="0" smtClean="0"/>
              <a:t>sharing and </a:t>
            </a:r>
            <a:r>
              <a:rPr lang="en-US" sz="2400" dirty="0"/>
              <a:t>creation</a:t>
            </a:r>
            <a:r>
              <a:rPr lang="en-US" sz="2400" dirty="0" smtClean="0"/>
              <a:t>.</a:t>
            </a:r>
            <a:endParaRPr lang="en-US" sz="2400" dirty="0"/>
          </a:p>
          <a:p>
            <a:pPr lvl="0"/>
            <a:r>
              <a:rPr lang="en-US" sz="2400" b="1" dirty="0" err="1"/>
              <a:t>Organisational</a:t>
            </a:r>
            <a:r>
              <a:rPr lang="en-US" sz="2400" dirty="0"/>
              <a:t> with a focus on how an </a:t>
            </a:r>
            <a:r>
              <a:rPr lang="en-US" sz="2400" dirty="0" err="1"/>
              <a:t>organisation</a:t>
            </a:r>
            <a:r>
              <a:rPr lang="en-US" sz="2400" dirty="0"/>
              <a:t> can be designed to facilitate knowledge processes </a:t>
            </a:r>
            <a:r>
              <a:rPr lang="en-US" sz="2400" dirty="0" smtClean="0"/>
              <a:t>best</a:t>
            </a:r>
            <a:r>
              <a:rPr lang="en-US" sz="2400" dirty="0"/>
              <a:t>.</a:t>
            </a:r>
          </a:p>
          <a:p>
            <a:pPr lvl="0"/>
            <a:r>
              <a:rPr lang="en-US" sz="2400" b="1" dirty="0" smtClean="0"/>
              <a:t>Ecological</a:t>
            </a:r>
            <a:r>
              <a:rPr lang="en-US" sz="2400" dirty="0"/>
              <a:t> </a:t>
            </a:r>
            <a:r>
              <a:rPr lang="en-US" sz="2400" dirty="0" smtClean="0"/>
              <a:t>with </a:t>
            </a:r>
            <a:r>
              <a:rPr lang="en-US" sz="2400" dirty="0"/>
              <a:t>a focus on the interaction of people, </a:t>
            </a:r>
            <a:r>
              <a:rPr lang="en-US" sz="2400" dirty="0" smtClean="0"/>
              <a:t>identity</a:t>
            </a:r>
            <a:r>
              <a:rPr lang="en-US" sz="2400" dirty="0"/>
              <a:t>,</a:t>
            </a:r>
            <a:r>
              <a:rPr lang="en-US" sz="2400" dirty="0" smtClean="0"/>
              <a:t> </a:t>
            </a:r>
            <a:r>
              <a:rPr lang="en-US" sz="2400" dirty="0"/>
              <a:t>knowledge, and environmental factors as a complex adaptive </a:t>
            </a:r>
            <a:r>
              <a:rPr lang="en-US" sz="2400" dirty="0" smtClean="0"/>
              <a:t>system </a:t>
            </a:r>
            <a:r>
              <a:rPr lang="en-US" sz="2400" dirty="0"/>
              <a:t>akin to a natural </a:t>
            </a:r>
            <a:r>
              <a:rPr lang="en-US" sz="2400" dirty="0" smtClean="0"/>
              <a:t>ecosystem</a:t>
            </a:r>
            <a:r>
              <a:rPr lang="en-US" sz="2400" dirty="0"/>
              <a:t>.</a:t>
            </a:r>
          </a:p>
          <a:p>
            <a:endParaRPr lang="en-US" dirty="0"/>
          </a:p>
        </p:txBody>
      </p:sp>
    </p:spTree>
    <p:extLst>
      <p:ext uri="{BB962C8B-B14F-4D97-AF65-F5344CB8AC3E}">
        <p14:creationId xmlns:p14="http://schemas.microsoft.com/office/powerpoint/2010/main" val="29451780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Typical considerations driving a KM </a:t>
            </a:r>
            <a:r>
              <a:rPr lang="en-US" sz="2800" dirty="0" smtClean="0"/>
              <a:t>effort:</a:t>
            </a:r>
            <a:endParaRPr lang="en-US" sz="2800" dirty="0"/>
          </a:p>
        </p:txBody>
      </p:sp>
      <p:sp>
        <p:nvSpPr>
          <p:cNvPr id="3" name="Content Placeholder 2"/>
          <p:cNvSpPr>
            <a:spLocks noGrp="1"/>
          </p:cNvSpPr>
          <p:nvPr>
            <p:ph idx="1"/>
          </p:nvPr>
        </p:nvSpPr>
        <p:spPr/>
        <p:txBody>
          <a:bodyPr/>
          <a:lstStyle/>
          <a:p>
            <a:pPr lvl="0"/>
            <a:r>
              <a:rPr lang="en-US" sz="1800" dirty="0"/>
              <a:t>Making available increased knowledge content in the </a:t>
            </a:r>
            <a:r>
              <a:rPr lang="en-US" sz="1800" u="sng" dirty="0" smtClean="0"/>
              <a:t>development</a:t>
            </a:r>
            <a:r>
              <a:rPr lang="en-US" sz="1800" dirty="0"/>
              <a:t> </a:t>
            </a:r>
            <a:r>
              <a:rPr lang="en-US" sz="1800" dirty="0" smtClean="0"/>
              <a:t>and </a:t>
            </a:r>
            <a:r>
              <a:rPr lang="en-US" sz="1800" dirty="0"/>
              <a:t>provision of </a:t>
            </a:r>
            <a:r>
              <a:rPr lang="en-US" sz="1800" u="sng" dirty="0" smtClean="0"/>
              <a:t>products </a:t>
            </a:r>
            <a:r>
              <a:rPr lang="en-US" sz="1800" dirty="0" smtClean="0"/>
              <a:t> </a:t>
            </a:r>
            <a:r>
              <a:rPr lang="en-US" sz="1800" dirty="0"/>
              <a:t>and </a:t>
            </a:r>
            <a:r>
              <a:rPr lang="en-US" sz="1800" u="sng" dirty="0" smtClean="0"/>
              <a:t>services </a:t>
            </a:r>
            <a:endParaRPr lang="en-US" sz="1800" dirty="0"/>
          </a:p>
          <a:p>
            <a:pPr lvl="0"/>
            <a:r>
              <a:rPr lang="en-US" sz="1800" dirty="0"/>
              <a:t>Achieving shorter </a:t>
            </a:r>
            <a:r>
              <a:rPr lang="en-US" sz="1800" u="sng" dirty="0"/>
              <a:t>new product </a:t>
            </a:r>
            <a:r>
              <a:rPr lang="en-US" sz="1800" u="sng" dirty="0" smtClean="0"/>
              <a:t>development</a:t>
            </a:r>
            <a:r>
              <a:rPr lang="en-US" sz="1800" dirty="0" smtClean="0"/>
              <a:t> </a:t>
            </a:r>
            <a:r>
              <a:rPr lang="en-US" sz="1800" dirty="0"/>
              <a:t>cycles</a:t>
            </a:r>
          </a:p>
          <a:p>
            <a:pPr lvl="0"/>
            <a:r>
              <a:rPr lang="en-US" sz="1800" dirty="0"/>
              <a:t>Facilitating and managing innovation and </a:t>
            </a:r>
            <a:r>
              <a:rPr lang="en-US" sz="1800" dirty="0" err="1"/>
              <a:t>organisational</a:t>
            </a:r>
            <a:r>
              <a:rPr lang="en-US" sz="1800" dirty="0"/>
              <a:t> learning</a:t>
            </a:r>
          </a:p>
          <a:p>
            <a:pPr lvl="0"/>
            <a:r>
              <a:rPr lang="en-US" sz="1800" dirty="0"/>
              <a:t>Leveraging the </a:t>
            </a:r>
            <a:r>
              <a:rPr lang="en-US" sz="1800" u="sng" dirty="0"/>
              <a:t>expertise</a:t>
            </a:r>
            <a:r>
              <a:rPr lang="en-US" sz="1800" dirty="0"/>
              <a:t> of people across the </a:t>
            </a:r>
            <a:r>
              <a:rPr lang="en-US" sz="1800" dirty="0" err="1"/>
              <a:t>organisation</a:t>
            </a:r>
            <a:endParaRPr lang="en-US" sz="1800" dirty="0"/>
          </a:p>
          <a:p>
            <a:pPr lvl="0"/>
            <a:r>
              <a:rPr lang="en-US" sz="1800" dirty="0"/>
              <a:t>Increasing </a:t>
            </a:r>
            <a:r>
              <a:rPr lang="en-US" sz="1800" u="sng" dirty="0"/>
              <a:t>network</a:t>
            </a:r>
            <a:r>
              <a:rPr lang="en-US" sz="1800" dirty="0"/>
              <a:t> </a:t>
            </a:r>
            <a:r>
              <a:rPr lang="en-US" sz="1800" u="sng" dirty="0"/>
              <a:t>connectivity</a:t>
            </a:r>
            <a:r>
              <a:rPr lang="en-US" sz="1800" dirty="0"/>
              <a:t> between internal and external individuals</a:t>
            </a:r>
          </a:p>
          <a:p>
            <a:pPr lvl="0"/>
            <a:r>
              <a:rPr lang="en-US" sz="1800" dirty="0"/>
              <a:t>Managing business environments and allowing employees to obtain relevant insights and </a:t>
            </a:r>
            <a:r>
              <a:rPr lang="en-US" sz="1800" u="sng" dirty="0"/>
              <a:t>ideas</a:t>
            </a:r>
            <a:r>
              <a:rPr lang="en-US" sz="1800" dirty="0"/>
              <a:t> appropriate to their work</a:t>
            </a:r>
          </a:p>
          <a:p>
            <a:pPr lvl="0"/>
            <a:r>
              <a:rPr lang="en-US" sz="1800" dirty="0"/>
              <a:t>Solving intractable or </a:t>
            </a:r>
            <a:r>
              <a:rPr lang="en-US" sz="1800" u="sng" dirty="0"/>
              <a:t>wicked problems</a:t>
            </a:r>
            <a:endParaRPr lang="en-US" sz="1800" dirty="0"/>
          </a:p>
          <a:p>
            <a:pPr lvl="0"/>
            <a:r>
              <a:rPr lang="en-US" sz="1800" dirty="0"/>
              <a:t>Managing intellectual capital and intellectual assets in the workforce (such as the expertise and </a:t>
            </a:r>
            <a:r>
              <a:rPr lang="en-US" sz="1800" u="sng" dirty="0"/>
              <a:t>know-how</a:t>
            </a:r>
            <a:r>
              <a:rPr lang="en-US" sz="1800" dirty="0"/>
              <a:t> possessed by key individuals or stored in repositories)</a:t>
            </a:r>
          </a:p>
          <a:p>
            <a:endParaRPr lang="en-US" sz="1800" dirty="0"/>
          </a:p>
        </p:txBody>
      </p:sp>
    </p:spTree>
    <p:extLst>
      <p:ext uri="{BB962C8B-B14F-4D97-AF65-F5344CB8AC3E}">
        <p14:creationId xmlns:p14="http://schemas.microsoft.com/office/powerpoint/2010/main" val="33198077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62000"/>
          </a:xfrm>
        </p:spPr>
        <p:txBody>
          <a:bodyPr/>
          <a:lstStyle/>
          <a:p>
            <a:r>
              <a:rPr lang="en-US" dirty="0" smtClean="0"/>
              <a:t>KM Technology</a:t>
            </a:r>
            <a:endParaRPr lang="en-US" dirty="0"/>
          </a:p>
        </p:txBody>
      </p:sp>
      <p:sp>
        <p:nvSpPr>
          <p:cNvPr id="3" name="Content Placeholder 2"/>
          <p:cNvSpPr>
            <a:spLocks noGrp="1"/>
          </p:cNvSpPr>
          <p:nvPr>
            <p:ph idx="1"/>
          </p:nvPr>
        </p:nvSpPr>
        <p:spPr>
          <a:xfrm>
            <a:off x="685800" y="1371600"/>
            <a:ext cx="7772400" cy="4724400"/>
          </a:xfrm>
        </p:spPr>
        <p:txBody>
          <a:bodyPr/>
          <a:lstStyle/>
          <a:p>
            <a:pPr lvl="0">
              <a:buFont typeface="+mj-lt"/>
              <a:buAutoNum type="arabicPeriod"/>
            </a:pPr>
            <a:r>
              <a:rPr lang="en-US" sz="1800" u="sng" dirty="0"/>
              <a:t>Groupware</a:t>
            </a:r>
            <a:endParaRPr lang="en-US" sz="1800" dirty="0"/>
          </a:p>
          <a:p>
            <a:pPr lvl="1"/>
            <a:r>
              <a:rPr lang="en-US" sz="1400" dirty="0"/>
              <a:t>Groupware refers to technologies that facilitate collaboration and sharing of organizational information. One of the earliest very successful products in this category was </a:t>
            </a:r>
            <a:r>
              <a:rPr lang="en-US" sz="1400" u="sng" dirty="0"/>
              <a:t>Lotus </a:t>
            </a:r>
            <a:r>
              <a:rPr lang="en-US" sz="1400" u="sng" dirty="0" smtClean="0"/>
              <a:t>Notes</a:t>
            </a:r>
            <a:r>
              <a:rPr lang="en-US" sz="1400" dirty="0" smtClean="0"/>
              <a:t>.</a:t>
            </a:r>
          </a:p>
          <a:p>
            <a:pPr marL="457200" indent="-457200">
              <a:buFont typeface="+mj-lt"/>
              <a:buAutoNum type="arabicPeriod"/>
            </a:pPr>
            <a:r>
              <a:rPr lang="en-US" sz="2200" u="sng" dirty="0" smtClean="0"/>
              <a:t>Workflow</a:t>
            </a:r>
            <a:endParaRPr lang="en-US" sz="2200" dirty="0"/>
          </a:p>
          <a:p>
            <a:pPr lvl="1"/>
            <a:r>
              <a:rPr lang="en-US" sz="1400" dirty="0"/>
              <a:t>Workflow tools allow the representation of processes associated with the creation, use, and maintenance of </a:t>
            </a:r>
            <a:r>
              <a:rPr lang="en-US" sz="1400" u="sng" dirty="0" smtClean="0"/>
              <a:t>organizational knowledge</a:t>
            </a:r>
            <a:r>
              <a:rPr lang="en-US" sz="1400" dirty="0"/>
              <a:t>.</a:t>
            </a:r>
            <a:r>
              <a:rPr lang="en-US" sz="1400" dirty="0" smtClean="0"/>
              <a:t> </a:t>
            </a:r>
            <a:r>
              <a:rPr lang="en-US" sz="1400" dirty="0"/>
              <a:t>For example the process to create and utilize forms and documents within an organization. </a:t>
            </a:r>
            <a:endParaRPr lang="en-US" sz="1400" dirty="0" smtClean="0"/>
          </a:p>
          <a:p>
            <a:pPr marL="457200" indent="-457200">
              <a:buFont typeface="+mj-lt"/>
              <a:buAutoNum type="arabicPeriod"/>
            </a:pPr>
            <a:r>
              <a:rPr lang="en-US" sz="2200" u="sng" dirty="0" smtClean="0"/>
              <a:t>Content/Document </a:t>
            </a:r>
            <a:r>
              <a:rPr lang="en-US" sz="2200" u="sng" dirty="0"/>
              <a:t>Management</a:t>
            </a:r>
            <a:endParaRPr lang="en-US" sz="2200" dirty="0"/>
          </a:p>
          <a:p>
            <a:pPr lvl="1"/>
            <a:r>
              <a:rPr lang="en-US" sz="1400" dirty="0"/>
              <a:t>Content/Document Management systems are systems designed to automate the process of creating web content and/or documents within an organization. </a:t>
            </a:r>
            <a:endParaRPr lang="en-US" sz="1400" dirty="0" smtClean="0"/>
          </a:p>
          <a:p>
            <a:pPr lvl="0">
              <a:buFont typeface="+mj-lt"/>
              <a:buAutoNum type="arabicPeriod"/>
            </a:pPr>
            <a:r>
              <a:rPr lang="en-US" sz="1800" u="sng" dirty="0"/>
              <a:t>Enterprise Portals</a:t>
            </a:r>
            <a:endParaRPr lang="en-US" sz="1800" dirty="0"/>
          </a:p>
          <a:p>
            <a:pPr lvl="1"/>
            <a:r>
              <a:rPr lang="en-US" sz="1400" dirty="0"/>
              <a:t>Enterprise Portals are web sites that aggregate information across the entire organization or for groups within the organization such as project teams.</a:t>
            </a:r>
          </a:p>
          <a:p>
            <a:pPr lvl="0">
              <a:buFont typeface="+mj-lt"/>
              <a:buAutoNum type="arabicPeriod"/>
            </a:pPr>
            <a:r>
              <a:rPr lang="en-US" sz="1800" u="sng" dirty="0"/>
              <a:t>eLearning</a:t>
            </a:r>
            <a:endParaRPr lang="en-US" sz="1800" dirty="0"/>
          </a:p>
          <a:p>
            <a:pPr lvl="1"/>
            <a:r>
              <a:rPr lang="en-US" sz="1400" dirty="0"/>
              <a:t>eLearning technology enables organizations to create customized training and education software. Scheduling and planning</a:t>
            </a:r>
          </a:p>
          <a:p>
            <a:pPr marL="457200" lvl="1" indent="0">
              <a:buNone/>
            </a:pPr>
            <a:endParaRPr lang="en-US" sz="1800" dirty="0"/>
          </a:p>
        </p:txBody>
      </p:sp>
    </p:spTree>
    <p:extLst>
      <p:ext uri="{BB962C8B-B14F-4D97-AF65-F5344CB8AC3E}">
        <p14:creationId xmlns:p14="http://schemas.microsoft.com/office/powerpoint/2010/main" val="21576823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KM Technology</a:t>
            </a:r>
            <a:endParaRPr lang="en-US" dirty="0"/>
          </a:p>
        </p:txBody>
      </p:sp>
      <p:sp>
        <p:nvSpPr>
          <p:cNvPr id="3" name="Content Placeholder 2"/>
          <p:cNvSpPr>
            <a:spLocks noGrp="1"/>
          </p:cNvSpPr>
          <p:nvPr>
            <p:ph idx="1"/>
          </p:nvPr>
        </p:nvSpPr>
        <p:spPr/>
        <p:txBody>
          <a:bodyPr/>
          <a:lstStyle/>
          <a:p>
            <a:pPr>
              <a:buFont typeface="+mj-lt"/>
              <a:buAutoNum type="arabicPeriod"/>
            </a:pPr>
            <a:r>
              <a:rPr lang="en-US" sz="1800" dirty="0" smtClean="0"/>
              <a:t>Scheduling </a:t>
            </a:r>
            <a:r>
              <a:rPr lang="en-US" sz="1800" dirty="0"/>
              <a:t>and </a:t>
            </a:r>
            <a:r>
              <a:rPr lang="en-US" sz="1800" dirty="0" smtClean="0"/>
              <a:t>planning</a:t>
            </a:r>
          </a:p>
          <a:p>
            <a:r>
              <a:rPr lang="en-US" sz="1800" dirty="0" smtClean="0"/>
              <a:t> </a:t>
            </a:r>
            <a:r>
              <a:rPr lang="en-US" sz="1800" dirty="0"/>
              <a:t>tools automate the creation and maintenance of an organization's schedule: scheduling </a:t>
            </a:r>
            <a:r>
              <a:rPr lang="en-US" sz="1800" dirty="0" err="1"/>
              <a:t>meetings,notifying</a:t>
            </a:r>
            <a:r>
              <a:rPr lang="en-US" sz="1800" dirty="0"/>
              <a:t> people of a meeting, etc. </a:t>
            </a:r>
            <a:endParaRPr lang="en-US" sz="1800" dirty="0" smtClean="0"/>
          </a:p>
          <a:p>
            <a:pPr>
              <a:buFont typeface="+mj-lt"/>
              <a:buAutoNum type="arabicPeriod"/>
            </a:pPr>
            <a:r>
              <a:rPr lang="en-US" sz="1800" u="sng" dirty="0" smtClean="0"/>
              <a:t>Telepresence</a:t>
            </a:r>
            <a:endParaRPr lang="en-US" sz="1800" dirty="0"/>
          </a:p>
          <a:p>
            <a:r>
              <a:rPr lang="en-US" sz="1800" dirty="0"/>
              <a:t>Telepresence technology enables individuals to have virtual meetings rather than having to be in the same place. Videoconferencing is the most obvious example.</a:t>
            </a:r>
          </a:p>
          <a:p>
            <a:endParaRPr lang="en-US" sz="1800" dirty="0"/>
          </a:p>
        </p:txBody>
      </p:sp>
    </p:spTree>
    <p:extLst>
      <p:ext uri="{BB962C8B-B14F-4D97-AF65-F5344CB8AC3E}">
        <p14:creationId xmlns:p14="http://schemas.microsoft.com/office/powerpoint/2010/main" val="3833978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Extreme Future</a:t>
            </a:r>
            <a:endParaRPr lang="en-US" dirty="0"/>
          </a:p>
        </p:txBody>
      </p:sp>
      <p:sp>
        <p:nvSpPr>
          <p:cNvPr id="3" name="Content Placeholder 2"/>
          <p:cNvSpPr>
            <a:spLocks noGrp="1"/>
          </p:cNvSpPr>
          <p:nvPr>
            <p:ph idx="1"/>
          </p:nvPr>
        </p:nvSpPr>
        <p:spPr/>
        <p:txBody>
          <a:bodyPr/>
          <a:lstStyle/>
          <a:p>
            <a:r>
              <a:rPr lang="en-US" sz="2800" dirty="0" smtClean="0"/>
              <a:t>The Innovation Economy: IT and Network, Biotech, Nanotech, and </a:t>
            </a:r>
            <a:r>
              <a:rPr lang="en-US" sz="2800" dirty="0" err="1" smtClean="0"/>
              <a:t>Neurotech</a:t>
            </a:r>
            <a:endParaRPr lang="en-US" sz="2800" dirty="0" smtClean="0"/>
          </a:p>
          <a:p>
            <a:r>
              <a:rPr lang="en-US" sz="2800" dirty="0" smtClean="0"/>
              <a:t>The Future of the Workforce should not be defined by geography, but by talent. A global war for talent will be the top driver of competitive advantage.</a:t>
            </a:r>
          </a:p>
          <a:p>
            <a:r>
              <a:rPr lang="en-US" sz="2800" dirty="0" smtClean="0"/>
              <a:t>Cultures in Collision: extremists and terrorists</a:t>
            </a:r>
          </a:p>
          <a:p>
            <a:r>
              <a:rPr lang="en-US" sz="2800" dirty="0" smtClean="0"/>
              <a:t>Climate change is real and it is here now. It cannot be fixed </a:t>
            </a:r>
            <a:r>
              <a:rPr lang="en-US" sz="2800" smtClean="0"/>
              <a:t>fast enough.</a:t>
            </a:r>
            <a:endParaRPr lang="en-US" sz="2800" dirty="0"/>
          </a:p>
        </p:txBody>
      </p:sp>
    </p:spTree>
    <p:extLst>
      <p:ext uri="{BB962C8B-B14F-4D97-AF65-F5344CB8AC3E}">
        <p14:creationId xmlns:p14="http://schemas.microsoft.com/office/powerpoint/2010/main" val="272814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lstStyle/>
          <a:p>
            <a:r>
              <a:rPr lang="en-US" sz="2400" dirty="0" err="1" smtClean="0"/>
              <a:t>Semenjak</a:t>
            </a:r>
            <a:r>
              <a:rPr lang="en-US" sz="2400" dirty="0" smtClean="0"/>
              <a:t> </a:t>
            </a:r>
            <a:r>
              <a:rPr lang="en-US" sz="2400" dirty="0" err="1" smtClean="0"/>
              <a:t>krisis</a:t>
            </a:r>
            <a:r>
              <a:rPr lang="en-US" sz="2400" dirty="0" smtClean="0"/>
              <a:t> </a:t>
            </a:r>
            <a:r>
              <a:rPr lang="en-US" sz="2400" dirty="0" err="1" smtClean="0"/>
              <a:t>keuangan</a:t>
            </a:r>
            <a:r>
              <a:rPr lang="en-US" sz="2400" dirty="0" smtClean="0"/>
              <a:t> global di </a:t>
            </a:r>
            <a:r>
              <a:rPr lang="en-US" sz="2400" dirty="0" err="1" smtClean="0"/>
              <a:t>tahun</a:t>
            </a:r>
            <a:r>
              <a:rPr lang="en-US" sz="2400" dirty="0" smtClean="0"/>
              <a:t> 2008, </a:t>
            </a:r>
            <a:r>
              <a:rPr lang="en-US" sz="2400" dirty="0" err="1" smtClean="0"/>
              <a:t>semakin</a:t>
            </a:r>
            <a:r>
              <a:rPr lang="en-US" sz="2400" dirty="0" smtClean="0"/>
              <a:t> </a:t>
            </a:r>
            <a:r>
              <a:rPr lang="en-US" sz="2400" dirty="0" err="1" smtClean="0"/>
              <a:t>disadari</a:t>
            </a:r>
            <a:r>
              <a:rPr lang="en-US" sz="2400" dirty="0" smtClean="0"/>
              <a:t> </a:t>
            </a:r>
            <a:r>
              <a:rPr lang="en-US" sz="2400" dirty="0" err="1" smtClean="0"/>
              <a:t>bahwa</a:t>
            </a:r>
            <a:r>
              <a:rPr lang="en-US" sz="2400" dirty="0" smtClean="0"/>
              <a:t> </a:t>
            </a:r>
            <a:r>
              <a:rPr lang="en-US" sz="2400" dirty="0" err="1" smtClean="0"/>
              <a:t>kita</a:t>
            </a:r>
            <a:r>
              <a:rPr lang="en-US" sz="2400" dirty="0" smtClean="0"/>
              <a:t> </a:t>
            </a:r>
            <a:r>
              <a:rPr lang="en-US" sz="2400" dirty="0" err="1" smtClean="0"/>
              <a:t>tidak</a:t>
            </a:r>
            <a:r>
              <a:rPr lang="en-US" sz="2400" dirty="0" smtClean="0"/>
              <a:t> </a:t>
            </a:r>
            <a:r>
              <a:rPr lang="en-US" sz="2400" dirty="0" err="1" smtClean="0"/>
              <a:t>bisa</a:t>
            </a:r>
            <a:r>
              <a:rPr lang="en-US" sz="2400" dirty="0" smtClean="0"/>
              <a:t> </a:t>
            </a:r>
            <a:r>
              <a:rPr lang="en-US" sz="2400" dirty="0" err="1" smtClean="0"/>
              <a:t>memprediksi</a:t>
            </a:r>
            <a:r>
              <a:rPr lang="en-US" sz="2400" dirty="0" smtClean="0"/>
              <a:t> masa </a:t>
            </a:r>
            <a:r>
              <a:rPr lang="en-US" sz="2400" dirty="0" err="1" smtClean="0"/>
              <a:t>depan</a:t>
            </a:r>
            <a:r>
              <a:rPr lang="en-US" sz="2400" dirty="0" smtClean="0"/>
              <a:t> </a:t>
            </a:r>
            <a:r>
              <a:rPr lang="en-US" sz="2400" dirty="0" err="1" smtClean="0"/>
              <a:t>dan</a:t>
            </a:r>
            <a:r>
              <a:rPr lang="en-US" sz="2400" dirty="0" smtClean="0"/>
              <a:t> </a:t>
            </a:r>
            <a:r>
              <a:rPr lang="en-US" sz="2400" dirty="0" err="1" smtClean="0"/>
              <a:t>tantangannya</a:t>
            </a:r>
            <a:r>
              <a:rPr lang="en-US" sz="2400" dirty="0" smtClean="0"/>
              <a:t>, </a:t>
            </a:r>
            <a:r>
              <a:rPr lang="en-US" sz="2400" dirty="0" err="1" smtClean="0"/>
              <a:t>oleh</a:t>
            </a:r>
            <a:r>
              <a:rPr lang="en-US" sz="2400" dirty="0" smtClean="0"/>
              <a:t> </a:t>
            </a:r>
            <a:r>
              <a:rPr lang="en-US" sz="2400" dirty="0" err="1" smtClean="0"/>
              <a:t>karena</a:t>
            </a:r>
            <a:r>
              <a:rPr lang="en-US" sz="2400" dirty="0" smtClean="0"/>
              <a:t> </a:t>
            </a:r>
            <a:r>
              <a:rPr lang="en-US" sz="2400" dirty="0" err="1" smtClean="0"/>
              <a:t>itu</a:t>
            </a:r>
            <a:r>
              <a:rPr lang="en-US" sz="2400" dirty="0" smtClean="0"/>
              <a:t> </a:t>
            </a:r>
            <a:r>
              <a:rPr lang="en-US" sz="2400" dirty="0" err="1" smtClean="0"/>
              <a:t>kita</a:t>
            </a:r>
            <a:r>
              <a:rPr lang="en-US" sz="2400" dirty="0" smtClean="0"/>
              <a:t> </a:t>
            </a:r>
            <a:r>
              <a:rPr lang="en-US" sz="2400" dirty="0" err="1" smtClean="0"/>
              <a:t>harus</a:t>
            </a:r>
            <a:r>
              <a:rPr lang="en-US" sz="2400" dirty="0" smtClean="0"/>
              <a:t> </a:t>
            </a:r>
            <a:r>
              <a:rPr lang="en-US" sz="2400" dirty="0" err="1" smtClean="0"/>
              <a:t>mampu</a:t>
            </a:r>
            <a:r>
              <a:rPr lang="en-US" sz="2400" dirty="0" smtClean="0"/>
              <a:t> </a:t>
            </a:r>
            <a:r>
              <a:rPr lang="en-US" sz="2400" dirty="0" err="1" smtClean="0"/>
              <a:t>mengembangkan</a:t>
            </a:r>
            <a:r>
              <a:rPr lang="en-US" sz="2400" dirty="0" smtClean="0"/>
              <a:t> system </a:t>
            </a:r>
            <a:r>
              <a:rPr lang="en-US" sz="2400" dirty="0" err="1" smtClean="0"/>
              <a:t>manajemen</a:t>
            </a:r>
            <a:r>
              <a:rPr lang="en-US" sz="2400" dirty="0" smtClean="0"/>
              <a:t> </a:t>
            </a:r>
            <a:r>
              <a:rPr lang="en-US" sz="2400" dirty="0" err="1" smtClean="0"/>
              <a:t>organisasi</a:t>
            </a:r>
            <a:r>
              <a:rPr lang="en-US" sz="2400" dirty="0" smtClean="0"/>
              <a:t> yang </a:t>
            </a:r>
            <a:r>
              <a:rPr lang="en-US" sz="2400" dirty="0" err="1" smtClean="0"/>
              <a:t>siap</a:t>
            </a:r>
            <a:r>
              <a:rPr lang="en-US" sz="2400" dirty="0" smtClean="0"/>
              <a:t> </a:t>
            </a:r>
            <a:r>
              <a:rPr lang="en-US" sz="2400" dirty="0" err="1" smtClean="0"/>
              <a:t>menghadapi</a:t>
            </a:r>
            <a:r>
              <a:rPr lang="en-US" sz="2400" dirty="0" smtClean="0"/>
              <a:t> </a:t>
            </a:r>
            <a:r>
              <a:rPr lang="en-US" sz="2400" dirty="0" err="1" smtClean="0"/>
              <a:t>ketidakpastian</a:t>
            </a:r>
            <a:r>
              <a:rPr lang="en-US" sz="2400" dirty="0" smtClean="0"/>
              <a:t> (</a:t>
            </a:r>
            <a:r>
              <a:rPr lang="en-US" sz="2400" i="1" dirty="0" smtClean="0"/>
              <a:t>robust management)</a:t>
            </a:r>
          </a:p>
          <a:p>
            <a:r>
              <a:rPr lang="en-US" sz="2400" dirty="0" smtClean="0"/>
              <a:t>Model </a:t>
            </a:r>
            <a:r>
              <a:rPr lang="en-US" sz="2400" dirty="0" err="1" smtClean="0"/>
              <a:t>organisasi</a:t>
            </a:r>
            <a:r>
              <a:rPr lang="en-US" sz="2400" dirty="0" smtClean="0"/>
              <a:t> yang </a:t>
            </a:r>
            <a:r>
              <a:rPr lang="en-US" sz="2400" dirty="0" err="1" smtClean="0"/>
              <a:t>akan</a:t>
            </a:r>
            <a:r>
              <a:rPr lang="en-US" sz="2400" dirty="0" smtClean="0"/>
              <a:t> </a:t>
            </a:r>
            <a:r>
              <a:rPr lang="en-US" sz="2400" dirty="0" err="1" smtClean="0"/>
              <a:t>melahirkan</a:t>
            </a:r>
            <a:r>
              <a:rPr lang="en-US" sz="2400" dirty="0" smtClean="0"/>
              <a:t> </a:t>
            </a:r>
            <a:r>
              <a:rPr lang="en-US" sz="2400" dirty="0" err="1" smtClean="0"/>
              <a:t>inovasi</a:t>
            </a:r>
            <a:r>
              <a:rPr lang="en-US" sz="2400" dirty="0" smtClean="0"/>
              <a:t> </a:t>
            </a:r>
            <a:r>
              <a:rPr lang="en-US" sz="2400" dirty="0" err="1" smtClean="0"/>
              <a:t>adalah</a:t>
            </a:r>
            <a:r>
              <a:rPr lang="en-US" sz="2400" dirty="0" smtClean="0"/>
              <a:t> </a:t>
            </a:r>
            <a:r>
              <a:rPr lang="en-US" sz="2400" dirty="0" err="1" smtClean="0"/>
              <a:t>organisasi</a:t>
            </a:r>
            <a:r>
              <a:rPr lang="en-US" sz="2400" dirty="0" smtClean="0"/>
              <a:t> yang </a:t>
            </a:r>
            <a:r>
              <a:rPr lang="en-US" sz="2400" dirty="0" err="1" smtClean="0"/>
              <a:t>amat</a:t>
            </a:r>
            <a:r>
              <a:rPr lang="en-US" sz="2400" dirty="0" smtClean="0"/>
              <a:t> </a:t>
            </a:r>
            <a:r>
              <a:rPr lang="en-US" sz="2400" dirty="0" err="1" smtClean="0"/>
              <a:t>mirip</a:t>
            </a:r>
            <a:r>
              <a:rPr lang="en-US" sz="2400" dirty="0" smtClean="0"/>
              <a:t> </a:t>
            </a:r>
            <a:r>
              <a:rPr lang="en-US" sz="2400" dirty="0" err="1" smtClean="0"/>
              <a:t>dengan</a:t>
            </a:r>
            <a:r>
              <a:rPr lang="en-US" sz="2400" dirty="0" smtClean="0"/>
              <a:t> </a:t>
            </a:r>
            <a:r>
              <a:rPr lang="en-US" sz="2400" dirty="0" err="1" smtClean="0"/>
              <a:t>kondisi</a:t>
            </a:r>
            <a:r>
              <a:rPr lang="en-US" sz="2400" dirty="0" smtClean="0"/>
              <a:t> </a:t>
            </a:r>
            <a:r>
              <a:rPr lang="en-US" sz="2400" dirty="0" err="1" smtClean="0"/>
              <a:t>biologis</a:t>
            </a:r>
            <a:r>
              <a:rPr lang="en-US" sz="2400" dirty="0" smtClean="0"/>
              <a:t> </a:t>
            </a:r>
            <a:r>
              <a:rPr lang="en-US" sz="2400" dirty="0" err="1" smtClean="0"/>
              <a:t>kita</a:t>
            </a:r>
            <a:r>
              <a:rPr lang="en-US" sz="2400" dirty="0" smtClean="0"/>
              <a:t>: </a:t>
            </a:r>
            <a:r>
              <a:rPr lang="en-US" sz="2400" dirty="0" err="1" smtClean="0"/>
              <a:t>berskala</a:t>
            </a:r>
            <a:r>
              <a:rPr lang="en-US" sz="2400" dirty="0" smtClean="0"/>
              <a:t> </a:t>
            </a:r>
            <a:r>
              <a:rPr lang="en-US" sz="2400" dirty="0" err="1" smtClean="0"/>
              <a:t>kecil</a:t>
            </a:r>
            <a:r>
              <a:rPr lang="en-US" sz="2400" dirty="0" smtClean="0"/>
              <a:t>, </a:t>
            </a:r>
            <a:r>
              <a:rPr lang="en-US" sz="2400" dirty="0" err="1" smtClean="0"/>
              <a:t>secara</a:t>
            </a:r>
            <a:r>
              <a:rPr lang="en-US" sz="2400" dirty="0" smtClean="0"/>
              <a:t> </a:t>
            </a:r>
            <a:r>
              <a:rPr lang="en-US" sz="2400" dirty="0" err="1" smtClean="0"/>
              <a:t>ekologis</a:t>
            </a:r>
            <a:r>
              <a:rPr lang="en-US" sz="2400" dirty="0" smtClean="0"/>
              <a:t> (=</a:t>
            </a:r>
            <a:r>
              <a:rPr lang="en-US" sz="2400" dirty="0" err="1" smtClean="0"/>
              <a:t>interaksi</a:t>
            </a:r>
            <a:r>
              <a:rPr lang="en-US" sz="2400" dirty="0" smtClean="0"/>
              <a:t>) kaya, </a:t>
            </a:r>
            <a:r>
              <a:rPr lang="en-US" sz="2400" dirty="0" err="1" smtClean="0"/>
              <a:t>tidak</a:t>
            </a:r>
            <a:r>
              <a:rPr lang="en-US" sz="2400" dirty="0" smtClean="0"/>
              <a:t> </a:t>
            </a:r>
            <a:r>
              <a:rPr lang="en-US" sz="2400" dirty="0" err="1" smtClean="0"/>
              <a:t>bermain</a:t>
            </a:r>
            <a:r>
              <a:rPr lang="en-US" sz="2400" dirty="0" smtClean="0"/>
              <a:t> </a:t>
            </a:r>
            <a:r>
              <a:rPr lang="en-US" sz="2400" dirty="0" err="1" smtClean="0"/>
              <a:t>spekulasi</a:t>
            </a:r>
            <a:r>
              <a:rPr lang="en-US" sz="2400" dirty="0"/>
              <a:t>;</a:t>
            </a:r>
            <a:r>
              <a:rPr lang="en-US" sz="2400" dirty="0" smtClean="0"/>
              <a:t> yang </a:t>
            </a:r>
            <a:r>
              <a:rPr lang="en-US" sz="2400" dirty="0" err="1" smtClean="0"/>
              <a:t>anggotanya</a:t>
            </a:r>
            <a:r>
              <a:rPr lang="en-US" sz="2400" dirty="0" smtClean="0"/>
              <a:t> </a:t>
            </a:r>
            <a:r>
              <a:rPr lang="en-US" sz="2400" dirty="0" err="1" smtClean="0"/>
              <a:t>bersemangat</a:t>
            </a:r>
            <a:r>
              <a:rPr lang="en-US" sz="2400" dirty="0" smtClean="0"/>
              <a:t> entrepreneur </a:t>
            </a:r>
            <a:r>
              <a:rPr lang="en-US" sz="2400" dirty="0" err="1" smtClean="0"/>
              <a:t>dan</a:t>
            </a:r>
            <a:r>
              <a:rPr lang="en-US" sz="2400" dirty="0" smtClean="0"/>
              <a:t> </a:t>
            </a:r>
            <a:r>
              <a:rPr lang="en-US" sz="2400" dirty="0" err="1" smtClean="0"/>
              <a:t>memiliki</a:t>
            </a:r>
            <a:r>
              <a:rPr lang="en-US" sz="2400" dirty="0" smtClean="0"/>
              <a:t> passion yang </a:t>
            </a:r>
            <a:r>
              <a:rPr lang="en-US" sz="2400" dirty="0" err="1" smtClean="0"/>
              <a:t>tinggi</a:t>
            </a:r>
            <a:r>
              <a:rPr lang="en-US" sz="2400" dirty="0" smtClean="0"/>
              <a:t> </a:t>
            </a:r>
            <a:r>
              <a:rPr lang="en-US" sz="2400" dirty="0" err="1" smtClean="0"/>
              <a:t>untuk</a:t>
            </a:r>
            <a:r>
              <a:rPr lang="en-US" sz="2400" dirty="0" smtClean="0"/>
              <a:t> </a:t>
            </a:r>
            <a:r>
              <a:rPr lang="en-US" sz="2400" dirty="0" err="1" smtClean="0"/>
              <a:t>terus</a:t>
            </a:r>
            <a:r>
              <a:rPr lang="en-US" sz="2400" dirty="0" smtClean="0"/>
              <a:t> </a:t>
            </a:r>
            <a:r>
              <a:rPr lang="en-US" sz="2400" dirty="0" err="1" smtClean="0"/>
              <a:t>mencari</a:t>
            </a:r>
            <a:r>
              <a:rPr lang="en-US" sz="2400" dirty="0" smtClean="0"/>
              <a:t> </a:t>
            </a:r>
            <a:r>
              <a:rPr lang="en-US" sz="2400" dirty="0" err="1" smtClean="0"/>
              <a:t>peluang</a:t>
            </a:r>
            <a:r>
              <a:rPr lang="en-US" sz="2400" dirty="0" smtClean="0"/>
              <a:t>.</a:t>
            </a:r>
            <a:endParaRPr lang="en-US" sz="2400" dirty="0"/>
          </a:p>
        </p:txBody>
      </p:sp>
    </p:spTree>
    <p:extLst>
      <p:ext uri="{BB962C8B-B14F-4D97-AF65-F5344CB8AC3E}">
        <p14:creationId xmlns:p14="http://schemas.microsoft.com/office/powerpoint/2010/main" val="1638504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smtClean="0"/>
              <a:t>What is </a:t>
            </a:r>
            <a:r>
              <a:rPr lang="en-US" altLang="en-US" dirty="0" err="1" smtClean="0"/>
              <a:t>Globalisation</a:t>
            </a:r>
            <a:r>
              <a:rPr lang="en-US" altLang="en-US" dirty="0" smtClean="0"/>
              <a:t>?</a:t>
            </a:r>
            <a:endParaRPr lang="en-US" altLang="en-US" dirty="0"/>
          </a:p>
        </p:txBody>
      </p:sp>
      <p:sp>
        <p:nvSpPr>
          <p:cNvPr id="4099" name="Rectangle 3"/>
          <p:cNvSpPr>
            <a:spLocks noGrp="1" noChangeArrowheads="1"/>
          </p:cNvSpPr>
          <p:nvPr>
            <p:ph type="body" idx="1"/>
          </p:nvPr>
        </p:nvSpPr>
        <p:spPr/>
        <p:txBody>
          <a:bodyPr/>
          <a:lstStyle/>
          <a:p>
            <a:r>
              <a:rPr lang="en-US" altLang="en-US" dirty="0" smtClean="0"/>
              <a:t>Proses </a:t>
            </a:r>
            <a:r>
              <a:rPr lang="en-US" altLang="en-US" dirty="0" err="1" smtClean="0"/>
              <a:t>pengembangan</a:t>
            </a:r>
            <a:r>
              <a:rPr lang="en-US" altLang="en-US" dirty="0" smtClean="0"/>
              <a:t> </a:t>
            </a:r>
            <a:r>
              <a:rPr lang="en-US" altLang="en-US" dirty="0" err="1" smtClean="0"/>
              <a:t>jaringan</a:t>
            </a:r>
            <a:r>
              <a:rPr lang="en-US" altLang="en-US" dirty="0" smtClean="0"/>
              <a:t> </a:t>
            </a:r>
            <a:r>
              <a:rPr lang="en-US" altLang="en-US" dirty="0" err="1" smtClean="0"/>
              <a:t>bisnis</a:t>
            </a:r>
            <a:r>
              <a:rPr lang="en-US" altLang="en-US" dirty="0" smtClean="0"/>
              <a:t> </a:t>
            </a:r>
            <a:r>
              <a:rPr lang="en-US" altLang="en-US" dirty="0" err="1" smtClean="0"/>
              <a:t>melampaui</a:t>
            </a:r>
            <a:r>
              <a:rPr lang="en-US" altLang="en-US" dirty="0" smtClean="0"/>
              <a:t> </a:t>
            </a:r>
            <a:r>
              <a:rPr lang="en-US" altLang="en-US" dirty="0" err="1" smtClean="0"/>
              <a:t>batas</a:t>
            </a:r>
            <a:r>
              <a:rPr lang="en-US" altLang="en-US" dirty="0" smtClean="0"/>
              <a:t> </a:t>
            </a:r>
            <a:r>
              <a:rPr lang="en-US" altLang="en-US" dirty="0" err="1" smtClean="0"/>
              <a:t>satu</a:t>
            </a:r>
            <a:r>
              <a:rPr lang="en-US" altLang="en-US" dirty="0" smtClean="0"/>
              <a:t> </a:t>
            </a:r>
            <a:r>
              <a:rPr lang="en-US" altLang="en-US" dirty="0" err="1" smtClean="0"/>
              <a:t>negara</a:t>
            </a:r>
            <a:endParaRPr lang="en-US" altLang="en-US" dirty="0" smtClean="0"/>
          </a:p>
          <a:p>
            <a:r>
              <a:rPr lang="en-US" altLang="en-US" dirty="0" err="1" smtClean="0"/>
              <a:t>Penyebabnya</a:t>
            </a:r>
            <a:r>
              <a:rPr lang="en-US" altLang="en-US" dirty="0" smtClean="0"/>
              <a:t>:</a:t>
            </a:r>
          </a:p>
          <a:p>
            <a:pPr lvl="1"/>
            <a:r>
              <a:rPr lang="en-US" altLang="en-US" sz="2400" dirty="0" err="1" smtClean="0"/>
              <a:t>Semakin</a:t>
            </a:r>
            <a:r>
              <a:rPr lang="en-US" altLang="en-US" sz="2400" dirty="0" smtClean="0"/>
              <a:t> </a:t>
            </a:r>
            <a:r>
              <a:rPr lang="en-US" altLang="en-US" sz="2400" dirty="0" err="1" smtClean="0"/>
              <a:t>meluasnya</a:t>
            </a:r>
            <a:r>
              <a:rPr lang="en-US" altLang="en-US" sz="2400" dirty="0" smtClean="0"/>
              <a:t> </a:t>
            </a:r>
            <a:r>
              <a:rPr lang="en-US" altLang="en-US" sz="2400" dirty="0" err="1" smtClean="0"/>
              <a:t>perkembangan</a:t>
            </a:r>
            <a:r>
              <a:rPr lang="en-US" altLang="en-US" sz="2400" dirty="0" smtClean="0"/>
              <a:t> </a:t>
            </a:r>
            <a:r>
              <a:rPr lang="en-US" altLang="en-US" sz="2400" dirty="0" err="1" smtClean="0"/>
              <a:t>ekonomi</a:t>
            </a:r>
            <a:r>
              <a:rPr lang="en-US" altLang="en-US" sz="2400" dirty="0" smtClean="0"/>
              <a:t> </a:t>
            </a:r>
            <a:r>
              <a:rPr lang="en-US" altLang="en-US" sz="2400" dirty="0" err="1" smtClean="0"/>
              <a:t>berbasis</a:t>
            </a:r>
            <a:r>
              <a:rPr lang="en-US" altLang="en-US" sz="2400" dirty="0" smtClean="0"/>
              <a:t> </a:t>
            </a:r>
            <a:r>
              <a:rPr lang="en-US" altLang="en-US" sz="2400" dirty="0" err="1" smtClean="0"/>
              <a:t>pasar</a:t>
            </a:r>
            <a:endParaRPr lang="en-US" altLang="en-US" sz="2400" dirty="0" smtClean="0"/>
          </a:p>
          <a:p>
            <a:pPr lvl="1"/>
            <a:r>
              <a:rPr lang="en-US" altLang="en-US" sz="2400" dirty="0" err="1" smtClean="0"/>
              <a:t>Hilangnya</a:t>
            </a:r>
            <a:r>
              <a:rPr lang="en-US" altLang="en-US" sz="2400" dirty="0" smtClean="0"/>
              <a:t> </a:t>
            </a:r>
            <a:r>
              <a:rPr lang="en-US" altLang="en-US" sz="2400" dirty="0" err="1" smtClean="0"/>
              <a:t>batas-batas</a:t>
            </a:r>
            <a:r>
              <a:rPr lang="en-US" altLang="en-US" sz="2400" dirty="0" smtClean="0"/>
              <a:t> </a:t>
            </a:r>
            <a:r>
              <a:rPr lang="en-US" altLang="en-US" sz="2400" dirty="0" err="1" smtClean="0"/>
              <a:t>perdagangan</a:t>
            </a:r>
            <a:r>
              <a:rPr lang="en-US" altLang="en-US" sz="2400" dirty="0" smtClean="0"/>
              <a:t> </a:t>
            </a:r>
            <a:r>
              <a:rPr lang="en-US" altLang="en-US" sz="2400" dirty="0" err="1" smtClean="0"/>
              <a:t>internasional</a:t>
            </a:r>
            <a:r>
              <a:rPr lang="en-US" altLang="en-US" sz="2400" dirty="0" smtClean="0"/>
              <a:t> </a:t>
            </a:r>
            <a:r>
              <a:rPr lang="en-US" altLang="en-US" sz="2400" dirty="0" err="1" smtClean="0"/>
              <a:t>dan</a:t>
            </a:r>
            <a:r>
              <a:rPr lang="en-US" altLang="en-US" sz="2400" dirty="0" smtClean="0"/>
              <a:t> FDI (Foreign Direct Investment)</a:t>
            </a:r>
          </a:p>
          <a:p>
            <a:pPr lvl="1"/>
            <a:r>
              <a:rPr lang="en-US" altLang="en-US" sz="2400" dirty="0" err="1" smtClean="0"/>
              <a:t>Semakin</a:t>
            </a:r>
            <a:r>
              <a:rPr lang="en-US" altLang="en-US" sz="2400" dirty="0" smtClean="0"/>
              <a:t> </a:t>
            </a:r>
            <a:r>
              <a:rPr lang="en-US" altLang="en-US" sz="2400" dirty="0" err="1" smtClean="0"/>
              <a:t>rendahnya</a:t>
            </a:r>
            <a:r>
              <a:rPr lang="en-US" altLang="en-US" sz="2400" dirty="0" smtClean="0"/>
              <a:t> </a:t>
            </a:r>
            <a:r>
              <a:rPr lang="en-US" altLang="en-US" sz="2400" dirty="0" err="1" smtClean="0"/>
              <a:t>biaya</a:t>
            </a:r>
            <a:r>
              <a:rPr lang="en-US" altLang="en-US" sz="2400" dirty="0" smtClean="0"/>
              <a:t> </a:t>
            </a:r>
            <a:r>
              <a:rPr lang="en-US" altLang="en-US" sz="2400" dirty="0" err="1" smtClean="0"/>
              <a:t>komunikasi</a:t>
            </a:r>
            <a:r>
              <a:rPr lang="en-US" altLang="en-US" sz="2400" dirty="0" smtClean="0"/>
              <a:t> </a:t>
            </a:r>
            <a:r>
              <a:rPr lang="en-US" altLang="en-US" sz="2400" dirty="0" err="1" smtClean="0"/>
              <a:t>dan</a:t>
            </a:r>
            <a:r>
              <a:rPr lang="en-US" altLang="en-US" sz="2400" dirty="0" smtClean="0"/>
              <a:t> </a:t>
            </a:r>
            <a:r>
              <a:rPr lang="en-US" altLang="en-US" sz="2400" dirty="0" err="1" smtClean="0"/>
              <a:t>transportasi</a:t>
            </a:r>
            <a:endParaRPr lang="en-US" alt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5" name="Group 3"/>
          <p:cNvGrpSpPr>
            <a:grpSpLocks/>
          </p:cNvGrpSpPr>
          <p:nvPr/>
        </p:nvGrpSpPr>
        <p:grpSpPr bwMode="auto">
          <a:xfrm>
            <a:off x="731838" y="2041525"/>
            <a:ext cx="8178800" cy="825500"/>
            <a:chOff x="461" y="1286"/>
            <a:chExt cx="5152" cy="520"/>
          </a:xfrm>
        </p:grpSpPr>
        <p:grpSp>
          <p:nvGrpSpPr>
            <p:cNvPr id="8239" name="Group 4"/>
            <p:cNvGrpSpPr>
              <a:grpSpLocks/>
            </p:cNvGrpSpPr>
            <p:nvPr/>
          </p:nvGrpSpPr>
          <p:grpSpPr bwMode="auto">
            <a:xfrm>
              <a:off x="461" y="1286"/>
              <a:ext cx="1138" cy="520"/>
              <a:chOff x="461" y="1286"/>
              <a:chExt cx="1138" cy="520"/>
            </a:xfrm>
          </p:grpSpPr>
          <p:pic>
            <p:nvPicPr>
              <p:cNvPr id="8249"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1" y="1286"/>
                <a:ext cx="1138"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50" name="Rectangle 6"/>
              <p:cNvSpPr>
                <a:spLocks noChangeArrowheads="1"/>
              </p:cNvSpPr>
              <p:nvPr/>
            </p:nvSpPr>
            <p:spPr bwMode="auto">
              <a:xfrm>
                <a:off x="625" y="1421"/>
                <a:ext cx="904" cy="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t>Focus of</a:t>
                </a:r>
              </a:p>
              <a:p>
                <a:pPr algn="ctr"/>
                <a:r>
                  <a:rPr lang="en-US" altLang="en-US" sz="1400" b="1"/>
                  <a:t>Business</a:t>
                </a:r>
              </a:p>
              <a:p>
                <a:pPr algn="ctr"/>
                <a:endParaRPr lang="en-US" altLang="en-US" sz="1400" b="1"/>
              </a:p>
            </p:txBody>
          </p:sp>
        </p:grpSp>
        <p:grpSp>
          <p:nvGrpSpPr>
            <p:cNvPr id="8240" name="Group 7"/>
            <p:cNvGrpSpPr>
              <a:grpSpLocks/>
            </p:cNvGrpSpPr>
            <p:nvPr/>
          </p:nvGrpSpPr>
          <p:grpSpPr bwMode="auto">
            <a:xfrm>
              <a:off x="1767" y="1286"/>
              <a:ext cx="1139" cy="520"/>
              <a:chOff x="1767" y="1286"/>
              <a:chExt cx="1139" cy="520"/>
            </a:xfrm>
          </p:grpSpPr>
          <p:pic>
            <p:nvPicPr>
              <p:cNvPr id="8247" name="Picture 8"/>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67" y="1286"/>
                <a:ext cx="1139"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48" name="Rectangle 9"/>
              <p:cNvSpPr>
                <a:spLocks noChangeArrowheads="1"/>
              </p:cNvSpPr>
              <p:nvPr/>
            </p:nvSpPr>
            <p:spPr bwMode="auto">
              <a:xfrm>
                <a:off x="1931" y="1421"/>
                <a:ext cx="905" cy="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t>Technology</a:t>
                </a:r>
              </a:p>
            </p:txBody>
          </p:sp>
        </p:grpSp>
        <p:grpSp>
          <p:nvGrpSpPr>
            <p:cNvPr id="8241" name="Group 10"/>
            <p:cNvGrpSpPr>
              <a:grpSpLocks/>
            </p:cNvGrpSpPr>
            <p:nvPr/>
          </p:nvGrpSpPr>
          <p:grpSpPr bwMode="auto">
            <a:xfrm>
              <a:off x="3074" y="1286"/>
              <a:ext cx="1139" cy="520"/>
              <a:chOff x="3074" y="1286"/>
              <a:chExt cx="1139" cy="520"/>
            </a:xfrm>
          </p:grpSpPr>
          <p:pic>
            <p:nvPicPr>
              <p:cNvPr id="8245" name="Picture 11"/>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74" y="1286"/>
                <a:ext cx="1139"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46" name="Rectangle 12"/>
              <p:cNvSpPr>
                <a:spLocks noChangeArrowheads="1"/>
              </p:cNvSpPr>
              <p:nvPr/>
            </p:nvSpPr>
            <p:spPr bwMode="auto">
              <a:xfrm>
                <a:off x="3238" y="1421"/>
                <a:ext cx="905" cy="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t>Structure</a:t>
                </a:r>
              </a:p>
            </p:txBody>
          </p:sp>
        </p:grpSp>
        <p:grpSp>
          <p:nvGrpSpPr>
            <p:cNvPr id="8242" name="Group 13"/>
            <p:cNvGrpSpPr>
              <a:grpSpLocks/>
            </p:cNvGrpSpPr>
            <p:nvPr/>
          </p:nvGrpSpPr>
          <p:grpSpPr bwMode="auto">
            <a:xfrm>
              <a:off x="4380" y="1286"/>
              <a:ext cx="1233" cy="520"/>
              <a:chOff x="4380" y="1286"/>
              <a:chExt cx="1233" cy="520"/>
            </a:xfrm>
          </p:grpSpPr>
          <p:pic>
            <p:nvPicPr>
              <p:cNvPr id="8243" name="Picture 14"/>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80" y="1286"/>
                <a:ext cx="1233"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44" name="Rectangle 15"/>
              <p:cNvSpPr>
                <a:spLocks noChangeArrowheads="1"/>
              </p:cNvSpPr>
              <p:nvPr/>
            </p:nvSpPr>
            <p:spPr bwMode="auto">
              <a:xfrm>
                <a:off x="4544" y="1421"/>
                <a:ext cx="999" cy="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t>Who is</a:t>
                </a:r>
              </a:p>
              <a:p>
                <a:pPr algn="ctr"/>
                <a:r>
                  <a:rPr lang="en-US" altLang="en-US" sz="1400" b="1"/>
                  <a:t>expected to</a:t>
                </a:r>
              </a:p>
              <a:p>
                <a:pPr algn="ctr"/>
                <a:r>
                  <a:rPr lang="en-US" altLang="en-US" sz="1400" b="1"/>
                  <a:t>initiate change?</a:t>
                </a:r>
              </a:p>
            </p:txBody>
          </p:sp>
        </p:grpSp>
      </p:grpSp>
      <p:sp>
        <p:nvSpPr>
          <p:cNvPr id="6160" name="Rectangle 16"/>
          <p:cNvSpPr>
            <a:spLocks noChangeArrowheads="1"/>
          </p:cNvSpPr>
          <p:nvPr/>
        </p:nvSpPr>
        <p:spPr bwMode="auto">
          <a:xfrm>
            <a:off x="287338" y="1485900"/>
            <a:ext cx="106362" cy="5181600"/>
          </a:xfrm>
          <a:prstGeom prst="rect">
            <a:avLst/>
          </a:prstGeom>
          <a:solidFill>
            <a:schemeClr val="folHlink"/>
          </a:solidFill>
          <a:ln w="12700">
            <a:solidFill>
              <a:srgbClr val="FF0066"/>
            </a:solidFill>
            <a:miter lim="800000"/>
            <a:headEnd/>
            <a:tailEnd/>
          </a:ln>
          <a:effectLst>
            <a:outerShdw dist="107763" dir="2700000" algn="ctr" rotWithShape="0">
              <a:schemeClr val="bg2">
                <a:alpha val="50000"/>
              </a:schemeClr>
            </a:outerShdw>
          </a:effectLst>
        </p:spPr>
        <p:txBody>
          <a:bodyPr wrap="none" anchor="ctr"/>
          <a:lstStyle/>
          <a:p>
            <a:pPr>
              <a:defRPr/>
            </a:pPr>
            <a:endParaRPr lang="en-US">
              <a:latin typeface="Arial" charset="0"/>
            </a:endParaRPr>
          </a:p>
        </p:txBody>
      </p:sp>
      <p:sp>
        <p:nvSpPr>
          <p:cNvPr id="6161" name="Rectangle 17"/>
          <p:cNvSpPr>
            <a:spLocks noChangeArrowheads="1"/>
          </p:cNvSpPr>
          <p:nvPr/>
        </p:nvSpPr>
        <p:spPr bwMode="auto">
          <a:xfrm>
            <a:off x="180975" y="1568450"/>
            <a:ext cx="8683625" cy="212725"/>
          </a:xfrm>
          <a:prstGeom prst="rect">
            <a:avLst/>
          </a:prstGeom>
          <a:solidFill>
            <a:schemeClr val="folHlink"/>
          </a:solidFill>
          <a:ln w="12700">
            <a:solidFill>
              <a:srgbClr val="FF0066"/>
            </a:solidFill>
            <a:miter lim="800000"/>
            <a:headEnd/>
            <a:tailEnd/>
          </a:ln>
          <a:effectLst>
            <a:outerShdw dist="107763" dir="2700000" algn="ctr" rotWithShape="0">
              <a:schemeClr val="bg2">
                <a:alpha val="50000"/>
              </a:schemeClr>
            </a:outerShdw>
          </a:effectLst>
        </p:spPr>
        <p:txBody>
          <a:bodyPr wrap="none" anchor="ctr"/>
          <a:lstStyle/>
          <a:p>
            <a:pPr>
              <a:defRPr/>
            </a:pPr>
            <a:endParaRPr lang="en-US">
              <a:latin typeface="Arial" charset="0"/>
            </a:endParaRPr>
          </a:p>
        </p:txBody>
      </p:sp>
      <p:sp>
        <p:nvSpPr>
          <p:cNvPr id="8198" name="AutoShape 18"/>
          <p:cNvSpPr>
            <a:spLocks noChangeArrowheads="1"/>
          </p:cNvSpPr>
          <p:nvPr/>
        </p:nvSpPr>
        <p:spPr bwMode="auto">
          <a:xfrm>
            <a:off x="252413" y="2925763"/>
            <a:ext cx="758825" cy="733425"/>
          </a:xfrm>
          <a:prstGeom prst="rightArrow">
            <a:avLst>
              <a:gd name="adj1" fmla="val 50000"/>
              <a:gd name="adj2" fmla="val 25875"/>
            </a:avLst>
          </a:prstGeom>
          <a:solidFill>
            <a:schemeClr val="folHlink"/>
          </a:solidFill>
          <a:ln w="12700">
            <a:solidFill>
              <a:srgbClr val="FF3300"/>
            </a:solidFill>
            <a:miter lim="800000"/>
            <a:headEnd/>
            <a:tailEnd/>
          </a:ln>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b="1" dirty="0">
                <a:solidFill>
                  <a:srgbClr val="FF3300"/>
                </a:solidFill>
                <a:latin typeface="Times New Roman" panose="02020603050405020304" pitchFamily="18" charset="0"/>
              </a:rPr>
              <a:t>1980s</a:t>
            </a:r>
          </a:p>
        </p:txBody>
      </p:sp>
      <p:sp>
        <p:nvSpPr>
          <p:cNvPr id="8199" name="AutoShape 19"/>
          <p:cNvSpPr>
            <a:spLocks noChangeArrowheads="1"/>
          </p:cNvSpPr>
          <p:nvPr/>
        </p:nvSpPr>
        <p:spPr bwMode="auto">
          <a:xfrm>
            <a:off x="252413" y="3790950"/>
            <a:ext cx="682625" cy="800100"/>
          </a:xfrm>
          <a:prstGeom prst="rightArrow">
            <a:avLst>
              <a:gd name="adj1" fmla="val 50000"/>
              <a:gd name="adj2" fmla="val 25009"/>
            </a:avLst>
          </a:prstGeom>
          <a:solidFill>
            <a:schemeClr val="folHlink"/>
          </a:solidFill>
          <a:ln w="12700">
            <a:solidFill>
              <a:srgbClr val="FF3300"/>
            </a:solidFill>
            <a:miter lim="800000"/>
            <a:headEnd/>
            <a:tailEnd/>
          </a:ln>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b="1">
                <a:solidFill>
                  <a:srgbClr val="FF3300"/>
                </a:solidFill>
                <a:latin typeface="Times New Roman" panose="02020603050405020304" pitchFamily="18" charset="0"/>
              </a:rPr>
              <a:t>1990s</a:t>
            </a:r>
          </a:p>
        </p:txBody>
      </p:sp>
      <p:sp>
        <p:nvSpPr>
          <p:cNvPr id="8200" name="AutoShape 20"/>
          <p:cNvSpPr>
            <a:spLocks noChangeArrowheads="1"/>
          </p:cNvSpPr>
          <p:nvPr/>
        </p:nvSpPr>
        <p:spPr bwMode="auto">
          <a:xfrm>
            <a:off x="252413" y="4725988"/>
            <a:ext cx="682625" cy="733425"/>
          </a:xfrm>
          <a:prstGeom prst="rightArrow">
            <a:avLst>
              <a:gd name="adj1" fmla="val 50000"/>
              <a:gd name="adj2" fmla="val 25009"/>
            </a:avLst>
          </a:prstGeom>
          <a:solidFill>
            <a:schemeClr val="folHlink"/>
          </a:solidFill>
          <a:ln w="12700">
            <a:solidFill>
              <a:srgbClr val="FF3300"/>
            </a:solidFill>
            <a:miter lim="800000"/>
            <a:headEnd/>
            <a:tailEnd/>
          </a:ln>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b="1">
                <a:solidFill>
                  <a:srgbClr val="FF3300"/>
                </a:solidFill>
                <a:latin typeface="Times New Roman" panose="02020603050405020304" pitchFamily="18" charset="0"/>
              </a:rPr>
              <a:t>2000s</a:t>
            </a:r>
          </a:p>
        </p:txBody>
      </p:sp>
      <p:grpSp>
        <p:nvGrpSpPr>
          <p:cNvPr id="7" name="Group 21"/>
          <p:cNvGrpSpPr>
            <a:grpSpLocks/>
          </p:cNvGrpSpPr>
          <p:nvPr/>
        </p:nvGrpSpPr>
        <p:grpSpPr bwMode="auto">
          <a:xfrm>
            <a:off x="901700" y="3575050"/>
            <a:ext cx="7769225" cy="874713"/>
            <a:chOff x="568" y="2252"/>
            <a:chExt cx="4894" cy="551"/>
          </a:xfrm>
        </p:grpSpPr>
        <p:sp>
          <p:nvSpPr>
            <p:cNvPr id="8234" name="Oval 22"/>
            <p:cNvSpPr>
              <a:spLocks noChangeArrowheads="1"/>
            </p:cNvSpPr>
            <p:nvPr/>
          </p:nvSpPr>
          <p:spPr bwMode="auto">
            <a:xfrm>
              <a:off x="568" y="2382"/>
              <a:ext cx="1014" cy="421"/>
            </a:xfrm>
            <a:prstGeom prst="ellipse">
              <a:avLst/>
            </a:prstGeom>
            <a:gradFill rotWithShape="0">
              <a:gsLst>
                <a:gs pos="0">
                  <a:schemeClr val="bg1"/>
                </a:gs>
                <a:gs pos="100000">
                  <a:srgbClr val="FF6699"/>
                </a:gs>
              </a:gsLst>
              <a:path path="shape">
                <a:fillToRect l="50000" t="50000" r="50000" b="50000"/>
              </a:path>
            </a:gradFill>
            <a:ln w="12700">
              <a:solidFill>
                <a:schemeClr val="tx1"/>
              </a:solidFill>
              <a:round/>
              <a:headEnd/>
              <a:tailEnd/>
            </a:ln>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Times New Roman" panose="02020603050405020304" pitchFamily="18" charset="0"/>
                </a:rPr>
                <a:t>serving the</a:t>
              </a:r>
            </a:p>
            <a:p>
              <a:pPr algn="ctr"/>
              <a:r>
                <a:rPr lang="en-US" altLang="en-US">
                  <a:latin typeface="Times New Roman" panose="02020603050405020304" pitchFamily="18" charset="0"/>
                </a:rPr>
                <a:t>customer</a:t>
              </a:r>
            </a:p>
          </p:txBody>
        </p:sp>
        <p:sp>
          <p:nvSpPr>
            <p:cNvPr id="8235" name="Oval 23"/>
            <p:cNvSpPr>
              <a:spLocks noChangeArrowheads="1"/>
            </p:cNvSpPr>
            <p:nvPr/>
          </p:nvSpPr>
          <p:spPr bwMode="auto">
            <a:xfrm>
              <a:off x="1861" y="2382"/>
              <a:ext cx="1014" cy="421"/>
            </a:xfrm>
            <a:prstGeom prst="ellipse">
              <a:avLst/>
            </a:prstGeom>
            <a:gradFill rotWithShape="0">
              <a:gsLst>
                <a:gs pos="0">
                  <a:schemeClr val="bg1"/>
                </a:gs>
                <a:gs pos="100000">
                  <a:srgbClr val="FF6699"/>
                </a:gs>
              </a:gsLst>
              <a:path path="shape">
                <a:fillToRect l="50000" t="50000" r="50000" b="50000"/>
              </a:path>
            </a:gradFill>
            <a:ln w="12700">
              <a:solidFill>
                <a:schemeClr val="tx1"/>
              </a:solidFill>
              <a:round/>
              <a:headEnd/>
              <a:tailEnd/>
            </a:ln>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Times New Roman" panose="02020603050405020304" pitchFamily="18" charset="0"/>
                </a:rPr>
                <a:t>electronic</a:t>
              </a:r>
            </a:p>
          </p:txBody>
        </p:sp>
        <p:sp>
          <p:nvSpPr>
            <p:cNvPr id="8236" name="Oval 24"/>
            <p:cNvSpPr>
              <a:spLocks noChangeArrowheads="1"/>
            </p:cNvSpPr>
            <p:nvPr/>
          </p:nvSpPr>
          <p:spPr bwMode="auto">
            <a:xfrm>
              <a:off x="3155" y="2382"/>
              <a:ext cx="1013" cy="421"/>
            </a:xfrm>
            <a:prstGeom prst="ellipse">
              <a:avLst/>
            </a:prstGeom>
            <a:gradFill rotWithShape="0">
              <a:gsLst>
                <a:gs pos="0">
                  <a:schemeClr val="bg1"/>
                </a:gs>
                <a:gs pos="100000">
                  <a:srgbClr val="FF6699"/>
                </a:gs>
              </a:gsLst>
              <a:path path="shape">
                <a:fillToRect l="50000" t="50000" r="50000" b="50000"/>
              </a:path>
            </a:gradFill>
            <a:ln w="12700">
              <a:solidFill>
                <a:schemeClr val="tx1"/>
              </a:solidFill>
              <a:round/>
              <a:headEnd/>
              <a:tailEnd/>
            </a:ln>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Times New Roman" panose="02020603050405020304" pitchFamily="18" charset="0"/>
                </a:rPr>
                <a:t>teams</a:t>
              </a:r>
            </a:p>
          </p:txBody>
        </p:sp>
        <p:sp>
          <p:nvSpPr>
            <p:cNvPr id="8237" name="Oval 25"/>
            <p:cNvSpPr>
              <a:spLocks noChangeArrowheads="1"/>
            </p:cNvSpPr>
            <p:nvPr/>
          </p:nvSpPr>
          <p:spPr bwMode="auto">
            <a:xfrm>
              <a:off x="4447" y="2382"/>
              <a:ext cx="1015" cy="421"/>
            </a:xfrm>
            <a:prstGeom prst="ellipse">
              <a:avLst/>
            </a:prstGeom>
            <a:gradFill rotWithShape="0">
              <a:gsLst>
                <a:gs pos="0">
                  <a:schemeClr val="bg1"/>
                </a:gs>
                <a:gs pos="100000">
                  <a:srgbClr val="FF6699"/>
                </a:gs>
              </a:gsLst>
              <a:path path="shape">
                <a:fillToRect l="50000" t="50000" r="50000" b="50000"/>
              </a:path>
            </a:gradFill>
            <a:ln w="12700">
              <a:solidFill>
                <a:schemeClr val="tx1"/>
              </a:solidFill>
              <a:round/>
              <a:headEnd/>
              <a:tailEnd/>
            </a:ln>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Times New Roman" panose="02020603050405020304" pitchFamily="18" charset="0"/>
                </a:rPr>
                <a:t>middle</a:t>
              </a:r>
            </a:p>
            <a:p>
              <a:pPr algn="ctr"/>
              <a:r>
                <a:rPr lang="en-US" altLang="en-US">
                  <a:latin typeface="Times New Roman" panose="02020603050405020304" pitchFamily="18" charset="0"/>
                </a:rPr>
                <a:t>managers</a:t>
              </a:r>
            </a:p>
          </p:txBody>
        </p:sp>
        <p:sp>
          <p:nvSpPr>
            <p:cNvPr id="8238" name="AutoShape 26"/>
            <p:cNvSpPr>
              <a:spLocks noChangeArrowheads="1"/>
            </p:cNvSpPr>
            <p:nvPr/>
          </p:nvSpPr>
          <p:spPr bwMode="auto">
            <a:xfrm>
              <a:off x="984" y="2252"/>
              <a:ext cx="136" cy="193"/>
            </a:xfrm>
            <a:prstGeom prst="downArrow">
              <a:avLst>
                <a:gd name="adj1" fmla="val 50000"/>
                <a:gd name="adj2" fmla="val 35491"/>
              </a:avLst>
            </a:prstGeom>
            <a:solidFill>
              <a:schemeClr val="accent2"/>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8202" name="AutoShape 27"/>
          <p:cNvSpPr>
            <a:spLocks noChangeArrowheads="1"/>
          </p:cNvSpPr>
          <p:nvPr/>
        </p:nvSpPr>
        <p:spPr bwMode="auto">
          <a:xfrm>
            <a:off x="7742238" y="1630363"/>
            <a:ext cx="428625" cy="357187"/>
          </a:xfrm>
          <a:prstGeom prst="downArrow">
            <a:avLst>
              <a:gd name="adj1" fmla="val 50000"/>
              <a:gd name="adj2" fmla="val 25009"/>
            </a:avLst>
          </a:prstGeom>
          <a:solidFill>
            <a:schemeClr val="folHlink"/>
          </a:solidFill>
          <a:ln w="12700">
            <a:solidFill>
              <a:srgbClr val="FF0066"/>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8" name="Group 28"/>
          <p:cNvGrpSpPr>
            <a:grpSpLocks/>
          </p:cNvGrpSpPr>
          <p:nvPr/>
        </p:nvGrpSpPr>
        <p:grpSpPr bwMode="auto">
          <a:xfrm>
            <a:off x="896938" y="2628900"/>
            <a:ext cx="7845425" cy="942975"/>
            <a:chOff x="565" y="1656"/>
            <a:chExt cx="4942" cy="594"/>
          </a:xfrm>
        </p:grpSpPr>
        <p:sp>
          <p:nvSpPr>
            <p:cNvPr id="8226" name="Oval 29"/>
            <p:cNvSpPr>
              <a:spLocks noChangeArrowheads="1"/>
            </p:cNvSpPr>
            <p:nvPr/>
          </p:nvSpPr>
          <p:spPr bwMode="auto">
            <a:xfrm>
              <a:off x="565" y="1822"/>
              <a:ext cx="1024" cy="428"/>
            </a:xfrm>
            <a:prstGeom prst="ellipse">
              <a:avLst/>
            </a:prstGeom>
            <a:gradFill rotWithShape="0">
              <a:gsLst>
                <a:gs pos="0">
                  <a:schemeClr val="bg1"/>
                </a:gs>
                <a:gs pos="100000">
                  <a:srgbClr val="FFFF99"/>
                </a:gs>
              </a:gsLst>
              <a:path path="shape">
                <a:fillToRect l="50000" t="50000" r="50000" b="50000"/>
              </a:path>
            </a:gradFill>
            <a:ln w="12700">
              <a:solidFill>
                <a:schemeClr val="tx1"/>
              </a:solidFill>
              <a:round/>
              <a:headEnd/>
              <a:tailEnd/>
            </a:ln>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Times New Roman" panose="02020603050405020304" pitchFamily="18" charset="0"/>
                </a:rPr>
                <a:t>production</a:t>
              </a:r>
            </a:p>
          </p:txBody>
        </p:sp>
        <p:sp>
          <p:nvSpPr>
            <p:cNvPr id="8227" name="Oval 30"/>
            <p:cNvSpPr>
              <a:spLocks noChangeArrowheads="1"/>
            </p:cNvSpPr>
            <p:nvPr/>
          </p:nvSpPr>
          <p:spPr bwMode="auto">
            <a:xfrm>
              <a:off x="1870" y="1822"/>
              <a:ext cx="1025" cy="428"/>
            </a:xfrm>
            <a:prstGeom prst="ellipse">
              <a:avLst/>
            </a:prstGeom>
            <a:gradFill rotWithShape="0">
              <a:gsLst>
                <a:gs pos="0">
                  <a:schemeClr val="bg1"/>
                </a:gs>
                <a:gs pos="100000">
                  <a:srgbClr val="FFFF99"/>
                </a:gs>
              </a:gsLst>
              <a:path path="shape">
                <a:fillToRect l="50000" t="50000" r="50000" b="50000"/>
              </a:path>
            </a:gradFill>
            <a:ln w="12700">
              <a:solidFill>
                <a:schemeClr val="tx1"/>
              </a:solidFill>
              <a:round/>
              <a:headEnd/>
              <a:tailEnd/>
            </a:ln>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Times New Roman" panose="02020603050405020304" pitchFamily="18" charset="0"/>
                </a:rPr>
                <a:t>mechanical</a:t>
              </a:r>
            </a:p>
          </p:txBody>
        </p:sp>
        <p:sp>
          <p:nvSpPr>
            <p:cNvPr id="8228" name="Oval 31"/>
            <p:cNvSpPr>
              <a:spLocks noChangeArrowheads="1"/>
            </p:cNvSpPr>
            <p:nvPr/>
          </p:nvSpPr>
          <p:spPr bwMode="auto">
            <a:xfrm>
              <a:off x="3177" y="1822"/>
              <a:ext cx="1024" cy="428"/>
            </a:xfrm>
            <a:prstGeom prst="ellipse">
              <a:avLst/>
            </a:prstGeom>
            <a:gradFill rotWithShape="0">
              <a:gsLst>
                <a:gs pos="0">
                  <a:schemeClr val="bg1"/>
                </a:gs>
                <a:gs pos="100000">
                  <a:srgbClr val="FFFF99"/>
                </a:gs>
              </a:gsLst>
              <a:path path="shape">
                <a:fillToRect l="50000" t="50000" r="50000" b="50000"/>
              </a:path>
            </a:gradFill>
            <a:ln w="12700">
              <a:solidFill>
                <a:schemeClr val="tx1"/>
              </a:solidFill>
              <a:round/>
              <a:headEnd/>
              <a:tailEnd/>
            </a:ln>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Times New Roman" panose="02020603050405020304" pitchFamily="18" charset="0"/>
                </a:rPr>
                <a:t>hierarchic</a:t>
              </a:r>
            </a:p>
          </p:txBody>
        </p:sp>
        <p:sp>
          <p:nvSpPr>
            <p:cNvPr id="8229" name="Oval 32"/>
            <p:cNvSpPr>
              <a:spLocks noChangeArrowheads="1"/>
            </p:cNvSpPr>
            <p:nvPr/>
          </p:nvSpPr>
          <p:spPr bwMode="auto">
            <a:xfrm>
              <a:off x="4482" y="1822"/>
              <a:ext cx="1025" cy="428"/>
            </a:xfrm>
            <a:prstGeom prst="ellipse">
              <a:avLst/>
            </a:prstGeom>
            <a:gradFill rotWithShape="0">
              <a:gsLst>
                <a:gs pos="0">
                  <a:schemeClr val="bg1"/>
                </a:gs>
                <a:gs pos="100000">
                  <a:srgbClr val="FFFF99"/>
                </a:gs>
              </a:gsLst>
              <a:path path="shape">
                <a:fillToRect l="50000" t="50000" r="50000" b="50000"/>
              </a:path>
            </a:gradFill>
            <a:ln w="12700">
              <a:solidFill>
                <a:schemeClr val="tx1"/>
              </a:solidFill>
              <a:round/>
              <a:headEnd/>
              <a:tailEnd/>
            </a:ln>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Times New Roman" panose="02020603050405020304" pitchFamily="18" charset="0"/>
                </a:rPr>
                <a:t>senior</a:t>
              </a:r>
            </a:p>
            <a:p>
              <a:pPr algn="ctr"/>
              <a:r>
                <a:rPr lang="en-US" altLang="en-US">
                  <a:latin typeface="Times New Roman" panose="02020603050405020304" pitchFamily="18" charset="0"/>
                </a:rPr>
                <a:t>managers</a:t>
              </a:r>
            </a:p>
          </p:txBody>
        </p:sp>
        <p:sp>
          <p:nvSpPr>
            <p:cNvPr id="8230" name="AutoShape 33"/>
            <p:cNvSpPr>
              <a:spLocks noChangeArrowheads="1"/>
            </p:cNvSpPr>
            <p:nvPr/>
          </p:nvSpPr>
          <p:spPr bwMode="auto">
            <a:xfrm>
              <a:off x="1637" y="1987"/>
              <a:ext cx="231" cy="97"/>
            </a:xfrm>
            <a:prstGeom prst="rightArrow">
              <a:avLst>
                <a:gd name="adj1" fmla="val 50000"/>
                <a:gd name="adj2" fmla="val 59558"/>
              </a:avLst>
            </a:prstGeom>
            <a:solidFill>
              <a:schemeClr val="folHlink"/>
            </a:solidFill>
            <a:ln w="12700">
              <a:solidFill>
                <a:srgbClr val="FF0066"/>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231" name="AutoShape 34"/>
            <p:cNvSpPr>
              <a:spLocks noChangeArrowheads="1"/>
            </p:cNvSpPr>
            <p:nvPr/>
          </p:nvSpPr>
          <p:spPr bwMode="auto">
            <a:xfrm>
              <a:off x="2943" y="1987"/>
              <a:ext cx="231" cy="97"/>
            </a:xfrm>
            <a:prstGeom prst="rightArrow">
              <a:avLst>
                <a:gd name="adj1" fmla="val 50000"/>
                <a:gd name="adj2" fmla="val 59558"/>
              </a:avLst>
            </a:prstGeom>
            <a:solidFill>
              <a:schemeClr val="folHlink"/>
            </a:solidFill>
            <a:ln w="12700">
              <a:solidFill>
                <a:srgbClr val="FF0066"/>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232" name="AutoShape 35"/>
            <p:cNvSpPr>
              <a:spLocks noChangeArrowheads="1"/>
            </p:cNvSpPr>
            <p:nvPr/>
          </p:nvSpPr>
          <p:spPr bwMode="auto">
            <a:xfrm>
              <a:off x="4248" y="1987"/>
              <a:ext cx="231" cy="97"/>
            </a:xfrm>
            <a:prstGeom prst="rightArrow">
              <a:avLst>
                <a:gd name="adj1" fmla="val 50000"/>
                <a:gd name="adj2" fmla="val 59558"/>
              </a:avLst>
            </a:prstGeom>
            <a:solidFill>
              <a:schemeClr val="folHlink"/>
            </a:solidFill>
            <a:ln w="12700">
              <a:solidFill>
                <a:srgbClr val="FF0066"/>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233" name="AutoShape 36"/>
            <p:cNvSpPr>
              <a:spLocks noChangeArrowheads="1"/>
            </p:cNvSpPr>
            <p:nvPr/>
          </p:nvSpPr>
          <p:spPr bwMode="auto">
            <a:xfrm>
              <a:off x="985" y="1656"/>
              <a:ext cx="137" cy="164"/>
            </a:xfrm>
            <a:prstGeom prst="downArrow">
              <a:avLst>
                <a:gd name="adj1" fmla="val 50000"/>
                <a:gd name="adj2" fmla="val 29938"/>
              </a:avLst>
            </a:prstGeom>
            <a:solidFill>
              <a:schemeClr val="accent2"/>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8204" name="Rectangle 37"/>
          <p:cNvSpPr>
            <a:spLocks noChangeArrowheads="1"/>
          </p:cNvSpPr>
          <p:nvPr/>
        </p:nvSpPr>
        <p:spPr bwMode="auto">
          <a:xfrm>
            <a:off x="323850" y="895351"/>
            <a:ext cx="8232775"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60000"/>
              </a:lnSpc>
              <a:spcBef>
                <a:spcPct val="50000"/>
              </a:spcBef>
            </a:pPr>
            <a:r>
              <a:rPr lang="en-US" altLang="en-US" sz="2400" b="1" i="1" dirty="0">
                <a:latin typeface="Times New Roman" panose="02020603050405020304" pitchFamily="18" charset="0"/>
              </a:rPr>
              <a:t>Global Competition forced changes in focus strategy</a:t>
            </a:r>
          </a:p>
        </p:txBody>
      </p:sp>
      <p:grpSp>
        <p:nvGrpSpPr>
          <p:cNvPr id="9" name="Group 38"/>
          <p:cNvGrpSpPr>
            <a:grpSpLocks/>
          </p:cNvGrpSpPr>
          <p:nvPr/>
        </p:nvGrpSpPr>
        <p:grpSpPr bwMode="auto">
          <a:xfrm>
            <a:off x="901700" y="4510088"/>
            <a:ext cx="7751763" cy="881062"/>
            <a:chOff x="568" y="2841"/>
            <a:chExt cx="4883" cy="555"/>
          </a:xfrm>
        </p:grpSpPr>
        <p:grpSp>
          <p:nvGrpSpPr>
            <p:cNvPr id="8219" name="Group 39"/>
            <p:cNvGrpSpPr>
              <a:grpSpLocks/>
            </p:cNvGrpSpPr>
            <p:nvPr/>
          </p:nvGrpSpPr>
          <p:grpSpPr bwMode="auto">
            <a:xfrm>
              <a:off x="568" y="2958"/>
              <a:ext cx="4883" cy="438"/>
              <a:chOff x="568" y="2958"/>
              <a:chExt cx="4883" cy="438"/>
            </a:xfrm>
          </p:grpSpPr>
          <p:sp>
            <p:nvSpPr>
              <p:cNvPr id="8221" name="Oval 40"/>
              <p:cNvSpPr>
                <a:spLocks noChangeArrowheads="1"/>
              </p:cNvSpPr>
              <p:nvPr/>
            </p:nvSpPr>
            <p:spPr bwMode="auto">
              <a:xfrm>
                <a:off x="568" y="2958"/>
                <a:ext cx="998" cy="438"/>
              </a:xfrm>
              <a:prstGeom prst="ellipse">
                <a:avLst/>
              </a:prstGeom>
              <a:gradFill rotWithShape="0">
                <a:gsLst>
                  <a:gs pos="0">
                    <a:schemeClr val="bg1"/>
                  </a:gs>
                  <a:gs pos="100000">
                    <a:schemeClr val="accent1"/>
                  </a:gs>
                </a:gsLst>
                <a:path path="shape">
                  <a:fillToRect l="50000" t="50000" r="50000" b="50000"/>
                </a:path>
              </a:gradFill>
              <a:ln w="12700">
                <a:solidFill>
                  <a:schemeClr val="tx1"/>
                </a:solidFill>
                <a:round/>
                <a:headEnd/>
                <a:tailEnd/>
              </a:ln>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b="1">
                    <a:latin typeface="Times New Roman" panose="02020603050405020304" pitchFamily="18" charset="0"/>
                  </a:rPr>
                  <a:t>speed and</a:t>
                </a:r>
              </a:p>
              <a:p>
                <a:pPr algn="ctr"/>
                <a:r>
                  <a:rPr lang="en-US" altLang="en-US" sz="1600" b="1">
                    <a:latin typeface="Times New Roman" panose="02020603050405020304" pitchFamily="18" charset="0"/>
                  </a:rPr>
                  <a:t>profitability of</a:t>
                </a:r>
              </a:p>
              <a:p>
                <a:pPr algn="ctr"/>
                <a:r>
                  <a:rPr lang="en-US" altLang="en-US" sz="1600" b="1">
                    <a:latin typeface="Times New Roman" panose="02020603050405020304" pitchFamily="18" charset="0"/>
                  </a:rPr>
                  <a:t>innovation</a:t>
                </a:r>
              </a:p>
            </p:txBody>
          </p:sp>
          <p:sp>
            <p:nvSpPr>
              <p:cNvPr id="8222" name="Oval 41"/>
              <p:cNvSpPr>
                <a:spLocks noChangeArrowheads="1"/>
              </p:cNvSpPr>
              <p:nvPr/>
            </p:nvSpPr>
            <p:spPr bwMode="auto">
              <a:xfrm>
                <a:off x="1840" y="2987"/>
                <a:ext cx="999" cy="380"/>
              </a:xfrm>
              <a:prstGeom prst="ellipse">
                <a:avLst/>
              </a:prstGeom>
              <a:gradFill rotWithShape="0">
                <a:gsLst>
                  <a:gs pos="0">
                    <a:schemeClr val="bg1"/>
                  </a:gs>
                  <a:gs pos="100000">
                    <a:schemeClr val="accent1"/>
                  </a:gs>
                </a:gsLst>
                <a:path path="shape">
                  <a:fillToRect l="50000" t="50000" r="50000" b="50000"/>
                </a:path>
              </a:gradFill>
              <a:ln w="12700">
                <a:solidFill>
                  <a:schemeClr val="tx1"/>
                </a:solidFill>
                <a:round/>
                <a:headEnd/>
                <a:tailEnd/>
              </a:ln>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Times New Roman" panose="02020603050405020304" pitchFamily="18" charset="0"/>
                  </a:rPr>
                  <a:t>integrated</a:t>
                </a:r>
              </a:p>
            </p:txBody>
          </p:sp>
          <p:sp>
            <p:nvSpPr>
              <p:cNvPr id="8223" name="Oval 42"/>
              <p:cNvSpPr>
                <a:spLocks noChangeArrowheads="1"/>
              </p:cNvSpPr>
              <p:nvPr/>
            </p:nvSpPr>
            <p:spPr bwMode="auto">
              <a:xfrm>
                <a:off x="3113" y="2987"/>
                <a:ext cx="998" cy="380"/>
              </a:xfrm>
              <a:prstGeom prst="ellipse">
                <a:avLst/>
              </a:prstGeom>
              <a:gradFill rotWithShape="0">
                <a:gsLst>
                  <a:gs pos="0">
                    <a:schemeClr val="bg1"/>
                  </a:gs>
                  <a:gs pos="100000">
                    <a:schemeClr val="accent1"/>
                  </a:gs>
                </a:gsLst>
                <a:path path="shape">
                  <a:fillToRect l="50000" t="50000" r="50000" b="50000"/>
                </a:path>
              </a:gradFill>
              <a:ln w="12700">
                <a:solidFill>
                  <a:schemeClr val="tx1"/>
                </a:solidFill>
                <a:round/>
                <a:headEnd/>
                <a:tailEnd/>
              </a:ln>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Times New Roman" panose="02020603050405020304" pitchFamily="18" charset="0"/>
                  </a:rPr>
                  <a:t>networks</a:t>
                </a:r>
              </a:p>
            </p:txBody>
          </p:sp>
          <p:sp>
            <p:nvSpPr>
              <p:cNvPr id="8224" name="Oval 43"/>
              <p:cNvSpPr>
                <a:spLocks noChangeArrowheads="1"/>
              </p:cNvSpPr>
              <p:nvPr/>
            </p:nvSpPr>
            <p:spPr bwMode="auto">
              <a:xfrm>
                <a:off x="4385" y="2987"/>
                <a:ext cx="999" cy="380"/>
              </a:xfrm>
              <a:prstGeom prst="ellipse">
                <a:avLst/>
              </a:prstGeom>
              <a:gradFill rotWithShape="0">
                <a:gsLst>
                  <a:gs pos="0">
                    <a:srgbClr val="FF6699"/>
                  </a:gs>
                  <a:gs pos="100000">
                    <a:srgbClr val="CC0000"/>
                  </a:gs>
                </a:gsLst>
                <a:path path="shape">
                  <a:fillToRect l="50000" t="50000" r="50000" b="50000"/>
                </a:path>
              </a:gradFill>
              <a:ln w="12700">
                <a:solidFill>
                  <a:schemeClr val="tx1"/>
                </a:solidFill>
                <a:round/>
                <a:headEnd/>
                <a:tailEnd/>
              </a:ln>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en-US" altLang="en-US"/>
              </a:p>
            </p:txBody>
          </p:sp>
          <p:pic>
            <p:nvPicPr>
              <p:cNvPr id="8225" name="Picture 44"/>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24" y="3070"/>
                <a:ext cx="1027"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220" name="AutoShape 45"/>
            <p:cNvSpPr>
              <a:spLocks noChangeArrowheads="1"/>
            </p:cNvSpPr>
            <p:nvPr/>
          </p:nvSpPr>
          <p:spPr bwMode="auto">
            <a:xfrm>
              <a:off x="977" y="2841"/>
              <a:ext cx="134" cy="174"/>
            </a:xfrm>
            <a:prstGeom prst="downArrow">
              <a:avLst>
                <a:gd name="adj1" fmla="val 50000"/>
                <a:gd name="adj2" fmla="val 32475"/>
              </a:avLst>
            </a:prstGeom>
            <a:solidFill>
              <a:schemeClr val="accent2"/>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pic>
        <p:nvPicPr>
          <p:cNvPr id="6190" name="Picture 46"/>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19900" y="4702456"/>
            <a:ext cx="179863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7" name="AutoShape 47"/>
          <p:cNvSpPr>
            <a:spLocks noChangeArrowheads="1"/>
          </p:cNvSpPr>
          <p:nvPr/>
        </p:nvSpPr>
        <p:spPr bwMode="auto">
          <a:xfrm>
            <a:off x="5510213" y="1630363"/>
            <a:ext cx="428625" cy="357187"/>
          </a:xfrm>
          <a:prstGeom prst="downArrow">
            <a:avLst>
              <a:gd name="adj1" fmla="val 50000"/>
              <a:gd name="adj2" fmla="val 25009"/>
            </a:avLst>
          </a:prstGeom>
          <a:solidFill>
            <a:schemeClr val="folHlink"/>
          </a:solidFill>
          <a:ln w="12700">
            <a:solidFill>
              <a:srgbClr val="FF0066"/>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208" name="AutoShape 48"/>
          <p:cNvSpPr>
            <a:spLocks noChangeArrowheads="1"/>
          </p:cNvSpPr>
          <p:nvPr/>
        </p:nvSpPr>
        <p:spPr bwMode="auto">
          <a:xfrm>
            <a:off x="3421063" y="1630363"/>
            <a:ext cx="428625" cy="357187"/>
          </a:xfrm>
          <a:prstGeom prst="downArrow">
            <a:avLst>
              <a:gd name="adj1" fmla="val 50000"/>
              <a:gd name="adj2" fmla="val 25009"/>
            </a:avLst>
          </a:prstGeom>
          <a:solidFill>
            <a:schemeClr val="folHlink"/>
          </a:solidFill>
          <a:ln w="12700">
            <a:solidFill>
              <a:srgbClr val="FF0066"/>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209" name="AutoShape 49"/>
          <p:cNvSpPr>
            <a:spLocks noChangeArrowheads="1"/>
          </p:cNvSpPr>
          <p:nvPr/>
        </p:nvSpPr>
        <p:spPr bwMode="auto">
          <a:xfrm>
            <a:off x="1333500" y="1630363"/>
            <a:ext cx="428625" cy="357187"/>
          </a:xfrm>
          <a:prstGeom prst="downArrow">
            <a:avLst>
              <a:gd name="adj1" fmla="val 50000"/>
              <a:gd name="adj2" fmla="val 25009"/>
            </a:avLst>
          </a:prstGeom>
          <a:solidFill>
            <a:schemeClr val="folHlink"/>
          </a:solidFill>
          <a:ln w="12700">
            <a:solidFill>
              <a:srgbClr val="FF0066"/>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11" name="Group 50"/>
          <p:cNvGrpSpPr>
            <a:grpSpLocks/>
          </p:cNvGrpSpPr>
          <p:nvPr/>
        </p:nvGrpSpPr>
        <p:grpSpPr bwMode="auto">
          <a:xfrm>
            <a:off x="973138" y="5518150"/>
            <a:ext cx="7751762" cy="881063"/>
            <a:chOff x="613" y="3476"/>
            <a:chExt cx="4883" cy="555"/>
          </a:xfrm>
        </p:grpSpPr>
        <p:grpSp>
          <p:nvGrpSpPr>
            <p:cNvPr id="8212" name="Group 51"/>
            <p:cNvGrpSpPr>
              <a:grpSpLocks/>
            </p:cNvGrpSpPr>
            <p:nvPr/>
          </p:nvGrpSpPr>
          <p:grpSpPr bwMode="auto">
            <a:xfrm>
              <a:off x="613" y="3593"/>
              <a:ext cx="4883" cy="438"/>
              <a:chOff x="613" y="3593"/>
              <a:chExt cx="4883" cy="438"/>
            </a:xfrm>
          </p:grpSpPr>
          <p:sp>
            <p:nvSpPr>
              <p:cNvPr id="8214" name="Oval 52"/>
              <p:cNvSpPr>
                <a:spLocks noChangeArrowheads="1"/>
              </p:cNvSpPr>
              <p:nvPr/>
            </p:nvSpPr>
            <p:spPr bwMode="auto">
              <a:xfrm>
                <a:off x="613" y="3593"/>
                <a:ext cx="998" cy="438"/>
              </a:xfrm>
              <a:prstGeom prst="ellipse">
                <a:avLst/>
              </a:prstGeom>
              <a:gradFill rotWithShape="0">
                <a:gsLst>
                  <a:gs pos="0">
                    <a:srgbClr val="FF99CC"/>
                  </a:gs>
                  <a:gs pos="100000">
                    <a:srgbClr val="00CCFF"/>
                  </a:gs>
                </a:gsLst>
                <a:path path="shape">
                  <a:fillToRect l="50000" t="50000" r="50000" b="50000"/>
                </a:path>
              </a:gradFill>
              <a:ln w="12700">
                <a:solidFill>
                  <a:schemeClr val="tx1"/>
                </a:solidFill>
                <a:round/>
                <a:headEnd/>
                <a:tailEnd/>
              </a:ln>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b="1">
                    <a:latin typeface="Times New Roman" panose="02020603050405020304" pitchFamily="18" charset="0"/>
                  </a:rPr>
                  <a:t>Problem solving</a:t>
                </a:r>
              </a:p>
              <a:p>
                <a:pPr algn="ctr"/>
                <a:r>
                  <a:rPr lang="en-US" altLang="en-US" sz="1600" b="1">
                    <a:latin typeface="Times New Roman" panose="02020603050405020304" pitchFamily="18" charset="0"/>
                  </a:rPr>
                  <a:t>innovation</a:t>
                </a:r>
              </a:p>
            </p:txBody>
          </p:sp>
          <p:sp>
            <p:nvSpPr>
              <p:cNvPr id="8215" name="Oval 53"/>
              <p:cNvSpPr>
                <a:spLocks noChangeArrowheads="1"/>
              </p:cNvSpPr>
              <p:nvPr/>
            </p:nvSpPr>
            <p:spPr bwMode="auto">
              <a:xfrm>
                <a:off x="1885" y="3622"/>
                <a:ext cx="999" cy="380"/>
              </a:xfrm>
              <a:prstGeom prst="ellipse">
                <a:avLst/>
              </a:prstGeom>
              <a:gradFill rotWithShape="0">
                <a:gsLst>
                  <a:gs pos="0">
                    <a:srgbClr val="FF99CC"/>
                  </a:gs>
                  <a:gs pos="100000">
                    <a:srgbClr val="00CCFF"/>
                  </a:gs>
                </a:gsLst>
                <a:path path="shape">
                  <a:fillToRect l="50000" t="50000" r="50000" b="50000"/>
                </a:path>
              </a:gradFill>
              <a:ln w="12700">
                <a:solidFill>
                  <a:schemeClr val="tx1"/>
                </a:solidFill>
                <a:round/>
                <a:headEnd/>
                <a:tailEnd/>
              </a:ln>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Times New Roman" panose="02020603050405020304" pitchFamily="18" charset="0"/>
                  </a:rPr>
                  <a:t>environmental</a:t>
                </a:r>
              </a:p>
            </p:txBody>
          </p:sp>
          <p:sp>
            <p:nvSpPr>
              <p:cNvPr id="8216" name="Oval 54"/>
              <p:cNvSpPr>
                <a:spLocks noChangeArrowheads="1"/>
              </p:cNvSpPr>
              <p:nvPr/>
            </p:nvSpPr>
            <p:spPr bwMode="auto">
              <a:xfrm>
                <a:off x="3158" y="3622"/>
                <a:ext cx="998" cy="380"/>
              </a:xfrm>
              <a:prstGeom prst="ellipse">
                <a:avLst/>
              </a:prstGeom>
              <a:gradFill rotWithShape="0">
                <a:gsLst>
                  <a:gs pos="0">
                    <a:srgbClr val="FF99CC"/>
                  </a:gs>
                  <a:gs pos="100000">
                    <a:srgbClr val="00CCFF"/>
                  </a:gs>
                </a:gsLst>
                <a:path path="shape">
                  <a:fillToRect l="50000" t="50000" r="50000" b="50000"/>
                </a:path>
              </a:gradFill>
              <a:ln w="12700">
                <a:solidFill>
                  <a:schemeClr val="tx1"/>
                </a:solidFill>
                <a:round/>
                <a:headEnd/>
                <a:tailEnd/>
              </a:ln>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latin typeface="Times New Roman" panose="02020603050405020304" pitchFamily="18" charset="0"/>
                  </a:rPr>
                  <a:t>International </a:t>
                </a:r>
              </a:p>
              <a:p>
                <a:pPr algn="ctr"/>
                <a:r>
                  <a:rPr lang="en-US" altLang="en-US">
                    <a:latin typeface="Times New Roman" panose="02020603050405020304" pitchFamily="18" charset="0"/>
                  </a:rPr>
                  <a:t>networks</a:t>
                </a:r>
              </a:p>
            </p:txBody>
          </p:sp>
          <p:sp>
            <p:nvSpPr>
              <p:cNvPr id="8217" name="Oval 55"/>
              <p:cNvSpPr>
                <a:spLocks noChangeArrowheads="1"/>
              </p:cNvSpPr>
              <p:nvPr/>
            </p:nvSpPr>
            <p:spPr bwMode="auto">
              <a:xfrm>
                <a:off x="4430" y="3622"/>
                <a:ext cx="999" cy="380"/>
              </a:xfrm>
              <a:prstGeom prst="ellipse">
                <a:avLst/>
              </a:prstGeom>
              <a:gradFill rotWithShape="0">
                <a:gsLst>
                  <a:gs pos="0">
                    <a:srgbClr val="00CCFF"/>
                  </a:gs>
                  <a:gs pos="100000">
                    <a:srgbClr val="FF99CC"/>
                  </a:gs>
                </a:gsLst>
                <a:path path="shape">
                  <a:fillToRect l="50000" t="50000" r="50000" b="50000"/>
                </a:path>
              </a:gradFill>
              <a:ln w="12700">
                <a:solidFill>
                  <a:schemeClr val="tx1"/>
                </a:solidFill>
                <a:round/>
                <a:headEnd/>
                <a:tailEnd/>
              </a:ln>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en-US" altLang="en-US"/>
              </a:p>
            </p:txBody>
          </p:sp>
          <p:pic>
            <p:nvPicPr>
              <p:cNvPr id="8218" name="Picture 56"/>
              <p:cNvPicPr>
                <a:picLocks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469" y="3705"/>
                <a:ext cx="1027"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213" name="AutoShape 57"/>
            <p:cNvSpPr>
              <a:spLocks noChangeArrowheads="1"/>
            </p:cNvSpPr>
            <p:nvPr/>
          </p:nvSpPr>
          <p:spPr bwMode="auto">
            <a:xfrm>
              <a:off x="1022" y="3476"/>
              <a:ext cx="134" cy="174"/>
            </a:xfrm>
            <a:prstGeom prst="downArrow">
              <a:avLst>
                <a:gd name="adj1" fmla="val 50000"/>
                <a:gd name="adj2" fmla="val 32475"/>
              </a:avLst>
            </a:prstGeom>
            <a:solidFill>
              <a:schemeClr val="accent2"/>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8211" name="AutoShape 58"/>
          <p:cNvSpPr>
            <a:spLocks noChangeArrowheads="1"/>
          </p:cNvSpPr>
          <p:nvPr/>
        </p:nvSpPr>
        <p:spPr bwMode="auto">
          <a:xfrm>
            <a:off x="252413" y="5662613"/>
            <a:ext cx="682625" cy="733425"/>
          </a:xfrm>
          <a:prstGeom prst="rightArrow">
            <a:avLst>
              <a:gd name="adj1" fmla="val 50000"/>
              <a:gd name="adj2" fmla="val 25009"/>
            </a:avLst>
          </a:prstGeom>
          <a:solidFill>
            <a:schemeClr val="folHlink"/>
          </a:solidFill>
          <a:ln w="12700">
            <a:solidFill>
              <a:srgbClr val="FF3300"/>
            </a:solidFill>
            <a:miter lim="800000"/>
            <a:headEnd/>
            <a:tailEnd/>
          </a:ln>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b="1">
                <a:solidFill>
                  <a:srgbClr val="FF3300"/>
                </a:solidFill>
                <a:latin typeface="Times New Roman" panose="02020603050405020304" pitchFamily="18" charset="0"/>
              </a:rPr>
              <a:t>2010</a:t>
            </a:r>
          </a:p>
        </p:txBody>
      </p:sp>
    </p:spTree>
    <p:extLst>
      <p:ext uri="{BB962C8B-B14F-4D97-AF65-F5344CB8AC3E}">
        <p14:creationId xmlns:p14="http://schemas.microsoft.com/office/powerpoint/2010/main" val="15776294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outVertical)">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499"/>
                                          </p:stCondLst>
                                        </p:cTn>
                                        <p:tgtEl>
                                          <p:spTgt spid="6190"/>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37"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arn(outVertical)">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a:t>
            </a:r>
            <a:endParaRPr lang="en-US" dirty="0"/>
          </a:p>
        </p:txBody>
      </p:sp>
      <p:sp>
        <p:nvSpPr>
          <p:cNvPr id="3" name="Content Placeholder 2"/>
          <p:cNvSpPr>
            <a:spLocks noGrp="1"/>
          </p:cNvSpPr>
          <p:nvPr>
            <p:ph idx="1"/>
          </p:nvPr>
        </p:nvSpPr>
        <p:spPr/>
        <p:txBody>
          <a:bodyPr/>
          <a:lstStyle/>
          <a:p>
            <a:r>
              <a:rPr lang="en-US" sz="1800" dirty="0" smtClean="0"/>
              <a:t>Globalization creates interlocking fragility, while reducing volatility and giving the appearance of stability. In other words it creates devastating Black Swans. We have never lived before under the threat of a global collapse. Financial institutions have been merging into a smaller number of very large banks. Almost all banks are now interrelated. So the financial ecology is swelling into gigantic, incestuous, bureaucratic banks (often </a:t>
            </a:r>
            <a:r>
              <a:rPr lang="en-US" sz="1800" dirty="0" err="1" smtClean="0"/>
              <a:t>Gaussianized</a:t>
            </a:r>
            <a:r>
              <a:rPr lang="en-US" sz="1800" dirty="0" smtClean="0"/>
              <a:t> in their risk measurement) – when one falls, they all fall. The increase concentration among banks seems to have the effect of making financial crisis less likely, but when they happen they are more global in scale and hit us very hard. We have moved from a diversified ecology of small banks, with varied lending policies, to a more homogenous framework of firms that all resemble one another. True, we now have fewer failures, but when they occur….I shiver at </a:t>
            </a:r>
            <a:r>
              <a:rPr lang="en-US" sz="1800" smtClean="0"/>
              <a:t>the thought (NNT page 225-226)</a:t>
            </a:r>
            <a:endParaRPr lang="en-US" sz="1800" dirty="0"/>
          </a:p>
        </p:txBody>
      </p:sp>
    </p:spTree>
    <p:extLst>
      <p:ext uri="{BB962C8B-B14F-4D97-AF65-F5344CB8AC3E}">
        <p14:creationId xmlns:p14="http://schemas.microsoft.com/office/powerpoint/2010/main" val="2735267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Black Swan Event?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981200"/>
            <a:ext cx="5486400" cy="4114800"/>
          </a:xfrm>
        </p:spPr>
      </p:pic>
    </p:spTree>
    <p:extLst>
      <p:ext uri="{BB962C8B-B14F-4D97-AF65-F5344CB8AC3E}">
        <p14:creationId xmlns:p14="http://schemas.microsoft.com/office/powerpoint/2010/main" val="1858178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609600"/>
            <a:ext cx="7772400" cy="5486400"/>
          </a:xfrm>
        </p:spPr>
      </p:pic>
    </p:spTree>
    <p:extLst>
      <p:ext uri="{BB962C8B-B14F-4D97-AF65-F5344CB8AC3E}">
        <p14:creationId xmlns:p14="http://schemas.microsoft.com/office/powerpoint/2010/main" val="2418114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609600"/>
            <a:ext cx="7772400" cy="5486400"/>
          </a:xfrm>
        </p:spPr>
      </p:pic>
    </p:spTree>
    <p:extLst>
      <p:ext uri="{BB962C8B-B14F-4D97-AF65-F5344CB8AC3E}">
        <p14:creationId xmlns:p14="http://schemas.microsoft.com/office/powerpoint/2010/main" val="2611912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communication</Template>
  <TotalTime>916</TotalTime>
  <Words>1581</Words>
  <Application>Microsoft Office PowerPoint</Application>
  <PresentationFormat>On-screen Show (4:3)</PresentationFormat>
  <Paragraphs>146</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Emerging Management Issues and Challenges in Global Marketplace</vt:lpstr>
      <vt:lpstr>Emerging Management Challenges</vt:lpstr>
      <vt:lpstr>Executive Summary</vt:lpstr>
      <vt:lpstr>What is Globalisation?</vt:lpstr>
      <vt:lpstr>PowerPoint Presentation</vt:lpstr>
      <vt:lpstr>Effects</vt:lpstr>
      <vt:lpstr>What is a Black Swan Event?</vt:lpstr>
      <vt:lpstr>PowerPoint Presentation</vt:lpstr>
      <vt:lpstr>PowerPoint Presentation</vt:lpstr>
      <vt:lpstr>Black Swan – 3 Komponen</vt:lpstr>
      <vt:lpstr>Examples : Negative Black Swan</vt:lpstr>
      <vt:lpstr>PowerPoint Presentation</vt:lpstr>
      <vt:lpstr>PowerPoint Presentation</vt:lpstr>
      <vt:lpstr>Examples : Positive Black Swan</vt:lpstr>
      <vt:lpstr>STRATEGY MENGHADAPI KETIDAKPASTIAN</vt:lpstr>
      <vt:lpstr>Strategy..</vt:lpstr>
      <vt:lpstr>PERTANYAAN BESAR?</vt:lpstr>
      <vt:lpstr>PowerPoint Presentation</vt:lpstr>
      <vt:lpstr>Heuristic Judgement</vt:lpstr>
      <vt:lpstr>Contoh</vt:lpstr>
      <vt:lpstr>Dua Agen pengambil keputusan di benak kita (System 1 &amp; System 2)</vt:lpstr>
      <vt:lpstr>PowerPoint Presentation</vt:lpstr>
      <vt:lpstr>Information vs Knowledge</vt:lpstr>
      <vt:lpstr>KNOWLEDGE MANAGEMENT</vt:lpstr>
      <vt:lpstr>Different focuses</vt:lpstr>
      <vt:lpstr>Typical considerations driving a KM effort:</vt:lpstr>
      <vt:lpstr>KM Technology</vt:lpstr>
      <vt:lpstr>KM Technology</vt:lpstr>
      <vt:lpstr>The Extreme Future</vt:lpstr>
    </vt:vector>
  </TitlesOfParts>
  <Company>Dave Nelson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Management Issues and Challenges in Global Marketplace</dc:title>
  <dc:creator>Ben</dc:creator>
  <cp:lastModifiedBy>ASUS</cp:lastModifiedBy>
  <cp:revision>56</cp:revision>
  <dcterms:created xsi:type="dcterms:W3CDTF">2016-02-04T14:47:42Z</dcterms:created>
  <dcterms:modified xsi:type="dcterms:W3CDTF">2016-02-09T05:52:21Z</dcterms:modified>
</cp:coreProperties>
</file>