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3" r:id="rId2"/>
    <p:sldId id="394" r:id="rId3"/>
    <p:sldId id="390" r:id="rId4"/>
    <p:sldId id="315" r:id="rId5"/>
    <p:sldId id="316" r:id="rId6"/>
    <p:sldId id="317" r:id="rId7"/>
    <p:sldId id="318" r:id="rId8"/>
    <p:sldId id="319" r:id="rId9"/>
    <p:sldId id="320" r:id="rId10"/>
    <p:sldId id="321" r:id="rId11"/>
    <p:sldId id="323" r:id="rId12"/>
    <p:sldId id="325" r:id="rId13"/>
    <p:sldId id="326" r:id="rId14"/>
    <p:sldId id="345" r:id="rId15"/>
    <p:sldId id="347" r:id="rId16"/>
    <p:sldId id="348" r:id="rId17"/>
    <p:sldId id="349" r:id="rId18"/>
    <p:sldId id="351" r:id="rId19"/>
    <p:sldId id="339" r:id="rId20"/>
    <p:sldId id="352" r:id="rId21"/>
    <p:sldId id="359" r:id="rId22"/>
    <p:sldId id="361" r:id="rId23"/>
    <p:sldId id="362" r:id="rId24"/>
    <p:sldId id="363" r:id="rId25"/>
    <p:sldId id="367" r:id="rId26"/>
    <p:sldId id="364" r:id="rId27"/>
    <p:sldId id="368" r:id="rId28"/>
    <p:sldId id="373" r:id="rId29"/>
    <p:sldId id="370" r:id="rId30"/>
    <p:sldId id="376" r:id="rId31"/>
    <p:sldId id="377" r:id="rId32"/>
    <p:sldId id="378" r:id="rId33"/>
    <p:sldId id="379" r:id="rId34"/>
    <p:sldId id="386" r:id="rId35"/>
    <p:sldId id="380" r:id="rId36"/>
    <p:sldId id="385" r:id="rId37"/>
    <p:sldId id="374" r:id="rId38"/>
    <p:sldId id="389" r:id="rId39"/>
    <p:sldId id="387" r:id="rId40"/>
    <p:sldId id="388" r:id="rId41"/>
    <p:sldId id="375" r:id="rId42"/>
    <p:sldId id="371" r:id="rId43"/>
    <p:sldId id="372" r:id="rId44"/>
    <p:sldId id="341" r:id="rId45"/>
    <p:sldId id="342" r:id="rId46"/>
    <p:sldId id="343" r:id="rId47"/>
    <p:sldId id="392" r:id="rId48"/>
    <p:sldId id="391" r:id="rId4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3" d="100"/>
          <a:sy n="33" d="100"/>
        </p:scale>
        <p:origin x="-2622" y="-120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20297-CA07-411D-A63F-5240318D301C}" type="datetimeFigureOut">
              <a:rPr lang="id-ID" smtClean="0"/>
              <a:pPr/>
              <a:t>31/03/2015</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4E624D-DDEE-4363-9FE4-2B3D238B7523}" type="slidenum">
              <a:rPr lang="id-ID" smtClean="0"/>
              <a:pPr/>
              <a:t>‹#›</a:t>
            </a:fld>
            <a:endParaRPr lang="id-ID"/>
          </a:p>
        </p:txBody>
      </p:sp>
    </p:spTree>
    <p:extLst>
      <p:ext uri="{BB962C8B-B14F-4D97-AF65-F5344CB8AC3E}">
        <p14:creationId xmlns:p14="http://schemas.microsoft.com/office/powerpoint/2010/main" val="1108090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32368805-EA25-4FA9-BF6A-7769F1FCB970}" type="slidenum">
              <a:rPr lang="en-US"/>
              <a:pPr/>
              <a:t>3</a:t>
            </a:fld>
            <a:endParaRPr lang="en-US"/>
          </a:p>
        </p:txBody>
      </p:sp>
      <p:sp>
        <p:nvSpPr>
          <p:cNvPr id="1197058" name="Rectangle 2"/>
          <p:cNvSpPr>
            <a:spLocks noGrp="1" noRot="1" noChangeAspect="1" noChangeArrowheads="1" noTextEdit="1"/>
          </p:cNvSpPr>
          <p:nvPr>
            <p:ph type="sldImg"/>
          </p:nvPr>
        </p:nvSpPr>
        <p:spPr>
          <a:ln/>
        </p:spPr>
      </p:sp>
      <p:sp>
        <p:nvSpPr>
          <p:cNvPr id="1197059" name="Rectangle 3"/>
          <p:cNvSpPr>
            <a:spLocks noGrp="1" noChangeArrowheads="1"/>
          </p:cNvSpPr>
          <p:nvPr>
            <p:ph type="body" idx="1"/>
          </p:nvPr>
        </p:nvSpPr>
        <p:spPr bwMode="auto">
          <a:xfrm>
            <a:off x="946701" y="4331694"/>
            <a:ext cx="4970974" cy="4119977"/>
          </a:xfrm>
          <a:prstGeom prst="rect">
            <a:avLst/>
          </a:prstGeom>
          <a:noFill/>
          <a:ln>
            <a:miter lim="800000"/>
            <a:headEnd/>
            <a:tailEnd/>
          </a:ln>
        </p:spPr>
        <p:txBody>
          <a:bodyPr lIns="36000" tIns="36000" rIns="36000" bIns="36000"/>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504E624D-DDEE-4363-9FE4-2B3D238B7523}" type="slidenum">
              <a:rPr lang="id-ID" smtClean="0"/>
              <a:pPr/>
              <a:t>42</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5CE1F1E4-E363-4A46-81BC-64A3BBD0C27A}" type="datetimeFigureOut">
              <a:rPr lang="id-ID" smtClean="0"/>
              <a:pPr/>
              <a:t>31/03/2015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B99813F-5501-4E68-9147-0D41E96C56FE}"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CE1F1E4-E363-4A46-81BC-64A3BBD0C27A}" type="datetimeFigureOut">
              <a:rPr lang="id-ID" smtClean="0"/>
              <a:pPr/>
              <a:t>31/03/2015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B99813F-5501-4E68-9147-0D41E96C56FE}"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CE1F1E4-E363-4A46-81BC-64A3BBD0C27A}" type="datetimeFigureOut">
              <a:rPr lang="id-ID" smtClean="0"/>
              <a:pPr/>
              <a:t>31/03/2015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B99813F-5501-4E68-9147-0D41E96C56FE}"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5CE1F1E4-E363-4A46-81BC-64A3BBD0C27A}" type="datetimeFigureOut">
              <a:rPr lang="id-ID" smtClean="0"/>
              <a:pPr/>
              <a:t>31/03/2015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B99813F-5501-4E68-9147-0D41E96C56FE}"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E1F1E4-E363-4A46-81BC-64A3BBD0C27A}" type="datetimeFigureOut">
              <a:rPr lang="id-ID" smtClean="0"/>
              <a:pPr/>
              <a:t>31/03/2015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5B99813F-5501-4E68-9147-0D41E96C56FE}"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5CE1F1E4-E363-4A46-81BC-64A3BBD0C27A}" type="datetimeFigureOut">
              <a:rPr lang="id-ID" smtClean="0"/>
              <a:pPr/>
              <a:t>31/03/2015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B99813F-5501-4E68-9147-0D41E96C56FE}"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5CE1F1E4-E363-4A46-81BC-64A3BBD0C27A}" type="datetimeFigureOut">
              <a:rPr lang="id-ID" smtClean="0"/>
              <a:pPr/>
              <a:t>31/03/2015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5B99813F-5501-4E68-9147-0D41E96C56FE}"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5CE1F1E4-E363-4A46-81BC-64A3BBD0C27A}" type="datetimeFigureOut">
              <a:rPr lang="id-ID" smtClean="0"/>
              <a:pPr/>
              <a:t>31/03/2015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5B99813F-5501-4E68-9147-0D41E96C56FE}"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1F1E4-E363-4A46-81BC-64A3BBD0C27A}" type="datetimeFigureOut">
              <a:rPr lang="id-ID" smtClean="0"/>
              <a:pPr/>
              <a:t>31/03/2015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5B99813F-5501-4E68-9147-0D41E96C56FE}"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1F1E4-E363-4A46-81BC-64A3BBD0C27A}" type="datetimeFigureOut">
              <a:rPr lang="id-ID" smtClean="0"/>
              <a:pPr/>
              <a:t>31/03/2015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B99813F-5501-4E68-9147-0D41E96C56FE}"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E1F1E4-E363-4A46-81BC-64A3BBD0C27A}" type="datetimeFigureOut">
              <a:rPr lang="id-ID" smtClean="0"/>
              <a:pPr/>
              <a:t>31/03/2015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5B99813F-5501-4E68-9147-0D41E96C56FE}"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1F1E4-E363-4A46-81BC-64A3BBD0C27A}" type="datetimeFigureOut">
              <a:rPr lang="id-ID" smtClean="0"/>
              <a:pPr/>
              <a:t>31/03/2015</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9813F-5501-4E68-9147-0D41E96C56FE}"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wmf"/></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mailto:layanandjatmiko@yahoo.com"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ctr"/>
            <a:r>
              <a:rPr lang="id-ID" dirty="0" smtClean="0"/>
              <a:t>APTISI Wilayah V DIY</a:t>
            </a:r>
            <a:endParaRPr lang="id-ID" dirty="0"/>
          </a:p>
        </p:txBody>
      </p:sp>
      <p:sp>
        <p:nvSpPr>
          <p:cNvPr id="3" name="Content Placeholder 2"/>
          <p:cNvSpPr>
            <a:spLocks noGrp="1"/>
          </p:cNvSpPr>
          <p:nvPr>
            <p:ph idx="1"/>
          </p:nvPr>
        </p:nvSpPr>
        <p:spPr>
          <a:xfrm>
            <a:off x="457200" y="2316480"/>
            <a:ext cx="8229600" cy="4389120"/>
          </a:xfrm>
        </p:spPr>
        <p:txBody>
          <a:bodyPr/>
          <a:lstStyle/>
          <a:p>
            <a:pPr algn="ctr">
              <a:buNone/>
            </a:pPr>
            <a:r>
              <a:rPr lang="id-ID" dirty="0" smtClean="0"/>
              <a:t>  </a:t>
            </a:r>
            <a:r>
              <a:rPr lang="id-ID" sz="4000" dirty="0" smtClean="0">
                <a:solidFill>
                  <a:srgbClr val="FF0000"/>
                </a:solidFill>
              </a:rPr>
              <a:t>Workshop Konsep &amp; Aplikasi SPMI Berbasis Teknologi Informasi dalam Rangka Audit Eksternal (AIPT, LAM dan ISO)</a:t>
            </a:r>
          </a:p>
          <a:p>
            <a:pPr algn="ctr">
              <a:buNone/>
            </a:pPr>
            <a:endParaRPr lang="id-ID" dirty="0" smtClean="0">
              <a:solidFill>
                <a:srgbClr val="0070C0"/>
              </a:solidFill>
            </a:endParaRPr>
          </a:p>
          <a:p>
            <a:pPr algn="ctr">
              <a:buNone/>
            </a:pPr>
            <a:r>
              <a:rPr lang="id-ID" dirty="0" smtClean="0">
                <a:solidFill>
                  <a:srgbClr val="0070C0"/>
                </a:solidFill>
              </a:rPr>
              <a:t>Yogyakarta, 25-26 Maret 2015</a:t>
            </a:r>
            <a:endParaRPr lang="id-ID"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098" name="Picture 2" descr="http://cdn2.free-power-point-templates.com/wp-content/uploads/2011/01/940_example.jpg"/>
          <p:cNvPicPr>
            <a:picLocks noChangeAspect="1" noChangeArrowheads="1"/>
          </p:cNvPicPr>
          <p:nvPr/>
        </p:nvPicPr>
        <p:blipFill>
          <a:blip r:embed="rId2"/>
          <a:srcRect/>
          <a:stretch>
            <a:fillRect/>
          </a:stretch>
        </p:blipFill>
        <p:spPr bwMode="auto">
          <a:xfrm>
            <a:off x="-32" y="-71448"/>
            <a:ext cx="9144032" cy="7286662"/>
          </a:xfrm>
          <a:prstGeom prst="rect">
            <a:avLst/>
          </a:prstGeom>
          <a:noFill/>
        </p:spPr>
      </p:pic>
      <p:sp>
        <p:nvSpPr>
          <p:cNvPr id="7" name="Title 1"/>
          <p:cNvSpPr txBox="1">
            <a:spLocks/>
          </p:cNvSpPr>
          <p:nvPr/>
        </p:nvSpPr>
        <p:spPr>
          <a:xfrm>
            <a:off x="571472" y="-24"/>
            <a:ext cx="7500990" cy="6000768"/>
          </a:xfrm>
          <a:prstGeom prst="rect">
            <a:avLst/>
          </a:prstGeom>
        </p:spPr>
        <p:txBody>
          <a:bodyPr vert="horz" lIns="91440" tIns="45720" rIns="91440" bIns="45720" rtlCol="0" anchor="ctr">
            <a:noAutofit/>
          </a:bodyPr>
          <a:lstStyle/>
          <a:p>
            <a:r>
              <a:rPr lang="id-ID" sz="4000" dirty="0" smtClean="0"/>
              <a:t>Maka </a:t>
            </a:r>
            <a:r>
              <a:rPr lang="id-ID" sz="4000" dirty="0"/>
              <a:t>dikenallah istilah BPM atau </a:t>
            </a:r>
            <a:r>
              <a:rPr lang="id-ID" sz="4000" b="1" i="1" u="sng" dirty="0">
                <a:solidFill>
                  <a:srgbClr val="7030A0"/>
                </a:solidFill>
              </a:rPr>
              <a:t>Business Process Mapping</a:t>
            </a:r>
            <a:r>
              <a:rPr lang="id-ID" sz="4000" dirty="0"/>
              <a:t>, setiap organisasi harus </a:t>
            </a:r>
            <a:r>
              <a:rPr lang="id-ID" sz="4000" dirty="0" smtClean="0"/>
              <a:t>memetakan </a:t>
            </a:r>
            <a:r>
              <a:rPr lang="id-ID" sz="4000" dirty="0"/>
              <a:t>proses bisnisnya dan menjadikannya bagian utama dalam quality manual perusahaan, </a:t>
            </a:r>
          </a:p>
        </p:txBody>
      </p:sp>
      <p:pic>
        <p:nvPicPr>
          <p:cNvPr id="6" name="Picture 2" descr="http://konsultaniso.web.id/wp-content/uploads/2011/11/konsultan-iso-9001-150x150.png"/>
          <p:cNvPicPr>
            <a:picLocks noChangeAspect="1" noChangeArrowheads="1"/>
          </p:cNvPicPr>
          <p:nvPr/>
        </p:nvPicPr>
        <p:blipFill>
          <a:blip r:embed="rId3"/>
          <a:srcRect/>
          <a:stretch>
            <a:fillRect/>
          </a:stretch>
        </p:blipFill>
        <p:spPr bwMode="auto">
          <a:xfrm>
            <a:off x="8143900" y="71414"/>
            <a:ext cx="928694" cy="92869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098" name="Picture 2" descr="http://cdn2.free-power-point-templates.com/wp-content/uploads/2011/01/940_example.jpg"/>
          <p:cNvPicPr>
            <a:picLocks noChangeAspect="1" noChangeArrowheads="1"/>
          </p:cNvPicPr>
          <p:nvPr/>
        </p:nvPicPr>
        <p:blipFill>
          <a:blip r:embed="rId2"/>
          <a:srcRect/>
          <a:stretch>
            <a:fillRect/>
          </a:stretch>
        </p:blipFill>
        <p:spPr bwMode="auto">
          <a:xfrm>
            <a:off x="-32" y="-71448"/>
            <a:ext cx="9144032" cy="7286662"/>
          </a:xfrm>
          <a:prstGeom prst="rect">
            <a:avLst/>
          </a:prstGeom>
          <a:noFill/>
        </p:spPr>
      </p:pic>
      <p:sp>
        <p:nvSpPr>
          <p:cNvPr id="7" name="Title 1"/>
          <p:cNvSpPr txBox="1">
            <a:spLocks/>
          </p:cNvSpPr>
          <p:nvPr/>
        </p:nvSpPr>
        <p:spPr>
          <a:xfrm>
            <a:off x="357158" y="2000240"/>
            <a:ext cx="8572528" cy="4500594"/>
          </a:xfrm>
          <a:prstGeom prst="rect">
            <a:avLst/>
          </a:prstGeom>
        </p:spPr>
        <p:txBody>
          <a:bodyPr vert="horz" lIns="91440" tIns="45720" rIns="91440" bIns="45720" rtlCol="0" anchor="ctr">
            <a:noAutofit/>
          </a:bodyPr>
          <a:lstStyle/>
          <a:p>
            <a:pPr marL="742950" indent="-742950">
              <a:buAutoNum type="arabicPeriod"/>
            </a:pPr>
            <a:r>
              <a:rPr lang="id-ID" sz="4000" b="1" dirty="0" smtClean="0">
                <a:solidFill>
                  <a:schemeClr val="accent2">
                    <a:lumMod val="50000"/>
                  </a:schemeClr>
                </a:solidFill>
              </a:rPr>
              <a:t>Procedure </a:t>
            </a:r>
            <a:r>
              <a:rPr lang="id-ID" sz="4000" b="1" dirty="0">
                <a:solidFill>
                  <a:schemeClr val="accent2">
                    <a:lumMod val="50000"/>
                  </a:schemeClr>
                </a:solidFill>
              </a:rPr>
              <a:t>control of document, </a:t>
            </a:r>
            <a:endParaRPr lang="id-ID" sz="4000" b="1" dirty="0" smtClean="0">
              <a:solidFill>
                <a:schemeClr val="accent2">
                  <a:lumMod val="50000"/>
                </a:schemeClr>
              </a:solidFill>
            </a:endParaRPr>
          </a:p>
          <a:p>
            <a:pPr marL="742950" indent="-742950">
              <a:buAutoNum type="arabicPeriod"/>
            </a:pPr>
            <a:r>
              <a:rPr lang="id-ID" sz="4000" b="1" dirty="0" smtClean="0">
                <a:solidFill>
                  <a:schemeClr val="accent2">
                    <a:lumMod val="50000"/>
                  </a:schemeClr>
                </a:solidFill>
              </a:rPr>
              <a:t>Control </a:t>
            </a:r>
            <a:r>
              <a:rPr lang="id-ID" sz="4000" b="1" dirty="0">
                <a:solidFill>
                  <a:schemeClr val="accent2">
                    <a:lumMod val="50000"/>
                  </a:schemeClr>
                </a:solidFill>
              </a:rPr>
              <a:t>of record, </a:t>
            </a:r>
            <a:endParaRPr lang="id-ID" sz="4000" b="1" dirty="0" smtClean="0">
              <a:solidFill>
                <a:schemeClr val="accent2">
                  <a:lumMod val="50000"/>
                </a:schemeClr>
              </a:solidFill>
            </a:endParaRPr>
          </a:p>
          <a:p>
            <a:pPr marL="742950" indent="-742950">
              <a:buAutoNum type="arabicPeriod"/>
            </a:pPr>
            <a:r>
              <a:rPr lang="id-ID" sz="4000" b="1" dirty="0" smtClean="0">
                <a:solidFill>
                  <a:schemeClr val="accent2">
                    <a:lumMod val="50000"/>
                  </a:schemeClr>
                </a:solidFill>
              </a:rPr>
              <a:t>Control </a:t>
            </a:r>
            <a:r>
              <a:rPr lang="id-ID" sz="4000" b="1" dirty="0">
                <a:solidFill>
                  <a:schemeClr val="accent2">
                    <a:lumMod val="50000"/>
                  </a:schemeClr>
                </a:solidFill>
              </a:rPr>
              <a:t>of Non conforming Product</a:t>
            </a:r>
            <a:r>
              <a:rPr lang="id-ID" sz="4000" b="1" dirty="0" smtClean="0">
                <a:solidFill>
                  <a:schemeClr val="accent2">
                    <a:lumMod val="50000"/>
                  </a:schemeClr>
                </a:solidFill>
              </a:rPr>
              <a:t>, </a:t>
            </a:r>
          </a:p>
          <a:p>
            <a:pPr marL="742950" indent="-742950">
              <a:buAutoNum type="arabicPeriod"/>
            </a:pPr>
            <a:r>
              <a:rPr lang="id-ID" sz="4000" b="1" dirty="0" smtClean="0">
                <a:solidFill>
                  <a:schemeClr val="accent2">
                    <a:lumMod val="50000"/>
                  </a:schemeClr>
                </a:solidFill>
              </a:rPr>
              <a:t>Internal </a:t>
            </a:r>
            <a:r>
              <a:rPr lang="id-ID" sz="4000" b="1" dirty="0">
                <a:solidFill>
                  <a:schemeClr val="accent2">
                    <a:lumMod val="50000"/>
                  </a:schemeClr>
                </a:solidFill>
              </a:rPr>
              <a:t>Audit</a:t>
            </a:r>
            <a:r>
              <a:rPr lang="id-ID" sz="4000" b="1" dirty="0" smtClean="0">
                <a:solidFill>
                  <a:schemeClr val="accent2">
                    <a:lumMod val="50000"/>
                  </a:schemeClr>
                </a:solidFill>
              </a:rPr>
              <a:t>, </a:t>
            </a:r>
          </a:p>
          <a:p>
            <a:pPr marL="742950" indent="-742950">
              <a:buAutoNum type="arabicPeriod"/>
            </a:pPr>
            <a:r>
              <a:rPr lang="id-ID" sz="4000" b="1" dirty="0" smtClean="0">
                <a:solidFill>
                  <a:schemeClr val="accent2">
                    <a:lumMod val="50000"/>
                  </a:schemeClr>
                </a:solidFill>
              </a:rPr>
              <a:t>Corrective </a:t>
            </a:r>
            <a:r>
              <a:rPr lang="id-ID" sz="4000" b="1" dirty="0">
                <a:solidFill>
                  <a:schemeClr val="accent2">
                    <a:lumMod val="50000"/>
                  </a:schemeClr>
                </a:solidFill>
              </a:rPr>
              <a:t>Action, dan </a:t>
            </a:r>
            <a:endParaRPr lang="id-ID" sz="4000" b="1" dirty="0" smtClean="0">
              <a:solidFill>
                <a:schemeClr val="accent2">
                  <a:lumMod val="50000"/>
                </a:schemeClr>
              </a:solidFill>
            </a:endParaRPr>
          </a:p>
          <a:p>
            <a:pPr marL="742950" indent="-742950">
              <a:buAutoNum type="arabicPeriod"/>
            </a:pPr>
            <a:r>
              <a:rPr lang="id-ID" sz="4000" b="1" dirty="0" smtClean="0">
                <a:solidFill>
                  <a:schemeClr val="accent2">
                    <a:lumMod val="50000"/>
                  </a:schemeClr>
                </a:solidFill>
              </a:rPr>
              <a:t>Preventive Action.</a:t>
            </a:r>
            <a:endParaRPr lang="id-ID" sz="4000" b="1" dirty="0">
              <a:solidFill>
                <a:schemeClr val="accent2">
                  <a:lumMod val="50000"/>
                </a:schemeClr>
              </a:solidFill>
            </a:endParaRPr>
          </a:p>
        </p:txBody>
      </p:sp>
      <p:pic>
        <p:nvPicPr>
          <p:cNvPr id="6" name="Picture 2" descr="http://konsultaniso.web.id/wp-content/uploads/2011/11/konsultan-iso-9001-150x150.png"/>
          <p:cNvPicPr>
            <a:picLocks noChangeAspect="1" noChangeArrowheads="1"/>
          </p:cNvPicPr>
          <p:nvPr/>
        </p:nvPicPr>
        <p:blipFill>
          <a:blip r:embed="rId3"/>
          <a:srcRect/>
          <a:stretch>
            <a:fillRect/>
          </a:stretch>
        </p:blipFill>
        <p:spPr bwMode="auto">
          <a:xfrm>
            <a:off x="8143900" y="71414"/>
            <a:ext cx="928694" cy="928694"/>
          </a:xfrm>
          <a:prstGeom prst="rect">
            <a:avLst/>
          </a:prstGeom>
          <a:noFill/>
        </p:spPr>
      </p:pic>
      <p:sp>
        <p:nvSpPr>
          <p:cNvPr id="8" name="Title 1"/>
          <p:cNvSpPr txBox="1">
            <a:spLocks/>
          </p:cNvSpPr>
          <p:nvPr/>
        </p:nvSpPr>
        <p:spPr>
          <a:xfrm>
            <a:off x="571472" y="438152"/>
            <a:ext cx="7500990" cy="1347774"/>
          </a:xfrm>
          <a:prstGeom prst="rect">
            <a:avLst/>
          </a:prstGeom>
          <a:solidFill>
            <a:schemeClr val="accent3">
              <a:lumMod val="60000"/>
              <a:lumOff val="40000"/>
            </a:schemeClr>
          </a:solidFill>
        </p:spPr>
        <p:txBody>
          <a:bodyPr vert="horz" lIns="91440" tIns="45720" rIns="91440" bIns="45720" rtlCol="0" anchor="ctr">
            <a:noAutofit/>
          </a:bodyPr>
          <a:lstStyle/>
          <a:p>
            <a:pPr algn="ctr"/>
            <a:r>
              <a:rPr lang="id-ID" sz="4000" b="1" dirty="0" smtClean="0"/>
              <a:t>6 procedure ISO 9001:2000 </a:t>
            </a:r>
            <a:r>
              <a:rPr lang="id-ID" sz="4000" b="1" dirty="0"/>
              <a:t>yang harus terdokumentasi, </a:t>
            </a:r>
            <a:r>
              <a:rPr lang="id-ID" sz="4000" b="1" dirty="0" smtClean="0"/>
              <a:t>yaitu :</a:t>
            </a:r>
            <a:endParaRPr lang="id-ID" sz="4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098" name="Picture 2" descr="http://cdn2.free-power-point-templates.com/wp-content/uploads/2011/01/940_example.jpg"/>
          <p:cNvPicPr>
            <a:picLocks noChangeAspect="1" noChangeArrowheads="1"/>
          </p:cNvPicPr>
          <p:nvPr/>
        </p:nvPicPr>
        <p:blipFill>
          <a:blip r:embed="rId2"/>
          <a:srcRect/>
          <a:stretch>
            <a:fillRect/>
          </a:stretch>
        </p:blipFill>
        <p:spPr bwMode="auto">
          <a:xfrm>
            <a:off x="-32" y="-71448"/>
            <a:ext cx="9144032" cy="7286662"/>
          </a:xfrm>
          <a:prstGeom prst="rect">
            <a:avLst/>
          </a:prstGeom>
          <a:noFill/>
        </p:spPr>
      </p:pic>
      <p:sp>
        <p:nvSpPr>
          <p:cNvPr id="7" name="Title 1"/>
          <p:cNvSpPr txBox="1">
            <a:spLocks/>
          </p:cNvSpPr>
          <p:nvPr/>
        </p:nvSpPr>
        <p:spPr>
          <a:xfrm>
            <a:off x="571472" y="357190"/>
            <a:ext cx="7500990" cy="6000768"/>
          </a:xfrm>
          <a:prstGeom prst="rect">
            <a:avLst/>
          </a:prstGeom>
        </p:spPr>
        <p:txBody>
          <a:bodyPr vert="horz" lIns="91440" tIns="45720" rIns="91440" bIns="45720" rtlCol="0" anchor="ctr">
            <a:noAutofit/>
          </a:bodyPr>
          <a:lstStyle/>
          <a:p>
            <a:r>
              <a:rPr lang="id-ID" sz="4000" dirty="0"/>
              <a:t>Pada perkembangan berikutnya, versi 2008 lahir sebagai bentuk penyempurnaan atas revisi tahun 2000. Adapun perbedaan antara versi 2000 dengan 2008 secara significant lebih menekankan pada effectivitas proses yang dilaksanakan dalam organisasi tersebut. </a:t>
            </a:r>
          </a:p>
        </p:txBody>
      </p:sp>
      <p:pic>
        <p:nvPicPr>
          <p:cNvPr id="6" name="Picture 2" descr="http://konsultaniso.web.id/wp-content/uploads/2011/11/konsultan-iso-9001-150x150.png"/>
          <p:cNvPicPr>
            <a:picLocks noChangeAspect="1" noChangeArrowheads="1"/>
          </p:cNvPicPr>
          <p:nvPr/>
        </p:nvPicPr>
        <p:blipFill>
          <a:blip r:embed="rId3"/>
          <a:srcRect/>
          <a:stretch>
            <a:fillRect/>
          </a:stretch>
        </p:blipFill>
        <p:spPr bwMode="auto">
          <a:xfrm>
            <a:off x="8143900" y="71414"/>
            <a:ext cx="928694" cy="92869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098" name="Picture 2" descr="http://cdn2.free-power-point-templates.com/wp-content/uploads/2011/01/940_example.jpg"/>
          <p:cNvPicPr>
            <a:picLocks noChangeAspect="1" noChangeArrowheads="1"/>
          </p:cNvPicPr>
          <p:nvPr/>
        </p:nvPicPr>
        <p:blipFill>
          <a:blip r:embed="rId2"/>
          <a:srcRect/>
          <a:stretch>
            <a:fillRect/>
          </a:stretch>
        </p:blipFill>
        <p:spPr bwMode="auto">
          <a:xfrm>
            <a:off x="-32" y="-71448"/>
            <a:ext cx="9144032" cy="7286662"/>
          </a:xfrm>
          <a:prstGeom prst="rect">
            <a:avLst/>
          </a:prstGeom>
          <a:noFill/>
        </p:spPr>
      </p:pic>
      <p:sp>
        <p:nvSpPr>
          <p:cNvPr id="7" name="Title 1"/>
          <p:cNvSpPr txBox="1">
            <a:spLocks/>
          </p:cNvSpPr>
          <p:nvPr/>
        </p:nvSpPr>
        <p:spPr>
          <a:xfrm>
            <a:off x="428596" y="214314"/>
            <a:ext cx="7500990" cy="6000768"/>
          </a:xfrm>
          <a:prstGeom prst="rect">
            <a:avLst/>
          </a:prstGeom>
        </p:spPr>
        <p:txBody>
          <a:bodyPr vert="horz" lIns="91440" tIns="45720" rIns="91440" bIns="45720" rtlCol="0" anchor="ctr">
            <a:noAutofit/>
          </a:bodyPr>
          <a:lstStyle/>
          <a:p>
            <a:r>
              <a:rPr lang="id-ID" sz="3600" dirty="0" smtClean="0"/>
              <a:t>Jika </a:t>
            </a:r>
            <a:r>
              <a:rPr lang="id-ID" sz="3600" dirty="0"/>
              <a:t>pada versi 2000 mengatakan harus dilakukan corrective dan preventive action, maka versi 2008 menetapkan bahwa proses corrective dan preventive action yang dilakukan harus secara effective berdampak positif pada perubahan proses yang terjadi dalam organisasi. Selain itu, penekanan pada control proses outsourcing menjadi bagian yang disoroti dalam versi terbaru ISO 9001 ini.</a:t>
            </a:r>
          </a:p>
        </p:txBody>
      </p:sp>
      <p:pic>
        <p:nvPicPr>
          <p:cNvPr id="6" name="Picture 2" descr="http://konsultaniso.web.id/wp-content/uploads/2011/11/konsultan-iso-9001-150x150.png"/>
          <p:cNvPicPr>
            <a:picLocks noChangeAspect="1" noChangeArrowheads="1"/>
          </p:cNvPicPr>
          <p:nvPr/>
        </p:nvPicPr>
        <p:blipFill>
          <a:blip r:embed="rId3"/>
          <a:srcRect/>
          <a:stretch>
            <a:fillRect/>
          </a:stretch>
        </p:blipFill>
        <p:spPr bwMode="auto">
          <a:xfrm>
            <a:off x="8143900" y="71414"/>
            <a:ext cx="928694" cy="92869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79874" name="Picture 2" descr="sky blue modern power point template"/>
          <p:cNvPicPr>
            <a:picLocks noChangeAspect="1" noChangeArrowheads="1"/>
          </p:cNvPicPr>
          <p:nvPr/>
        </p:nvPicPr>
        <p:blipFill>
          <a:blip r:embed="rId2"/>
          <a:srcRect/>
          <a:stretch>
            <a:fillRect/>
          </a:stretch>
        </p:blipFill>
        <p:spPr bwMode="auto">
          <a:xfrm>
            <a:off x="-32" y="0"/>
            <a:ext cx="9144032" cy="7029502"/>
          </a:xfrm>
          <a:prstGeom prst="rect">
            <a:avLst/>
          </a:prstGeom>
          <a:noFill/>
        </p:spPr>
      </p:pic>
      <p:sp>
        <p:nvSpPr>
          <p:cNvPr id="5" name="Content Placeholder 2"/>
          <p:cNvSpPr txBox="1">
            <a:spLocks/>
          </p:cNvSpPr>
          <p:nvPr/>
        </p:nvSpPr>
        <p:spPr>
          <a:xfrm>
            <a:off x="0" y="722337"/>
            <a:ext cx="9144000" cy="6278563"/>
          </a:xfrm>
          <a:prstGeom prst="rect">
            <a:avLst/>
          </a:prstGeom>
        </p:spPr>
        <p:txBody>
          <a:bodyPr vert="horz" lIns="91440" tIns="45720" rIns="91440" bIns="45720" rtlCol="0">
            <a:normAutofit fontScale="92500" lnSpcReduction="1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id-ID" sz="3200" b="0" i="0" u="none" strike="noStrike" kern="1200" cap="none" spc="0" normalizeH="0" baseline="0" noProof="0" dirty="0" smtClean="0">
                <a:ln>
                  <a:noFill/>
                </a:ln>
                <a:solidFill>
                  <a:schemeClr val="tx1"/>
                </a:solidFill>
                <a:effectLst/>
                <a:uLnTx/>
                <a:uFillTx/>
                <a:latin typeface="+mn-lt"/>
                <a:ea typeface="+mn-ea"/>
                <a:cs typeface="+mn-cs"/>
              </a:rPr>
              <a:t>     1. Adalah suatu standar internasional untuk sistem manajemen Mutu /kualitas.</a:t>
            </a:r>
          </a:p>
          <a:p>
            <a:pPr marL="342900" marR="0" lvl="0" indent="-342900" algn="l" defTabSz="914400" rtl="0" eaLnBrk="1" fontAlgn="auto" latinLnBrk="0" hangingPunct="1">
              <a:lnSpc>
                <a:spcPct val="100000"/>
              </a:lnSpc>
              <a:spcBef>
                <a:spcPct val="20000"/>
              </a:spcBef>
              <a:spcAft>
                <a:spcPts val="0"/>
              </a:spcAft>
              <a:buClrTx/>
              <a:buSzTx/>
              <a:tabLst/>
              <a:defRPr/>
            </a:pPr>
            <a:r>
              <a:rPr lang="id-ID" sz="3200" dirty="0" smtClean="0"/>
              <a:t>     2.M</a:t>
            </a:r>
            <a:r>
              <a:rPr kumimoji="0" lang="id-ID" sz="3200" b="0" i="0" u="none" strike="noStrike" kern="1200" cap="none" spc="0" normalizeH="0" baseline="0" noProof="0" dirty="0" smtClean="0">
                <a:ln>
                  <a:noFill/>
                </a:ln>
                <a:solidFill>
                  <a:schemeClr val="tx1"/>
                </a:solidFill>
                <a:effectLst/>
                <a:uLnTx/>
                <a:uFillTx/>
                <a:latin typeface="+mn-lt"/>
                <a:ea typeface="+mn-ea"/>
                <a:cs typeface="+mn-cs"/>
              </a:rPr>
              <a:t>enetapkan persyaratan - persyaratan dan rekomendasi untuk</a:t>
            </a:r>
            <a:r>
              <a:rPr kumimoji="0" lang="id-ID" sz="3200" b="0" i="0" u="none" strike="noStrike" kern="1200" cap="none" spc="0" normalizeH="0" noProof="0" dirty="0" smtClean="0">
                <a:ln>
                  <a:noFill/>
                </a:ln>
                <a:solidFill>
                  <a:schemeClr val="tx1"/>
                </a:solidFill>
                <a:effectLst/>
                <a:uLnTx/>
                <a:uFillTx/>
                <a:latin typeface="+mn-lt"/>
                <a:ea typeface="+mn-ea"/>
                <a:cs typeface="+mn-cs"/>
              </a:rPr>
              <a:t> </a:t>
            </a:r>
            <a:r>
              <a:rPr kumimoji="0" lang="id-ID" sz="3200" b="0" i="0" u="none" strike="noStrike" kern="1200" cap="none" spc="0" normalizeH="0" baseline="0" noProof="0" dirty="0" smtClean="0">
                <a:ln>
                  <a:noFill/>
                </a:ln>
                <a:solidFill>
                  <a:schemeClr val="tx1"/>
                </a:solidFill>
                <a:effectLst/>
                <a:uLnTx/>
                <a:uFillTx/>
                <a:latin typeface="+mn-lt"/>
                <a:ea typeface="+mn-ea"/>
                <a:cs typeface="+mn-cs"/>
              </a:rPr>
              <a:t>desain dan penilaian dari suatu sistem manajemen mutu.</a:t>
            </a:r>
          </a:p>
          <a:p>
            <a:pPr marL="342900" marR="0" lvl="0" indent="-342900" algn="l" defTabSz="914400" rtl="0" eaLnBrk="1" fontAlgn="auto" latinLnBrk="0" hangingPunct="1">
              <a:lnSpc>
                <a:spcPct val="100000"/>
              </a:lnSpc>
              <a:spcBef>
                <a:spcPct val="20000"/>
              </a:spcBef>
              <a:spcAft>
                <a:spcPts val="0"/>
              </a:spcAft>
              <a:buClrTx/>
              <a:buSzTx/>
              <a:tabLst/>
              <a:defRPr/>
            </a:pPr>
            <a:r>
              <a:rPr lang="id-ID" sz="3200" dirty="0" smtClean="0"/>
              <a:t>     3. Bukan</a:t>
            </a:r>
            <a:r>
              <a:rPr kumimoji="0" lang="id-ID" sz="3200" b="0" i="0" u="none" strike="noStrike" kern="1200" cap="none" spc="0" normalizeH="0" baseline="0" noProof="0" dirty="0" smtClean="0">
                <a:ln>
                  <a:noFill/>
                </a:ln>
                <a:solidFill>
                  <a:schemeClr val="tx1"/>
                </a:solidFill>
                <a:effectLst/>
                <a:uLnTx/>
                <a:uFillTx/>
                <a:latin typeface="+mn-lt"/>
                <a:ea typeface="+mn-ea"/>
                <a:cs typeface="+mn-cs"/>
              </a:rPr>
              <a:t> merupakan standar produk, karena tidak menyatakan persyaratan - persyaratan yang</a:t>
            </a:r>
            <a:br>
              <a:rPr kumimoji="0" lang="id-ID" sz="3200" b="0" i="0" u="none" strike="noStrike" kern="1200" cap="none" spc="0" normalizeH="0" baseline="0" noProof="0" dirty="0" smtClean="0">
                <a:ln>
                  <a:noFill/>
                </a:ln>
                <a:solidFill>
                  <a:schemeClr val="tx1"/>
                </a:solidFill>
                <a:effectLst/>
                <a:uLnTx/>
                <a:uFillTx/>
                <a:latin typeface="+mn-lt"/>
                <a:ea typeface="+mn-ea"/>
                <a:cs typeface="+mn-cs"/>
              </a:rPr>
            </a:br>
            <a:r>
              <a:rPr kumimoji="0" lang="id-ID" sz="3200" b="0" i="0" u="none" strike="noStrike" kern="1200" cap="none" spc="0" normalizeH="0" baseline="0" noProof="0" dirty="0" smtClean="0">
                <a:ln>
                  <a:noFill/>
                </a:ln>
                <a:solidFill>
                  <a:schemeClr val="tx1"/>
                </a:solidFill>
                <a:effectLst/>
                <a:uLnTx/>
                <a:uFillTx/>
                <a:latin typeface="+mn-lt"/>
                <a:ea typeface="+mn-ea"/>
                <a:cs typeface="+mn-cs"/>
              </a:rPr>
              <a:t>harus dipenuhi oleh sebuah produk (barang atau jasa). </a:t>
            </a:r>
          </a:p>
          <a:p>
            <a:pPr marL="342900" marR="0" lvl="0" indent="-342900" algn="l" defTabSz="914400" rtl="0" eaLnBrk="1" fontAlgn="auto" latinLnBrk="0" hangingPunct="1">
              <a:lnSpc>
                <a:spcPct val="100000"/>
              </a:lnSpc>
              <a:spcBef>
                <a:spcPct val="20000"/>
              </a:spcBef>
              <a:spcAft>
                <a:spcPts val="0"/>
              </a:spcAft>
              <a:buClrTx/>
              <a:buSzTx/>
              <a:tabLst/>
              <a:defRPr/>
            </a:pPr>
            <a:r>
              <a:rPr lang="id-ID" sz="3200" dirty="0" smtClean="0"/>
              <a:t>    4. H</a:t>
            </a:r>
            <a:r>
              <a:rPr kumimoji="0" lang="id-ID" sz="3200" b="0" i="0" u="none" strike="noStrike" kern="1200" cap="none" spc="0" normalizeH="0" baseline="0" noProof="0" dirty="0" smtClean="0">
                <a:ln>
                  <a:noFill/>
                </a:ln>
                <a:solidFill>
                  <a:schemeClr val="tx1"/>
                </a:solidFill>
                <a:effectLst/>
                <a:uLnTx/>
                <a:uFillTx/>
                <a:latin typeface="+mn-lt"/>
                <a:ea typeface="+mn-ea"/>
                <a:cs typeface="+mn-cs"/>
              </a:rPr>
              <a:t>anya</a:t>
            </a:r>
            <a:r>
              <a:rPr lang="id-ID" sz="3200" dirty="0" smtClean="0"/>
              <a:t> </a:t>
            </a:r>
            <a:r>
              <a:rPr kumimoji="0" lang="id-ID" sz="3200" b="0" i="0" u="none" strike="noStrike" kern="1200" cap="none" spc="0" normalizeH="0" baseline="0" noProof="0" dirty="0" smtClean="0">
                <a:ln>
                  <a:noFill/>
                </a:ln>
                <a:solidFill>
                  <a:schemeClr val="tx1"/>
                </a:solidFill>
                <a:effectLst/>
                <a:uLnTx/>
                <a:uFillTx/>
                <a:latin typeface="+mn-lt"/>
                <a:ea typeface="+mn-ea"/>
                <a:cs typeface="+mn-cs"/>
              </a:rPr>
              <a:t>merupakan standar sistem manajemen kualitas. Namun, bagaimanapun juga</a:t>
            </a:r>
            <a:br>
              <a:rPr kumimoji="0" lang="id-ID" sz="3200" b="0" i="0" u="none" strike="noStrike" kern="1200" cap="none" spc="0" normalizeH="0" baseline="0" noProof="0" dirty="0" smtClean="0">
                <a:ln>
                  <a:noFill/>
                </a:ln>
                <a:solidFill>
                  <a:schemeClr val="tx1"/>
                </a:solidFill>
                <a:effectLst/>
                <a:uLnTx/>
                <a:uFillTx/>
                <a:latin typeface="+mn-lt"/>
                <a:ea typeface="+mn-ea"/>
                <a:cs typeface="+mn-cs"/>
              </a:rPr>
            </a:br>
            <a:r>
              <a:rPr kumimoji="0" lang="id-ID" sz="3200" b="0" i="0" u="none" strike="noStrike" kern="1200" cap="none" spc="0" normalizeH="0" baseline="0" noProof="0" dirty="0" smtClean="0">
                <a:ln>
                  <a:noFill/>
                </a:ln>
                <a:solidFill>
                  <a:schemeClr val="tx1"/>
                </a:solidFill>
                <a:effectLst/>
                <a:uLnTx/>
                <a:uFillTx/>
                <a:latin typeface="+mn-lt"/>
                <a:ea typeface="+mn-ea"/>
                <a:cs typeface="+mn-cs"/>
              </a:rPr>
              <a:t>diharapkan bahwa produk yang dihasilkan dari suatu sistem manajemen kualitas</a:t>
            </a:r>
            <a:br>
              <a:rPr kumimoji="0" lang="id-ID" sz="3200" b="0" i="0" u="none" strike="noStrike" kern="1200" cap="none" spc="0" normalizeH="0" baseline="0" noProof="0" dirty="0" smtClean="0">
                <a:ln>
                  <a:noFill/>
                </a:ln>
                <a:solidFill>
                  <a:schemeClr val="tx1"/>
                </a:solidFill>
                <a:effectLst/>
                <a:uLnTx/>
                <a:uFillTx/>
                <a:latin typeface="+mn-lt"/>
                <a:ea typeface="+mn-ea"/>
                <a:cs typeface="+mn-cs"/>
              </a:rPr>
            </a:br>
            <a:r>
              <a:rPr kumimoji="0" lang="id-ID" sz="3200" b="0" i="0" u="none" strike="noStrike" kern="1200" cap="none" spc="0" normalizeH="0" baseline="0" noProof="0" dirty="0" smtClean="0">
                <a:ln>
                  <a:noFill/>
                </a:ln>
                <a:solidFill>
                  <a:schemeClr val="tx1"/>
                </a:solidFill>
                <a:effectLst/>
                <a:uLnTx/>
                <a:uFillTx/>
                <a:latin typeface="+mn-lt"/>
                <a:ea typeface="+mn-ea"/>
                <a:cs typeface="+mn-cs"/>
              </a:rPr>
              <a:t>internasional, akan berkualitas baik (standar).</a:t>
            </a:r>
            <a:endParaRPr kumimoji="0" lang="id-ID"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1231525" y="68025"/>
            <a:ext cx="6055119" cy="646331"/>
          </a:xfrm>
          <a:prstGeom prst="rect">
            <a:avLst/>
          </a:prstGeom>
          <a:solidFill>
            <a:schemeClr val="accent4">
              <a:lumMod val="75000"/>
            </a:schemeClr>
          </a:solidFill>
        </p:spPr>
        <p:txBody>
          <a:bodyPr wrap="none" rtlCol="0">
            <a:spAutoFit/>
          </a:bodyPr>
          <a:lstStyle/>
          <a:p>
            <a:r>
              <a:rPr lang="id-ID" sz="3600" b="1" dirty="0" smtClean="0">
                <a:solidFill>
                  <a:schemeClr val="bg1"/>
                </a:solidFill>
              </a:rPr>
              <a:t>MANFAAT QSM-ISO 9001:2008</a:t>
            </a:r>
            <a:endParaRPr lang="id-ID" sz="3600" b="1" dirty="0">
              <a:solidFill>
                <a:schemeClr val="bg1"/>
              </a:solidFill>
            </a:endParaRPr>
          </a:p>
        </p:txBody>
      </p:sp>
      <p:pic>
        <p:nvPicPr>
          <p:cNvPr id="10" name="Picture 2" descr="http://konsultaniso.web.id/wp-content/uploads/2011/11/konsultan-iso-9001-150x150.png"/>
          <p:cNvPicPr>
            <a:picLocks noChangeAspect="1" noChangeArrowheads="1"/>
          </p:cNvPicPr>
          <p:nvPr/>
        </p:nvPicPr>
        <p:blipFill>
          <a:blip r:embed="rId3"/>
          <a:srcRect/>
          <a:stretch>
            <a:fillRect/>
          </a:stretch>
        </p:blipFill>
        <p:spPr bwMode="auto">
          <a:xfrm>
            <a:off x="8143900" y="6000768"/>
            <a:ext cx="928694" cy="928694"/>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79874" name="Picture 2" descr="sky blue modern power point template"/>
          <p:cNvPicPr>
            <a:picLocks noChangeAspect="1" noChangeArrowheads="1"/>
          </p:cNvPicPr>
          <p:nvPr/>
        </p:nvPicPr>
        <p:blipFill>
          <a:blip r:embed="rId2"/>
          <a:srcRect/>
          <a:stretch>
            <a:fillRect/>
          </a:stretch>
        </p:blipFill>
        <p:spPr bwMode="auto">
          <a:xfrm>
            <a:off x="-32" y="0"/>
            <a:ext cx="9144032" cy="7029502"/>
          </a:xfrm>
          <a:prstGeom prst="rect">
            <a:avLst/>
          </a:prstGeom>
          <a:noFill/>
        </p:spPr>
      </p:pic>
      <p:sp>
        <p:nvSpPr>
          <p:cNvPr id="5" name="Content Placeholder 2"/>
          <p:cNvSpPr txBox="1">
            <a:spLocks/>
          </p:cNvSpPr>
          <p:nvPr/>
        </p:nvSpPr>
        <p:spPr>
          <a:xfrm>
            <a:off x="0" y="722337"/>
            <a:ext cx="9144000" cy="6278563"/>
          </a:xfrm>
          <a:prstGeom prst="rect">
            <a:avLst/>
          </a:prstGeom>
        </p:spPr>
        <p:txBody>
          <a:bodyPr vert="horz" lIns="91440" tIns="45720" rIns="91440" bIns="45720" rtlCol="0">
            <a:noAutofit/>
          </a:bodyPr>
          <a:lstStyle/>
          <a:p>
            <a:pPr marL="216000" lvl="0" indent="-216000"/>
            <a:r>
              <a:rPr lang="id-ID" sz="3600" b="1" dirty="0" smtClean="0"/>
              <a:t>    Adalah </a:t>
            </a:r>
          </a:p>
          <a:p>
            <a:pPr marL="216000" lvl="0" indent="-216000"/>
            <a:r>
              <a:rPr lang="id-ID" sz="3600" b="1" dirty="0" smtClean="0"/>
              <a:t>   Merupakan prosedur terdokumentasi dan praktek - praktek standar untuk manajemen sistem, yang bertujuan menjamin kesesuaian dari suatu proses dan produk (barang atau jasa) terhadap kebutuhan atau persyaratan tertentu, dimana kebutuhan</a:t>
            </a:r>
            <a:br>
              <a:rPr lang="id-ID" sz="3600" b="1" dirty="0" smtClean="0"/>
            </a:br>
            <a:r>
              <a:rPr lang="id-ID" sz="3600" b="1" dirty="0" smtClean="0"/>
              <a:t>atau persyaratan tertentu tersebut ditentukan atau dispesifikasikan oleh Pelanggan dan Organisasi.</a:t>
            </a:r>
            <a:br>
              <a:rPr lang="id-ID" sz="3600" b="1" dirty="0" smtClean="0"/>
            </a:br>
            <a:endParaRPr lang="id-ID" sz="3600" b="1" dirty="0"/>
          </a:p>
        </p:txBody>
      </p:sp>
      <p:sp>
        <p:nvSpPr>
          <p:cNvPr id="9" name="TextBox 8"/>
          <p:cNvSpPr txBox="1"/>
          <p:nvPr/>
        </p:nvSpPr>
        <p:spPr>
          <a:xfrm>
            <a:off x="142844" y="68025"/>
            <a:ext cx="8705204" cy="646331"/>
          </a:xfrm>
          <a:prstGeom prst="rect">
            <a:avLst/>
          </a:prstGeom>
          <a:solidFill>
            <a:schemeClr val="accent4">
              <a:lumMod val="75000"/>
            </a:schemeClr>
          </a:solidFill>
        </p:spPr>
        <p:txBody>
          <a:bodyPr wrap="none" rtlCol="0">
            <a:spAutoFit/>
          </a:bodyPr>
          <a:lstStyle/>
          <a:p>
            <a:r>
              <a:rPr lang="id-ID" sz="3600" b="1" dirty="0" smtClean="0">
                <a:solidFill>
                  <a:schemeClr val="bg1"/>
                </a:solidFill>
              </a:rPr>
              <a:t>KESIMPULAN MANFAAT QSM-ISO 9001:2008</a:t>
            </a:r>
            <a:endParaRPr lang="id-ID" sz="3600" b="1" dirty="0">
              <a:solidFill>
                <a:schemeClr val="bg1"/>
              </a:solidFill>
            </a:endParaRPr>
          </a:p>
        </p:txBody>
      </p:sp>
      <p:pic>
        <p:nvPicPr>
          <p:cNvPr id="7" name="Picture 2" descr="http://konsultaniso.web.id/wp-content/uploads/2011/11/konsultan-iso-9001-150x150.png"/>
          <p:cNvPicPr>
            <a:picLocks noChangeAspect="1" noChangeArrowheads="1"/>
          </p:cNvPicPr>
          <p:nvPr/>
        </p:nvPicPr>
        <p:blipFill>
          <a:blip r:embed="rId3"/>
          <a:srcRect/>
          <a:stretch>
            <a:fillRect/>
          </a:stretch>
        </p:blipFill>
        <p:spPr bwMode="auto">
          <a:xfrm>
            <a:off x="8143900" y="6000768"/>
            <a:ext cx="928694" cy="928694"/>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79874" name="Picture 2" descr="sky blue modern power point template"/>
          <p:cNvPicPr>
            <a:picLocks noChangeAspect="1" noChangeArrowheads="1"/>
          </p:cNvPicPr>
          <p:nvPr/>
        </p:nvPicPr>
        <p:blipFill>
          <a:blip r:embed="rId2"/>
          <a:srcRect/>
          <a:stretch>
            <a:fillRect/>
          </a:stretch>
        </p:blipFill>
        <p:spPr bwMode="auto">
          <a:xfrm>
            <a:off x="-32" y="0"/>
            <a:ext cx="9144032" cy="7029502"/>
          </a:xfrm>
          <a:prstGeom prst="rect">
            <a:avLst/>
          </a:prstGeom>
          <a:noFill/>
        </p:spPr>
      </p:pic>
      <p:sp>
        <p:nvSpPr>
          <p:cNvPr id="5" name="Content Placeholder 2"/>
          <p:cNvSpPr txBox="1">
            <a:spLocks/>
          </p:cNvSpPr>
          <p:nvPr/>
        </p:nvSpPr>
        <p:spPr>
          <a:xfrm>
            <a:off x="0" y="357166"/>
            <a:ext cx="9144000" cy="6278563"/>
          </a:xfrm>
          <a:prstGeom prst="rect">
            <a:avLst/>
          </a:prstGeom>
        </p:spPr>
        <p:txBody>
          <a:bodyPr vert="horz" lIns="91440" tIns="45720" rIns="91440" bIns="45720" rtlCol="0">
            <a:normAutofit/>
          </a:bodyPr>
          <a:lstStyle/>
          <a:p>
            <a:pPr marL="342900" lvl="0" indent="-342900">
              <a:spcBef>
                <a:spcPct val="20000"/>
              </a:spcBef>
            </a:pPr>
            <a:r>
              <a:rPr lang="id-ID" sz="4000" dirty="0" smtClean="0"/>
              <a:t>    </a:t>
            </a:r>
          </a:p>
          <a:p>
            <a:pPr marL="342900" lvl="0" indent="-342900">
              <a:spcBef>
                <a:spcPct val="20000"/>
              </a:spcBef>
            </a:pPr>
            <a:r>
              <a:rPr lang="id-ID" sz="4000" dirty="0" smtClean="0"/>
              <a:t>    1. Meningkatkan Kepercayaan Pelanggan</a:t>
            </a:r>
            <a:br>
              <a:rPr lang="id-ID" sz="4000" dirty="0" smtClean="0"/>
            </a:br>
            <a:r>
              <a:rPr lang="id-ID" sz="4000" dirty="0" smtClean="0"/>
              <a:t>2. Jaminan Kualitas Produk dan Proses</a:t>
            </a:r>
            <a:br>
              <a:rPr lang="id-ID" sz="4000" dirty="0" smtClean="0"/>
            </a:br>
            <a:r>
              <a:rPr lang="id-ID" sz="4000" dirty="0" smtClean="0"/>
              <a:t>3. Meningkatkan Produktivitas </a:t>
            </a:r>
          </a:p>
          <a:p>
            <a:pPr marL="342900" lvl="0" indent="-342900">
              <a:spcBef>
                <a:spcPct val="20000"/>
              </a:spcBef>
            </a:pPr>
            <a:r>
              <a:rPr lang="id-ID" sz="4000" dirty="0" smtClean="0"/>
              <a:t>        perusahaan &amp; “market gain”</a:t>
            </a:r>
            <a:br>
              <a:rPr lang="id-ID" sz="4000" dirty="0" smtClean="0"/>
            </a:br>
            <a:r>
              <a:rPr lang="id-ID" sz="4000" dirty="0" smtClean="0"/>
              <a:t>4. Meningkatkan motivasi, moral &amp; </a:t>
            </a:r>
          </a:p>
          <a:p>
            <a:pPr marL="342900" lvl="0" indent="-342900">
              <a:spcBef>
                <a:spcPct val="20000"/>
              </a:spcBef>
            </a:pPr>
            <a:r>
              <a:rPr lang="id-ID" sz="4000" dirty="0" smtClean="0"/>
              <a:t>        kinerja karyawan</a:t>
            </a:r>
            <a:br>
              <a:rPr lang="id-ID" sz="4000" dirty="0" smtClean="0"/>
            </a:br>
            <a:r>
              <a:rPr lang="id-ID" sz="4000" dirty="0" smtClean="0"/>
              <a:t>5. Sebagai alat analisa kompetitor     </a:t>
            </a:r>
          </a:p>
          <a:p>
            <a:pPr marL="342900" lvl="0" indent="-342900">
              <a:spcBef>
                <a:spcPct val="20000"/>
              </a:spcBef>
            </a:pPr>
            <a:r>
              <a:rPr lang="id-ID" sz="4000" dirty="0" smtClean="0"/>
              <a:t>        perusahaan</a:t>
            </a:r>
            <a:endParaRPr lang="id-ID" sz="4000" dirty="0"/>
          </a:p>
        </p:txBody>
      </p:sp>
      <p:sp>
        <p:nvSpPr>
          <p:cNvPr id="9" name="TextBox 8"/>
          <p:cNvSpPr txBox="1"/>
          <p:nvPr/>
        </p:nvSpPr>
        <p:spPr>
          <a:xfrm>
            <a:off x="142844" y="68025"/>
            <a:ext cx="8788303" cy="646331"/>
          </a:xfrm>
          <a:prstGeom prst="rect">
            <a:avLst/>
          </a:prstGeom>
          <a:solidFill>
            <a:schemeClr val="accent4">
              <a:lumMod val="75000"/>
            </a:schemeClr>
          </a:solidFill>
        </p:spPr>
        <p:txBody>
          <a:bodyPr wrap="none" rtlCol="0">
            <a:spAutoFit/>
          </a:bodyPr>
          <a:lstStyle/>
          <a:p>
            <a:r>
              <a:rPr lang="id-ID" sz="3600" b="1" dirty="0" smtClean="0">
                <a:solidFill>
                  <a:schemeClr val="bg1"/>
                </a:solidFill>
              </a:rPr>
              <a:t>11 MANFAAT </a:t>
            </a:r>
            <a:r>
              <a:rPr lang="id-ID" sz="3600" b="1" dirty="0" smtClean="0">
                <a:solidFill>
                  <a:srgbClr val="FFFF00"/>
                </a:solidFill>
              </a:rPr>
              <a:t>Penerapan</a:t>
            </a:r>
            <a:r>
              <a:rPr lang="id-ID" sz="3600" b="1" dirty="0" smtClean="0">
                <a:solidFill>
                  <a:schemeClr val="bg1"/>
                </a:solidFill>
              </a:rPr>
              <a:t> QSM-ISO 9001:2008</a:t>
            </a:r>
            <a:endParaRPr lang="id-ID" sz="3600" b="1" dirty="0">
              <a:solidFill>
                <a:schemeClr val="bg1"/>
              </a:solidFill>
            </a:endParaRPr>
          </a:p>
        </p:txBody>
      </p:sp>
      <p:pic>
        <p:nvPicPr>
          <p:cNvPr id="7" name="Picture 2" descr="http://konsultaniso.web.id/wp-content/uploads/2011/11/konsultan-iso-9001-150x150.png"/>
          <p:cNvPicPr>
            <a:picLocks noChangeAspect="1" noChangeArrowheads="1"/>
          </p:cNvPicPr>
          <p:nvPr/>
        </p:nvPicPr>
        <p:blipFill>
          <a:blip r:embed="rId3"/>
          <a:srcRect/>
          <a:stretch>
            <a:fillRect/>
          </a:stretch>
        </p:blipFill>
        <p:spPr bwMode="auto">
          <a:xfrm>
            <a:off x="8143900" y="6000768"/>
            <a:ext cx="928694" cy="92869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79874" name="Picture 2" descr="sky blue modern power point template"/>
          <p:cNvPicPr>
            <a:picLocks noChangeAspect="1" noChangeArrowheads="1"/>
          </p:cNvPicPr>
          <p:nvPr/>
        </p:nvPicPr>
        <p:blipFill>
          <a:blip r:embed="rId2"/>
          <a:srcRect/>
          <a:stretch>
            <a:fillRect/>
          </a:stretch>
        </p:blipFill>
        <p:spPr bwMode="auto">
          <a:xfrm>
            <a:off x="-32" y="-24"/>
            <a:ext cx="9144032" cy="7029502"/>
          </a:xfrm>
          <a:prstGeom prst="rect">
            <a:avLst/>
          </a:prstGeom>
          <a:noFill/>
        </p:spPr>
      </p:pic>
      <p:sp>
        <p:nvSpPr>
          <p:cNvPr id="5" name="Content Placeholder 2"/>
          <p:cNvSpPr txBox="1">
            <a:spLocks/>
          </p:cNvSpPr>
          <p:nvPr/>
        </p:nvSpPr>
        <p:spPr>
          <a:xfrm>
            <a:off x="-142908" y="793775"/>
            <a:ext cx="9358346" cy="6278563"/>
          </a:xfrm>
          <a:prstGeom prst="rect">
            <a:avLst/>
          </a:prstGeom>
        </p:spPr>
        <p:txBody>
          <a:bodyPr vert="horz" lIns="91440" tIns="45720" rIns="91440" bIns="45720" rtlCol="0">
            <a:noAutofit/>
          </a:bodyPr>
          <a:lstStyle/>
          <a:p>
            <a:pPr marL="342900" lvl="0" indent="-342900"/>
            <a:r>
              <a:rPr lang="id-ID" sz="4000" dirty="0" smtClean="0"/>
              <a:t>    6. Meningkatkan hubungan saling </a:t>
            </a:r>
          </a:p>
          <a:p>
            <a:pPr marL="342900" lvl="0" indent="-342900"/>
            <a:r>
              <a:rPr lang="id-ID" sz="4000" dirty="0" smtClean="0"/>
              <a:t>         menguntungkan dengan pemasok</a:t>
            </a:r>
            <a:br>
              <a:rPr lang="id-ID" sz="4000" dirty="0" smtClean="0"/>
            </a:br>
            <a:r>
              <a:rPr lang="id-ID" sz="4000" dirty="0" smtClean="0"/>
              <a:t>7. Meningkatkan cost efficiency &amp; </a:t>
            </a:r>
          </a:p>
          <a:p>
            <a:pPr marL="342900" lvl="0" indent="-342900"/>
            <a:r>
              <a:rPr lang="id-ID" sz="4000" dirty="0" smtClean="0"/>
              <a:t>       keamanan produk</a:t>
            </a:r>
            <a:br>
              <a:rPr lang="id-ID" sz="4000" dirty="0" smtClean="0"/>
            </a:br>
            <a:r>
              <a:rPr lang="id-ID" sz="4000" dirty="0" smtClean="0"/>
              <a:t>8. Meningkatkan komunikasi internal</a:t>
            </a:r>
            <a:br>
              <a:rPr lang="id-ID" sz="4000" dirty="0" smtClean="0"/>
            </a:br>
            <a:r>
              <a:rPr lang="id-ID" sz="4000" dirty="0" smtClean="0"/>
              <a:t>9. Meningkatkan image positif  </a:t>
            </a:r>
          </a:p>
          <a:p>
            <a:pPr marL="342900" lvl="0" indent="-342900"/>
            <a:r>
              <a:rPr lang="id-ID" sz="4000" dirty="0" smtClean="0"/>
              <a:t>        perusahaan</a:t>
            </a:r>
            <a:br>
              <a:rPr lang="id-ID" sz="4000" dirty="0" smtClean="0"/>
            </a:br>
            <a:r>
              <a:rPr lang="id-ID" sz="4000" dirty="0" smtClean="0"/>
              <a:t>10.  Sistem terdokumentasi</a:t>
            </a:r>
            <a:br>
              <a:rPr lang="id-ID" sz="4000" dirty="0" smtClean="0"/>
            </a:br>
            <a:r>
              <a:rPr lang="id-ID" sz="4000" dirty="0" smtClean="0"/>
              <a:t>11. Media untuk Pelatihan dan Pendidikan</a:t>
            </a:r>
            <a:br>
              <a:rPr lang="id-ID" sz="4000" dirty="0" smtClean="0"/>
            </a:br>
            <a:endParaRPr lang="id-ID" sz="4000" dirty="0"/>
          </a:p>
        </p:txBody>
      </p:sp>
      <p:sp>
        <p:nvSpPr>
          <p:cNvPr id="9" name="TextBox 8"/>
          <p:cNvSpPr txBox="1"/>
          <p:nvPr/>
        </p:nvSpPr>
        <p:spPr>
          <a:xfrm>
            <a:off x="142844" y="68025"/>
            <a:ext cx="8788303" cy="646331"/>
          </a:xfrm>
          <a:prstGeom prst="rect">
            <a:avLst/>
          </a:prstGeom>
          <a:solidFill>
            <a:schemeClr val="accent4">
              <a:lumMod val="75000"/>
            </a:schemeClr>
          </a:solidFill>
        </p:spPr>
        <p:txBody>
          <a:bodyPr wrap="none" rtlCol="0">
            <a:spAutoFit/>
          </a:bodyPr>
          <a:lstStyle/>
          <a:p>
            <a:r>
              <a:rPr lang="id-ID" sz="3600" b="1" dirty="0" smtClean="0">
                <a:solidFill>
                  <a:schemeClr val="bg1"/>
                </a:solidFill>
              </a:rPr>
              <a:t>11 MANFAAT </a:t>
            </a:r>
            <a:r>
              <a:rPr lang="id-ID" sz="3600" b="1" dirty="0" smtClean="0">
                <a:solidFill>
                  <a:srgbClr val="FFFF00"/>
                </a:solidFill>
              </a:rPr>
              <a:t>Penerapan</a:t>
            </a:r>
            <a:r>
              <a:rPr lang="id-ID" sz="3600" b="1" dirty="0" smtClean="0">
                <a:solidFill>
                  <a:schemeClr val="bg1"/>
                </a:solidFill>
              </a:rPr>
              <a:t> QSM-ISO 9001:2008</a:t>
            </a:r>
            <a:endParaRPr lang="id-ID" sz="3600" b="1" dirty="0">
              <a:solidFill>
                <a:schemeClr val="bg1"/>
              </a:solidFill>
            </a:endParaRPr>
          </a:p>
        </p:txBody>
      </p:sp>
      <p:pic>
        <p:nvPicPr>
          <p:cNvPr id="7" name="Picture 2" descr="http://konsultaniso.web.id/wp-content/uploads/2011/11/konsultan-iso-9001-150x150.png"/>
          <p:cNvPicPr>
            <a:picLocks noChangeAspect="1" noChangeArrowheads="1"/>
          </p:cNvPicPr>
          <p:nvPr/>
        </p:nvPicPr>
        <p:blipFill>
          <a:blip r:embed="rId3"/>
          <a:srcRect/>
          <a:stretch>
            <a:fillRect/>
          </a:stretch>
        </p:blipFill>
        <p:spPr bwMode="auto">
          <a:xfrm>
            <a:off x="8143900" y="6000768"/>
            <a:ext cx="928694" cy="92869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79874" name="Picture 2" descr="sky blue modern power point template"/>
          <p:cNvPicPr>
            <a:picLocks noChangeAspect="1" noChangeArrowheads="1"/>
          </p:cNvPicPr>
          <p:nvPr/>
        </p:nvPicPr>
        <p:blipFill>
          <a:blip r:embed="rId2"/>
          <a:srcRect/>
          <a:stretch>
            <a:fillRect/>
          </a:stretch>
        </p:blipFill>
        <p:spPr bwMode="auto">
          <a:xfrm>
            <a:off x="-32" y="-24"/>
            <a:ext cx="9144032" cy="7029502"/>
          </a:xfrm>
          <a:prstGeom prst="rect">
            <a:avLst/>
          </a:prstGeom>
          <a:noFill/>
        </p:spPr>
      </p:pic>
      <p:sp>
        <p:nvSpPr>
          <p:cNvPr id="5" name="Content Placeholder 2"/>
          <p:cNvSpPr txBox="1">
            <a:spLocks/>
          </p:cNvSpPr>
          <p:nvPr/>
        </p:nvSpPr>
        <p:spPr>
          <a:xfrm>
            <a:off x="0" y="1071546"/>
            <a:ext cx="9358346" cy="6278563"/>
          </a:xfrm>
          <a:prstGeom prst="rect">
            <a:avLst/>
          </a:prstGeom>
        </p:spPr>
        <p:txBody>
          <a:bodyPr vert="horz" lIns="91440" tIns="45720" rIns="91440" bIns="45720" rtlCol="0">
            <a:noAutofit/>
          </a:bodyPr>
          <a:lstStyle/>
          <a:p>
            <a:pPr marL="342900" lvl="0" indent="-342900"/>
            <a:r>
              <a:rPr lang="id-ID" sz="3600" dirty="0" smtClean="0"/>
              <a:t/>
            </a:r>
            <a:br>
              <a:rPr lang="id-ID" sz="3600" dirty="0" smtClean="0"/>
            </a:br>
            <a:r>
              <a:rPr lang="id-ID" sz="3600" dirty="0" smtClean="0"/>
              <a:t>1. Proses yang terkait dengan pelangan</a:t>
            </a:r>
            <a:br>
              <a:rPr lang="id-ID" sz="3600" dirty="0" smtClean="0"/>
            </a:br>
            <a:r>
              <a:rPr lang="id-ID" sz="3600" dirty="0" smtClean="0"/>
              <a:t>2. Sistem Kepemimpinan / Leadership</a:t>
            </a:r>
            <a:br>
              <a:rPr lang="id-ID" sz="3600" dirty="0" smtClean="0"/>
            </a:br>
            <a:r>
              <a:rPr lang="id-ID" sz="3600" dirty="0" smtClean="0"/>
              <a:t>3. Manajemen sumber daya</a:t>
            </a:r>
            <a:br>
              <a:rPr lang="id-ID" sz="3600" dirty="0" smtClean="0"/>
            </a:br>
            <a:r>
              <a:rPr lang="id-ID" sz="3600" dirty="0" smtClean="0"/>
              <a:t>4. Perbaikan dan peningkatan proses</a:t>
            </a:r>
            <a:br>
              <a:rPr lang="id-ID" sz="3600" dirty="0" smtClean="0"/>
            </a:br>
            <a:r>
              <a:rPr lang="id-ID" sz="3600" dirty="0" smtClean="0"/>
              <a:t>5. Sistem manajemen</a:t>
            </a:r>
            <a:br>
              <a:rPr lang="id-ID" sz="3600" dirty="0" smtClean="0"/>
            </a:br>
            <a:r>
              <a:rPr lang="id-ID" sz="3600" dirty="0" smtClean="0"/>
              <a:t>6. Sistem perbaikan yang berkesinambungan</a:t>
            </a:r>
            <a:br>
              <a:rPr lang="id-ID" sz="3600" dirty="0" smtClean="0"/>
            </a:br>
            <a:r>
              <a:rPr lang="id-ID" sz="3600" dirty="0" smtClean="0"/>
              <a:t>7. Pengambilan keputusan yang Factual</a:t>
            </a:r>
            <a:br>
              <a:rPr lang="id-ID" sz="3600" dirty="0" smtClean="0"/>
            </a:br>
            <a:r>
              <a:rPr lang="id-ID" sz="3600" dirty="0" smtClean="0"/>
              <a:t>8. Hubungan saling menguntungkan dengan </a:t>
            </a:r>
          </a:p>
          <a:p>
            <a:pPr marL="342900" lvl="0" indent="-342900"/>
            <a:r>
              <a:rPr lang="id-ID" sz="3600" dirty="0" smtClean="0"/>
              <a:t>        pemasok</a:t>
            </a:r>
            <a:br>
              <a:rPr lang="id-ID" sz="3600" dirty="0" smtClean="0"/>
            </a:br>
            <a:endParaRPr lang="id-ID" sz="3600" dirty="0"/>
          </a:p>
        </p:txBody>
      </p:sp>
      <p:sp>
        <p:nvSpPr>
          <p:cNvPr id="9" name="TextBox 8"/>
          <p:cNvSpPr txBox="1"/>
          <p:nvPr/>
        </p:nvSpPr>
        <p:spPr>
          <a:xfrm>
            <a:off x="357158" y="68025"/>
            <a:ext cx="8530540" cy="1200329"/>
          </a:xfrm>
          <a:prstGeom prst="rect">
            <a:avLst/>
          </a:prstGeom>
          <a:solidFill>
            <a:schemeClr val="accent4">
              <a:lumMod val="75000"/>
            </a:schemeClr>
          </a:solidFill>
        </p:spPr>
        <p:txBody>
          <a:bodyPr wrap="none" rtlCol="0">
            <a:spAutoFit/>
          </a:bodyPr>
          <a:lstStyle/>
          <a:p>
            <a:pPr algn="ctr"/>
            <a:r>
              <a:rPr lang="id-ID" sz="3600" b="1" dirty="0" smtClean="0">
                <a:solidFill>
                  <a:srgbClr val="FFFF00"/>
                </a:solidFill>
              </a:rPr>
              <a:t>Dengan menerapkan QSM-ISO 9001:2008</a:t>
            </a:r>
          </a:p>
          <a:p>
            <a:pPr algn="ctr"/>
            <a:r>
              <a:rPr lang="id-ID" sz="3600" b="1" dirty="0" smtClean="0">
                <a:solidFill>
                  <a:srgbClr val="FFFF00"/>
                </a:solidFill>
              </a:rPr>
              <a:t> organisasi akan berkesinambungan dalam :</a:t>
            </a:r>
            <a:endParaRPr lang="id-ID" sz="3600" b="1" dirty="0">
              <a:solidFill>
                <a:srgbClr val="FFFF00"/>
              </a:solidFill>
            </a:endParaRPr>
          </a:p>
        </p:txBody>
      </p:sp>
      <p:pic>
        <p:nvPicPr>
          <p:cNvPr id="7" name="Picture 2" descr="http://konsultaniso.web.id/wp-content/uploads/2011/11/konsultan-iso-9001-150x150.png"/>
          <p:cNvPicPr>
            <a:picLocks noChangeAspect="1" noChangeArrowheads="1"/>
          </p:cNvPicPr>
          <p:nvPr/>
        </p:nvPicPr>
        <p:blipFill>
          <a:blip r:embed="rId3"/>
          <a:srcRect/>
          <a:stretch>
            <a:fillRect/>
          </a:stretch>
        </p:blipFill>
        <p:spPr bwMode="auto">
          <a:xfrm>
            <a:off x="8143900" y="5857892"/>
            <a:ext cx="928694" cy="92869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alliedautomotive.com/Portals/157413/images/ISO-9001-2008-Certified.jpg"/>
          <p:cNvPicPr>
            <a:picLocks noChangeAspect="1" noChangeArrowheads="1"/>
          </p:cNvPicPr>
          <p:nvPr/>
        </p:nvPicPr>
        <p:blipFill>
          <a:blip r:embed="rId2"/>
          <a:srcRect/>
          <a:stretch>
            <a:fillRect/>
          </a:stretch>
        </p:blipFill>
        <p:spPr bwMode="auto">
          <a:xfrm>
            <a:off x="285720" y="142852"/>
            <a:ext cx="8058150" cy="6334126"/>
          </a:xfrm>
          <a:prstGeom prst="rect">
            <a:avLst/>
          </a:prstGeom>
          <a:noFill/>
        </p:spPr>
      </p:pic>
      <p:sp>
        <p:nvSpPr>
          <p:cNvPr id="5" name="Title 1"/>
          <p:cNvSpPr txBox="1">
            <a:spLocks/>
          </p:cNvSpPr>
          <p:nvPr/>
        </p:nvSpPr>
        <p:spPr>
          <a:xfrm>
            <a:off x="5500694" y="5357834"/>
            <a:ext cx="3643338"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0" normalizeH="0" baseline="0" noProof="0" dirty="0" smtClean="0">
                <a:ln>
                  <a:noFill/>
                </a:ln>
                <a:solidFill>
                  <a:srgbClr val="C00000"/>
                </a:solidFill>
                <a:effectLst/>
                <a:uLnTx/>
                <a:uFillTx/>
                <a:latin typeface="+mj-lt"/>
                <a:ea typeface="+mj-ea"/>
                <a:cs typeface="+mj-cs"/>
              </a:rPr>
              <a:t>DALAM</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4400" b="1" i="0" u="none" strike="noStrike" kern="1200" cap="none" spc="0" normalizeH="0" baseline="0" noProof="0" dirty="0" smtClean="0">
                <a:ln>
                  <a:noFill/>
                </a:ln>
                <a:solidFill>
                  <a:srgbClr val="C00000"/>
                </a:solidFill>
                <a:effectLst/>
                <a:uLnTx/>
                <a:uFillTx/>
                <a:latin typeface="+mj-lt"/>
                <a:ea typeface="+mj-ea"/>
                <a:cs typeface="+mj-cs"/>
              </a:rPr>
              <a:t>SEJARAH</a:t>
            </a:r>
            <a:endParaRPr kumimoji="0" lang="id-ID" sz="44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20482" name="Picture 2" descr="http://2.bp.blogspot.com/-HPzNz4YrAtw/TfBruM-HIAI/AAAAAAAAAPI/Eg01ikYEmfE/s1600/motivationb.jpg"/>
          <p:cNvPicPr>
            <a:picLocks noChangeAspect="1" noChangeArrowheads="1"/>
          </p:cNvPicPr>
          <p:nvPr/>
        </p:nvPicPr>
        <p:blipFill>
          <a:blip r:embed="rId2"/>
          <a:srcRect/>
          <a:stretch>
            <a:fillRect/>
          </a:stretch>
        </p:blipFill>
        <p:spPr bwMode="auto">
          <a:xfrm flipH="1">
            <a:off x="-34" y="-24"/>
            <a:ext cx="9203367" cy="6858024"/>
          </a:xfrm>
          <a:prstGeom prst="rect">
            <a:avLst/>
          </a:prstGeom>
          <a:noFill/>
        </p:spPr>
      </p:pic>
      <p:pic>
        <p:nvPicPr>
          <p:cNvPr id="5" name="Picture 2" descr="http://www.alliedautomotive.com/Portals/157413/images/ISO-9001-2008-Certified.jpg"/>
          <p:cNvPicPr>
            <a:picLocks noChangeAspect="1" noChangeArrowheads="1"/>
          </p:cNvPicPr>
          <p:nvPr/>
        </p:nvPicPr>
        <p:blipFill>
          <a:blip r:embed="rId3" cstate="print"/>
          <a:srcRect/>
          <a:stretch>
            <a:fillRect/>
          </a:stretch>
        </p:blipFill>
        <p:spPr bwMode="auto">
          <a:xfrm>
            <a:off x="7839134" y="2786058"/>
            <a:ext cx="1090584" cy="857256"/>
          </a:xfrm>
          <a:prstGeom prst="rect">
            <a:avLst/>
          </a:prstGeom>
          <a:noFill/>
        </p:spPr>
      </p:pic>
      <p:sp>
        <p:nvSpPr>
          <p:cNvPr id="6" name="Title 1"/>
          <p:cNvSpPr txBox="1">
            <a:spLocks/>
          </p:cNvSpPr>
          <p:nvPr/>
        </p:nvSpPr>
        <p:spPr>
          <a:xfrm>
            <a:off x="142844" y="642919"/>
            <a:ext cx="5643602" cy="2143140"/>
          </a:xfrm>
          <a:prstGeom prst="rect">
            <a:avLst/>
          </a:prstGeom>
        </p:spPr>
        <p:txBody>
          <a:bodyPr vert="horz" lIns="91440" tIns="45720" rIns="91440" bIns="45720" rtlCol="0" anchor="ctr">
            <a:noAutofit/>
          </a:bodyPr>
          <a:lstStyle/>
          <a:p>
            <a:pPr lvl="0" algn="ctr">
              <a:spcBef>
                <a:spcPct val="0"/>
              </a:spcBef>
            </a:pPr>
            <a:r>
              <a:rPr lang="id-ID" sz="4000" dirty="0"/>
              <a:t>Pemahaman </a:t>
            </a:r>
            <a:endParaRPr lang="id-ID" sz="4000" dirty="0" smtClean="0"/>
          </a:p>
          <a:p>
            <a:pPr lvl="0" algn="ctr">
              <a:spcBef>
                <a:spcPct val="0"/>
              </a:spcBef>
            </a:pPr>
            <a:r>
              <a:rPr lang="id-ID" sz="4000" dirty="0" smtClean="0"/>
              <a:t>ISO </a:t>
            </a:r>
            <a:r>
              <a:rPr lang="id-ID" sz="4000" dirty="0"/>
              <a:t>dan SOP </a:t>
            </a:r>
            <a:endParaRPr lang="id-ID" sz="4000" dirty="0" smtClean="0"/>
          </a:p>
          <a:p>
            <a:pPr lvl="0" algn="ctr">
              <a:spcBef>
                <a:spcPct val="0"/>
              </a:spcBef>
            </a:pPr>
            <a:r>
              <a:rPr lang="id-ID" sz="4000" dirty="0" smtClean="0"/>
              <a:t>bagi peningkatan</a:t>
            </a:r>
          </a:p>
          <a:p>
            <a:pPr lvl="0" algn="ctr">
              <a:spcBef>
                <a:spcPct val="0"/>
              </a:spcBef>
            </a:pPr>
            <a:r>
              <a:rPr lang="id-ID" sz="4000" dirty="0" smtClean="0"/>
              <a:t> Kualitas Perguruan Tinggi</a:t>
            </a:r>
            <a:endParaRPr kumimoji="0" lang="id-ID" sz="4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TextBox 6"/>
          <p:cNvSpPr txBox="1"/>
          <p:nvPr/>
        </p:nvSpPr>
        <p:spPr>
          <a:xfrm>
            <a:off x="6786578" y="5500702"/>
            <a:ext cx="2329100" cy="830997"/>
          </a:xfrm>
          <a:prstGeom prst="rect">
            <a:avLst/>
          </a:prstGeom>
          <a:noFill/>
        </p:spPr>
        <p:txBody>
          <a:bodyPr wrap="none" rtlCol="0">
            <a:spAutoFit/>
          </a:bodyPr>
          <a:lstStyle/>
          <a:p>
            <a:pPr algn="ctr"/>
            <a:r>
              <a:rPr lang="id-ID" sz="2400" b="1" dirty="0" smtClean="0"/>
              <a:t>Oleh : </a:t>
            </a:r>
          </a:p>
          <a:p>
            <a:pPr algn="ctr"/>
            <a:r>
              <a:rPr lang="id-ID" sz="2400" b="1" dirty="0" smtClean="0"/>
              <a:t>M Budi Djatmiko</a:t>
            </a:r>
            <a:endParaRPr lang="id-ID" sz="2400" b="1" dirty="0"/>
          </a:p>
        </p:txBody>
      </p:sp>
      <p:grpSp>
        <p:nvGrpSpPr>
          <p:cNvPr id="4" name="Group 270"/>
          <p:cNvGrpSpPr>
            <a:grpSpLocks/>
          </p:cNvGrpSpPr>
          <p:nvPr/>
        </p:nvGrpSpPr>
        <p:grpSpPr bwMode="auto">
          <a:xfrm>
            <a:off x="7786710" y="4214818"/>
            <a:ext cx="1214414" cy="1000132"/>
            <a:chOff x="3379" y="1026"/>
            <a:chExt cx="709" cy="660"/>
          </a:xfrm>
        </p:grpSpPr>
        <p:grpSp>
          <p:nvGrpSpPr>
            <p:cNvPr id="8" name="Group 264"/>
            <p:cNvGrpSpPr>
              <a:grpSpLocks/>
            </p:cNvGrpSpPr>
            <p:nvPr/>
          </p:nvGrpSpPr>
          <p:grpSpPr bwMode="auto">
            <a:xfrm>
              <a:off x="3379" y="1026"/>
              <a:ext cx="709" cy="455"/>
              <a:chOff x="3243" y="845"/>
              <a:chExt cx="709" cy="455"/>
            </a:xfrm>
          </p:grpSpPr>
          <p:grpSp>
            <p:nvGrpSpPr>
              <p:cNvPr id="9" name="Group 205"/>
              <p:cNvGrpSpPr>
                <a:grpSpLocks/>
              </p:cNvGrpSpPr>
              <p:nvPr/>
            </p:nvGrpSpPr>
            <p:grpSpPr bwMode="auto">
              <a:xfrm>
                <a:off x="3243" y="890"/>
                <a:ext cx="709" cy="410"/>
                <a:chOff x="885" y="698"/>
                <a:chExt cx="3990" cy="2376"/>
              </a:xfrm>
            </p:grpSpPr>
            <p:sp>
              <p:nvSpPr>
                <p:cNvPr id="13" name="Freeform 206"/>
                <p:cNvSpPr>
                  <a:spLocks/>
                </p:cNvSpPr>
                <p:nvPr/>
              </p:nvSpPr>
              <p:spPr bwMode="auto">
                <a:xfrm>
                  <a:off x="885" y="698"/>
                  <a:ext cx="3990" cy="2260"/>
                </a:xfrm>
                <a:custGeom>
                  <a:avLst/>
                  <a:gdLst/>
                  <a:ahLst/>
                  <a:cxnLst>
                    <a:cxn ang="0">
                      <a:pos x="1178" y="2379"/>
                    </a:cxn>
                    <a:cxn ang="0">
                      <a:pos x="1336" y="2347"/>
                    </a:cxn>
                    <a:cxn ang="0">
                      <a:pos x="1484" y="2292"/>
                    </a:cxn>
                    <a:cxn ang="0">
                      <a:pos x="1622" y="2213"/>
                    </a:cxn>
                    <a:cxn ang="0">
                      <a:pos x="1747" y="2113"/>
                    </a:cxn>
                    <a:cxn ang="0">
                      <a:pos x="1859" y="1994"/>
                    </a:cxn>
                    <a:cxn ang="0">
                      <a:pos x="1953" y="1860"/>
                    </a:cxn>
                    <a:cxn ang="0">
                      <a:pos x="2030" y="1710"/>
                    </a:cxn>
                    <a:cxn ang="0">
                      <a:pos x="2088" y="1548"/>
                    </a:cxn>
                    <a:cxn ang="0">
                      <a:pos x="2124" y="1376"/>
                    </a:cxn>
                    <a:cxn ang="0">
                      <a:pos x="2136" y="1194"/>
                    </a:cxn>
                    <a:cxn ang="0">
                      <a:pos x="2124" y="1012"/>
                    </a:cxn>
                    <a:cxn ang="0">
                      <a:pos x="2088" y="838"/>
                    </a:cxn>
                    <a:cxn ang="0">
                      <a:pos x="2030" y="676"/>
                    </a:cxn>
                    <a:cxn ang="0">
                      <a:pos x="1953" y="526"/>
                    </a:cxn>
                    <a:cxn ang="0">
                      <a:pos x="1859" y="391"/>
                    </a:cxn>
                    <a:cxn ang="0">
                      <a:pos x="1747" y="273"/>
                    </a:cxn>
                    <a:cxn ang="0">
                      <a:pos x="1622" y="173"/>
                    </a:cxn>
                    <a:cxn ang="0">
                      <a:pos x="1484" y="93"/>
                    </a:cxn>
                    <a:cxn ang="0">
                      <a:pos x="1336" y="38"/>
                    </a:cxn>
                    <a:cxn ang="0">
                      <a:pos x="1178" y="6"/>
                    </a:cxn>
                    <a:cxn ang="0">
                      <a:pos x="1014" y="1"/>
                    </a:cxn>
                    <a:cxn ang="0">
                      <a:pos x="853" y="25"/>
                    </a:cxn>
                    <a:cxn ang="0">
                      <a:pos x="701" y="73"/>
                    </a:cxn>
                    <a:cxn ang="0">
                      <a:pos x="559" y="144"/>
                    </a:cxn>
                    <a:cxn ang="0">
                      <a:pos x="429" y="237"/>
                    </a:cxn>
                    <a:cxn ang="0">
                      <a:pos x="314" y="349"/>
                    </a:cxn>
                    <a:cxn ang="0">
                      <a:pos x="212" y="479"/>
                    </a:cxn>
                    <a:cxn ang="0">
                      <a:pos x="129" y="625"/>
                    </a:cxn>
                    <a:cxn ang="0">
                      <a:pos x="65" y="783"/>
                    </a:cxn>
                    <a:cxn ang="0">
                      <a:pos x="22" y="953"/>
                    </a:cxn>
                    <a:cxn ang="0">
                      <a:pos x="1" y="1132"/>
                    </a:cxn>
                    <a:cxn ang="0">
                      <a:pos x="6" y="1315"/>
                    </a:cxn>
                    <a:cxn ang="0">
                      <a:pos x="34" y="1491"/>
                    </a:cxn>
                    <a:cxn ang="0">
                      <a:pos x="84" y="1657"/>
                    </a:cxn>
                    <a:cxn ang="0">
                      <a:pos x="155" y="1811"/>
                    </a:cxn>
                    <a:cxn ang="0">
                      <a:pos x="244" y="1951"/>
                    </a:cxn>
                    <a:cxn ang="0">
                      <a:pos x="350" y="2075"/>
                    </a:cxn>
                    <a:cxn ang="0">
                      <a:pos x="471" y="2181"/>
                    </a:cxn>
                    <a:cxn ang="0">
                      <a:pos x="606" y="2267"/>
                    </a:cxn>
                    <a:cxn ang="0">
                      <a:pos x="751" y="2331"/>
                    </a:cxn>
                    <a:cxn ang="0">
                      <a:pos x="906" y="2371"/>
                    </a:cxn>
                    <a:cxn ang="0">
                      <a:pos x="1069" y="2385"/>
                    </a:cxn>
                  </a:cxnLst>
                  <a:rect l="0" t="0" r="r" b="b"/>
                  <a:pathLst>
                    <a:path w="2136" h="2385">
                      <a:moveTo>
                        <a:pt x="1069" y="2385"/>
                      </a:moveTo>
                      <a:lnTo>
                        <a:pt x="1124" y="2384"/>
                      </a:lnTo>
                      <a:lnTo>
                        <a:pt x="1178" y="2379"/>
                      </a:lnTo>
                      <a:lnTo>
                        <a:pt x="1232" y="2371"/>
                      </a:lnTo>
                      <a:lnTo>
                        <a:pt x="1284" y="2360"/>
                      </a:lnTo>
                      <a:lnTo>
                        <a:pt x="1336" y="2347"/>
                      </a:lnTo>
                      <a:lnTo>
                        <a:pt x="1386" y="2331"/>
                      </a:lnTo>
                      <a:lnTo>
                        <a:pt x="1436" y="2312"/>
                      </a:lnTo>
                      <a:lnTo>
                        <a:pt x="1484" y="2292"/>
                      </a:lnTo>
                      <a:lnTo>
                        <a:pt x="1532" y="2267"/>
                      </a:lnTo>
                      <a:lnTo>
                        <a:pt x="1578" y="2241"/>
                      </a:lnTo>
                      <a:lnTo>
                        <a:pt x="1622" y="2213"/>
                      </a:lnTo>
                      <a:lnTo>
                        <a:pt x="1666" y="2181"/>
                      </a:lnTo>
                      <a:lnTo>
                        <a:pt x="1708" y="2148"/>
                      </a:lnTo>
                      <a:lnTo>
                        <a:pt x="1747" y="2113"/>
                      </a:lnTo>
                      <a:lnTo>
                        <a:pt x="1786" y="2075"/>
                      </a:lnTo>
                      <a:lnTo>
                        <a:pt x="1823" y="2036"/>
                      </a:lnTo>
                      <a:lnTo>
                        <a:pt x="1859" y="1994"/>
                      </a:lnTo>
                      <a:lnTo>
                        <a:pt x="1893" y="1951"/>
                      </a:lnTo>
                      <a:lnTo>
                        <a:pt x="1924" y="1907"/>
                      </a:lnTo>
                      <a:lnTo>
                        <a:pt x="1953" y="1860"/>
                      </a:lnTo>
                      <a:lnTo>
                        <a:pt x="1982" y="1811"/>
                      </a:lnTo>
                      <a:lnTo>
                        <a:pt x="2007" y="1762"/>
                      </a:lnTo>
                      <a:lnTo>
                        <a:pt x="2030" y="1710"/>
                      </a:lnTo>
                      <a:lnTo>
                        <a:pt x="2052" y="1657"/>
                      </a:lnTo>
                      <a:lnTo>
                        <a:pt x="2071" y="1603"/>
                      </a:lnTo>
                      <a:lnTo>
                        <a:pt x="2088" y="1548"/>
                      </a:lnTo>
                      <a:lnTo>
                        <a:pt x="2102" y="1491"/>
                      </a:lnTo>
                      <a:lnTo>
                        <a:pt x="2114" y="1433"/>
                      </a:lnTo>
                      <a:lnTo>
                        <a:pt x="2124" y="1376"/>
                      </a:lnTo>
                      <a:lnTo>
                        <a:pt x="2130" y="1315"/>
                      </a:lnTo>
                      <a:lnTo>
                        <a:pt x="2135" y="1255"/>
                      </a:lnTo>
                      <a:lnTo>
                        <a:pt x="2136" y="1194"/>
                      </a:lnTo>
                      <a:lnTo>
                        <a:pt x="2135" y="1132"/>
                      </a:lnTo>
                      <a:lnTo>
                        <a:pt x="2130" y="1072"/>
                      </a:lnTo>
                      <a:lnTo>
                        <a:pt x="2124" y="1012"/>
                      </a:lnTo>
                      <a:lnTo>
                        <a:pt x="2114" y="953"/>
                      </a:lnTo>
                      <a:lnTo>
                        <a:pt x="2102" y="895"/>
                      </a:lnTo>
                      <a:lnTo>
                        <a:pt x="2088" y="838"/>
                      </a:lnTo>
                      <a:lnTo>
                        <a:pt x="2071" y="783"/>
                      </a:lnTo>
                      <a:lnTo>
                        <a:pt x="2052" y="729"/>
                      </a:lnTo>
                      <a:lnTo>
                        <a:pt x="2030" y="676"/>
                      </a:lnTo>
                      <a:lnTo>
                        <a:pt x="2007" y="625"/>
                      </a:lnTo>
                      <a:lnTo>
                        <a:pt x="1982" y="575"/>
                      </a:lnTo>
                      <a:lnTo>
                        <a:pt x="1953" y="526"/>
                      </a:lnTo>
                      <a:lnTo>
                        <a:pt x="1924" y="479"/>
                      </a:lnTo>
                      <a:lnTo>
                        <a:pt x="1893" y="434"/>
                      </a:lnTo>
                      <a:lnTo>
                        <a:pt x="1859" y="391"/>
                      </a:lnTo>
                      <a:lnTo>
                        <a:pt x="1823" y="349"/>
                      </a:lnTo>
                      <a:lnTo>
                        <a:pt x="1786" y="310"/>
                      </a:lnTo>
                      <a:lnTo>
                        <a:pt x="1747" y="273"/>
                      </a:lnTo>
                      <a:lnTo>
                        <a:pt x="1708" y="237"/>
                      </a:lnTo>
                      <a:lnTo>
                        <a:pt x="1666" y="204"/>
                      </a:lnTo>
                      <a:lnTo>
                        <a:pt x="1622" y="173"/>
                      </a:lnTo>
                      <a:lnTo>
                        <a:pt x="1578" y="144"/>
                      </a:lnTo>
                      <a:lnTo>
                        <a:pt x="1532" y="118"/>
                      </a:lnTo>
                      <a:lnTo>
                        <a:pt x="1484" y="93"/>
                      </a:lnTo>
                      <a:lnTo>
                        <a:pt x="1436" y="73"/>
                      </a:lnTo>
                      <a:lnTo>
                        <a:pt x="1386" y="54"/>
                      </a:lnTo>
                      <a:lnTo>
                        <a:pt x="1336" y="38"/>
                      </a:lnTo>
                      <a:lnTo>
                        <a:pt x="1284" y="25"/>
                      </a:lnTo>
                      <a:lnTo>
                        <a:pt x="1232" y="14"/>
                      </a:lnTo>
                      <a:lnTo>
                        <a:pt x="1178" y="6"/>
                      </a:lnTo>
                      <a:lnTo>
                        <a:pt x="1124" y="1"/>
                      </a:lnTo>
                      <a:lnTo>
                        <a:pt x="1069" y="0"/>
                      </a:lnTo>
                      <a:lnTo>
                        <a:pt x="1014" y="1"/>
                      </a:lnTo>
                      <a:lnTo>
                        <a:pt x="960" y="6"/>
                      </a:lnTo>
                      <a:lnTo>
                        <a:pt x="906" y="14"/>
                      </a:lnTo>
                      <a:lnTo>
                        <a:pt x="853" y="25"/>
                      </a:lnTo>
                      <a:lnTo>
                        <a:pt x="802" y="38"/>
                      </a:lnTo>
                      <a:lnTo>
                        <a:pt x="751" y="54"/>
                      </a:lnTo>
                      <a:lnTo>
                        <a:pt x="701" y="73"/>
                      </a:lnTo>
                      <a:lnTo>
                        <a:pt x="653" y="93"/>
                      </a:lnTo>
                      <a:lnTo>
                        <a:pt x="606" y="118"/>
                      </a:lnTo>
                      <a:lnTo>
                        <a:pt x="559" y="144"/>
                      </a:lnTo>
                      <a:lnTo>
                        <a:pt x="515" y="173"/>
                      </a:lnTo>
                      <a:lnTo>
                        <a:pt x="471" y="204"/>
                      </a:lnTo>
                      <a:lnTo>
                        <a:pt x="429" y="237"/>
                      </a:lnTo>
                      <a:lnTo>
                        <a:pt x="389" y="273"/>
                      </a:lnTo>
                      <a:lnTo>
                        <a:pt x="350" y="310"/>
                      </a:lnTo>
                      <a:lnTo>
                        <a:pt x="314" y="349"/>
                      </a:lnTo>
                      <a:lnTo>
                        <a:pt x="277" y="391"/>
                      </a:lnTo>
                      <a:lnTo>
                        <a:pt x="244" y="434"/>
                      </a:lnTo>
                      <a:lnTo>
                        <a:pt x="212" y="479"/>
                      </a:lnTo>
                      <a:lnTo>
                        <a:pt x="183" y="526"/>
                      </a:lnTo>
                      <a:lnTo>
                        <a:pt x="155" y="575"/>
                      </a:lnTo>
                      <a:lnTo>
                        <a:pt x="129" y="625"/>
                      </a:lnTo>
                      <a:lnTo>
                        <a:pt x="106" y="676"/>
                      </a:lnTo>
                      <a:lnTo>
                        <a:pt x="84" y="729"/>
                      </a:lnTo>
                      <a:lnTo>
                        <a:pt x="65" y="783"/>
                      </a:lnTo>
                      <a:lnTo>
                        <a:pt x="48" y="838"/>
                      </a:lnTo>
                      <a:lnTo>
                        <a:pt x="34" y="895"/>
                      </a:lnTo>
                      <a:lnTo>
                        <a:pt x="22" y="953"/>
                      </a:lnTo>
                      <a:lnTo>
                        <a:pt x="12" y="1012"/>
                      </a:lnTo>
                      <a:lnTo>
                        <a:pt x="6" y="1072"/>
                      </a:lnTo>
                      <a:lnTo>
                        <a:pt x="1" y="1132"/>
                      </a:lnTo>
                      <a:lnTo>
                        <a:pt x="0" y="1194"/>
                      </a:lnTo>
                      <a:lnTo>
                        <a:pt x="1" y="1255"/>
                      </a:lnTo>
                      <a:lnTo>
                        <a:pt x="6" y="1315"/>
                      </a:lnTo>
                      <a:lnTo>
                        <a:pt x="12" y="1376"/>
                      </a:lnTo>
                      <a:lnTo>
                        <a:pt x="22" y="1433"/>
                      </a:lnTo>
                      <a:lnTo>
                        <a:pt x="34" y="1491"/>
                      </a:lnTo>
                      <a:lnTo>
                        <a:pt x="48" y="1548"/>
                      </a:lnTo>
                      <a:lnTo>
                        <a:pt x="65" y="1603"/>
                      </a:lnTo>
                      <a:lnTo>
                        <a:pt x="84" y="1657"/>
                      </a:lnTo>
                      <a:lnTo>
                        <a:pt x="106" y="1710"/>
                      </a:lnTo>
                      <a:lnTo>
                        <a:pt x="129" y="1762"/>
                      </a:lnTo>
                      <a:lnTo>
                        <a:pt x="155" y="1811"/>
                      </a:lnTo>
                      <a:lnTo>
                        <a:pt x="183" y="1860"/>
                      </a:lnTo>
                      <a:lnTo>
                        <a:pt x="212" y="1907"/>
                      </a:lnTo>
                      <a:lnTo>
                        <a:pt x="244" y="1951"/>
                      </a:lnTo>
                      <a:lnTo>
                        <a:pt x="277" y="1994"/>
                      </a:lnTo>
                      <a:lnTo>
                        <a:pt x="314" y="2036"/>
                      </a:lnTo>
                      <a:lnTo>
                        <a:pt x="350" y="2075"/>
                      </a:lnTo>
                      <a:lnTo>
                        <a:pt x="389" y="2113"/>
                      </a:lnTo>
                      <a:lnTo>
                        <a:pt x="429" y="2148"/>
                      </a:lnTo>
                      <a:lnTo>
                        <a:pt x="471" y="2181"/>
                      </a:lnTo>
                      <a:lnTo>
                        <a:pt x="515" y="2213"/>
                      </a:lnTo>
                      <a:lnTo>
                        <a:pt x="559" y="2241"/>
                      </a:lnTo>
                      <a:lnTo>
                        <a:pt x="606" y="2267"/>
                      </a:lnTo>
                      <a:lnTo>
                        <a:pt x="653" y="2292"/>
                      </a:lnTo>
                      <a:lnTo>
                        <a:pt x="701" y="2312"/>
                      </a:lnTo>
                      <a:lnTo>
                        <a:pt x="751" y="2331"/>
                      </a:lnTo>
                      <a:lnTo>
                        <a:pt x="802" y="2347"/>
                      </a:lnTo>
                      <a:lnTo>
                        <a:pt x="853" y="2360"/>
                      </a:lnTo>
                      <a:lnTo>
                        <a:pt x="906" y="2371"/>
                      </a:lnTo>
                      <a:lnTo>
                        <a:pt x="960" y="2379"/>
                      </a:lnTo>
                      <a:lnTo>
                        <a:pt x="1014" y="2384"/>
                      </a:lnTo>
                      <a:lnTo>
                        <a:pt x="1069" y="2385"/>
                      </a:lnTo>
                      <a:close/>
                    </a:path>
                  </a:pathLst>
                </a:custGeom>
                <a:solidFill>
                  <a:schemeClr val="accent2"/>
                </a:solidFill>
                <a:ln w="9525">
                  <a:solidFill>
                    <a:schemeClr val="accent2"/>
                  </a:solidFill>
                  <a:round/>
                  <a:headEnd/>
                  <a:tailEnd/>
                </a:ln>
              </p:spPr>
              <p:txBody>
                <a:bodyPr/>
                <a:lstStyle/>
                <a:p>
                  <a:endParaRPr lang="id-ID"/>
                </a:p>
              </p:txBody>
            </p:sp>
            <p:sp>
              <p:nvSpPr>
                <p:cNvPr id="14" name="Freeform 207"/>
                <p:cNvSpPr>
                  <a:spLocks/>
                </p:cNvSpPr>
                <p:nvPr/>
              </p:nvSpPr>
              <p:spPr bwMode="auto">
                <a:xfrm>
                  <a:off x="1004" y="830"/>
                  <a:ext cx="3755" cy="1979"/>
                </a:xfrm>
                <a:custGeom>
                  <a:avLst/>
                  <a:gdLst/>
                  <a:ahLst/>
                  <a:cxnLst>
                    <a:cxn ang="0">
                      <a:pos x="1178" y="2379"/>
                    </a:cxn>
                    <a:cxn ang="0">
                      <a:pos x="1336" y="2347"/>
                    </a:cxn>
                    <a:cxn ang="0">
                      <a:pos x="1484" y="2292"/>
                    </a:cxn>
                    <a:cxn ang="0">
                      <a:pos x="1622" y="2213"/>
                    </a:cxn>
                    <a:cxn ang="0">
                      <a:pos x="1747" y="2113"/>
                    </a:cxn>
                    <a:cxn ang="0">
                      <a:pos x="1859" y="1994"/>
                    </a:cxn>
                    <a:cxn ang="0">
                      <a:pos x="1953" y="1860"/>
                    </a:cxn>
                    <a:cxn ang="0">
                      <a:pos x="2030" y="1710"/>
                    </a:cxn>
                    <a:cxn ang="0">
                      <a:pos x="2088" y="1548"/>
                    </a:cxn>
                    <a:cxn ang="0">
                      <a:pos x="2124" y="1376"/>
                    </a:cxn>
                    <a:cxn ang="0">
                      <a:pos x="2136" y="1194"/>
                    </a:cxn>
                    <a:cxn ang="0">
                      <a:pos x="2124" y="1012"/>
                    </a:cxn>
                    <a:cxn ang="0">
                      <a:pos x="2088" y="838"/>
                    </a:cxn>
                    <a:cxn ang="0">
                      <a:pos x="2030" y="676"/>
                    </a:cxn>
                    <a:cxn ang="0">
                      <a:pos x="1953" y="526"/>
                    </a:cxn>
                    <a:cxn ang="0">
                      <a:pos x="1859" y="391"/>
                    </a:cxn>
                    <a:cxn ang="0">
                      <a:pos x="1747" y="273"/>
                    </a:cxn>
                    <a:cxn ang="0">
                      <a:pos x="1622" y="173"/>
                    </a:cxn>
                    <a:cxn ang="0">
                      <a:pos x="1484" y="93"/>
                    </a:cxn>
                    <a:cxn ang="0">
                      <a:pos x="1336" y="38"/>
                    </a:cxn>
                    <a:cxn ang="0">
                      <a:pos x="1178" y="6"/>
                    </a:cxn>
                    <a:cxn ang="0">
                      <a:pos x="1014" y="1"/>
                    </a:cxn>
                    <a:cxn ang="0">
                      <a:pos x="853" y="25"/>
                    </a:cxn>
                    <a:cxn ang="0">
                      <a:pos x="701" y="73"/>
                    </a:cxn>
                    <a:cxn ang="0">
                      <a:pos x="559" y="144"/>
                    </a:cxn>
                    <a:cxn ang="0">
                      <a:pos x="429" y="237"/>
                    </a:cxn>
                    <a:cxn ang="0">
                      <a:pos x="314" y="349"/>
                    </a:cxn>
                    <a:cxn ang="0">
                      <a:pos x="212" y="479"/>
                    </a:cxn>
                    <a:cxn ang="0">
                      <a:pos x="129" y="625"/>
                    </a:cxn>
                    <a:cxn ang="0">
                      <a:pos x="65" y="783"/>
                    </a:cxn>
                    <a:cxn ang="0">
                      <a:pos x="22" y="953"/>
                    </a:cxn>
                    <a:cxn ang="0">
                      <a:pos x="1" y="1132"/>
                    </a:cxn>
                    <a:cxn ang="0">
                      <a:pos x="6" y="1315"/>
                    </a:cxn>
                    <a:cxn ang="0">
                      <a:pos x="34" y="1491"/>
                    </a:cxn>
                    <a:cxn ang="0">
                      <a:pos x="84" y="1657"/>
                    </a:cxn>
                    <a:cxn ang="0">
                      <a:pos x="155" y="1811"/>
                    </a:cxn>
                    <a:cxn ang="0">
                      <a:pos x="244" y="1951"/>
                    </a:cxn>
                    <a:cxn ang="0">
                      <a:pos x="350" y="2075"/>
                    </a:cxn>
                    <a:cxn ang="0">
                      <a:pos x="471" y="2181"/>
                    </a:cxn>
                    <a:cxn ang="0">
                      <a:pos x="606" y="2267"/>
                    </a:cxn>
                    <a:cxn ang="0">
                      <a:pos x="751" y="2331"/>
                    </a:cxn>
                    <a:cxn ang="0">
                      <a:pos x="906" y="2371"/>
                    </a:cxn>
                    <a:cxn ang="0">
                      <a:pos x="1069" y="2385"/>
                    </a:cxn>
                  </a:cxnLst>
                  <a:rect l="0" t="0" r="r" b="b"/>
                  <a:pathLst>
                    <a:path w="2136" h="2385">
                      <a:moveTo>
                        <a:pt x="1069" y="2385"/>
                      </a:moveTo>
                      <a:lnTo>
                        <a:pt x="1124" y="2384"/>
                      </a:lnTo>
                      <a:lnTo>
                        <a:pt x="1178" y="2379"/>
                      </a:lnTo>
                      <a:lnTo>
                        <a:pt x="1232" y="2371"/>
                      </a:lnTo>
                      <a:lnTo>
                        <a:pt x="1284" y="2360"/>
                      </a:lnTo>
                      <a:lnTo>
                        <a:pt x="1336" y="2347"/>
                      </a:lnTo>
                      <a:lnTo>
                        <a:pt x="1386" y="2331"/>
                      </a:lnTo>
                      <a:lnTo>
                        <a:pt x="1436" y="2312"/>
                      </a:lnTo>
                      <a:lnTo>
                        <a:pt x="1484" y="2292"/>
                      </a:lnTo>
                      <a:lnTo>
                        <a:pt x="1532" y="2267"/>
                      </a:lnTo>
                      <a:lnTo>
                        <a:pt x="1578" y="2241"/>
                      </a:lnTo>
                      <a:lnTo>
                        <a:pt x="1622" y="2213"/>
                      </a:lnTo>
                      <a:lnTo>
                        <a:pt x="1666" y="2181"/>
                      </a:lnTo>
                      <a:lnTo>
                        <a:pt x="1708" y="2148"/>
                      </a:lnTo>
                      <a:lnTo>
                        <a:pt x="1747" y="2113"/>
                      </a:lnTo>
                      <a:lnTo>
                        <a:pt x="1786" y="2075"/>
                      </a:lnTo>
                      <a:lnTo>
                        <a:pt x="1823" y="2036"/>
                      </a:lnTo>
                      <a:lnTo>
                        <a:pt x="1859" y="1994"/>
                      </a:lnTo>
                      <a:lnTo>
                        <a:pt x="1893" y="1951"/>
                      </a:lnTo>
                      <a:lnTo>
                        <a:pt x="1924" y="1907"/>
                      </a:lnTo>
                      <a:lnTo>
                        <a:pt x="1953" y="1860"/>
                      </a:lnTo>
                      <a:lnTo>
                        <a:pt x="1982" y="1811"/>
                      </a:lnTo>
                      <a:lnTo>
                        <a:pt x="2007" y="1762"/>
                      </a:lnTo>
                      <a:lnTo>
                        <a:pt x="2030" y="1710"/>
                      </a:lnTo>
                      <a:lnTo>
                        <a:pt x="2052" y="1657"/>
                      </a:lnTo>
                      <a:lnTo>
                        <a:pt x="2071" y="1603"/>
                      </a:lnTo>
                      <a:lnTo>
                        <a:pt x="2088" y="1548"/>
                      </a:lnTo>
                      <a:lnTo>
                        <a:pt x="2102" y="1491"/>
                      </a:lnTo>
                      <a:lnTo>
                        <a:pt x="2114" y="1433"/>
                      </a:lnTo>
                      <a:lnTo>
                        <a:pt x="2124" y="1376"/>
                      </a:lnTo>
                      <a:lnTo>
                        <a:pt x="2130" y="1315"/>
                      </a:lnTo>
                      <a:lnTo>
                        <a:pt x="2135" y="1255"/>
                      </a:lnTo>
                      <a:lnTo>
                        <a:pt x="2136" y="1194"/>
                      </a:lnTo>
                      <a:lnTo>
                        <a:pt x="2135" y="1132"/>
                      </a:lnTo>
                      <a:lnTo>
                        <a:pt x="2130" y="1072"/>
                      </a:lnTo>
                      <a:lnTo>
                        <a:pt x="2124" y="1012"/>
                      </a:lnTo>
                      <a:lnTo>
                        <a:pt x="2114" y="953"/>
                      </a:lnTo>
                      <a:lnTo>
                        <a:pt x="2102" y="895"/>
                      </a:lnTo>
                      <a:lnTo>
                        <a:pt x="2088" y="838"/>
                      </a:lnTo>
                      <a:lnTo>
                        <a:pt x="2071" y="783"/>
                      </a:lnTo>
                      <a:lnTo>
                        <a:pt x="2052" y="729"/>
                      </a:lnTo>
                      <a:lnTo>
                        <a:pt x="2030" y="676"/>
                      </a:lnTo>
                      <a:lnTo>
                        <a:pt x="2007" y="625"/>
                      </a:lnTo>
                      <a:lnTo>
                        <a:pt x="1982" y="575"/>
                      </a:lnTo>
                      <a:lnTo>
                        <a:pt x="1953" y="526"/>
                      </a:lnTo>
                      <a:lnTo>
                        <a:pt x="1924" y="479"/>
                      </a:lnTo>
                      <a:lnTo>
                        <a:pt x="1893" y="434"/>
                      </a:lnTo>
                      <a:lnTo>
                        <a:pt x="1859" y="391"/>
                      </a:lnTo>
                      <a:lnTo>
                        <a:pt x="1823" y="349"/>
                      </a:lnTo>
                      <a:lnTo>
                        <a:pt x="1786" y="310"/>
                      </a:lnTo>
                      <a:lnTo>
                        <a:pt x="1747" y="273"/>
                      </a:lnTo>
                      <a:lnTo>
                        <a:pt x="1708" y="237"/>
                      </a:lnTo>
                      <a:lnTo>
                        <a:pt x="1666" y="204"/>
                      </a:lnTo>
                      <a:lnTo>
                        <a:pt x="1622" y="173"/>
                      </a:lnTo>
                      <a:lnTo>
                        <a:pt x="1578" y="144"/>
                      </a:lnTo>
                      <a:lnTo>
                        <a:pt x="1532" y="118"/>
                      </a:lnTo>
                      <a:lnTo>
                        <a:pt x="1484" y="93"/>
                      </a:lnTo>
                      <a:lnTo>
                        <a:pt x="1436" y="73"/>
                      </a:lnTo>
                      <a:lnTo>
                        <a:pt x="1386" y="54"/>
                      </a:lnTo>
                      <a:lnTo>
                        <a:pt x="1336" y="38"/>
                      </a:lnTo>
                      <a:lnTo>
                        <a:pt x="1284" y="25"/>
                      </a:lnTo>
                      <a:lnTo>
                        <a:pt x="1232" y="14"/>
                      </a:lnTo>
                      <a:lnTo>
                        <a:pt x="1178" y="6"/>
                      </a:lnTo>
                      <a:lnTo>
                        <a:pt x="1124" y="1"/>
                      </a:lnTo>
                      <a:lnTo>
                        <a:pt x="1069" y="0"/>
                      </a:lnTo>
                      <a:lnTo>
                        <a:pt x="1014" y="1"/>
                      </a:lnTo>
                      <a:lnTo>
                        <a:pt x="960" y="6"/>
                      </a:lnTo>
                      <a:lnTo>
                        <a:pt x="906" y="14"/>
                      </a:lnTo>
                      <a:lnTo>
                        <a:pt x="853" y="25"/>
                      </a:lnTo>
                      <a:lnTo>
                        <a:pt x="802" y="38"/>
                      </a:lnTo>
                      <a:lnTo>
                        <a:pt x="751" y="54"/>
                      </a:lnTo>
                      <a:lnTo>
                        <a:pt x="701" y="73"/>
                      </a:lnTo>
                      <a:lnTo>
                        <a:pt x="653" y="93"/>
                      </a:lnTo>
                      <a:lnTo>
                        <a:pt x="606" y="118"/>
                      </a:lnTo>
                      <a:lnTo>
                        <a:pt x="559" y="144"/>
                      </a:lnTo>
                      <a:lnTo>
                        <a:pt x="515" y="173"/>
                      </a:lnTo>
                      <a:lnTo>
                        <a:pt x="471" y="204"/>
                      </a:lnTo>
                      <a:lnTo>
                        <a:pt x="429" y="237"/>
                      </a:lnTo>
                      <a:lnTo>
                        <a:pt x="389" y="273"/>
                      </a:lnTo>
                      <a:lnTo>
                        <a:pt x="350" y="310"/>
                      </a:lnTo>
                      <a:lnTo>
                        <a:pt x="314" y="349"/>
                      </a:lnTo>
                      <a:lnTo>
                        <a:pt x="277" y="391"/>
                      </a:lnTo>
                      <a:lnTo>
                        <a:pt x="244" y="434"/>
                      </a:lnTo>
                      <a:lnTo>
                        <a:pt x="212" y="479"/>
                      </a:lnTo>
                      <a:lnTo>
                        <a:pt x="183" y="526"/>
                      </a:lnTo>
                      <a:lnTo>
                        <a:pt x="155" y="575"/>
                      </a:lnTo>
                      <a:lnTo>
                        <a:pt x="129" y="625"/>
                      </a:lnTo>
                      <a:lnTo>
                        <a:pt x="106" y="676"/>
                      </a:lnTo>
                      <a:lnTo>
                        <a:pt x="84" y="729"/>
                      </a:lnTo>
                      <a:lnTo>
                        <a:pt x="65" y="783"/>
                      </a:lnTo>
                      <a:lnTo>
                        <a:pt x="48" y="838"/>
                      </a:lnTo>
                      <a:lnTo>
                        <a:pt x="34" y="895"/>
                      </a:lnTo>
                      <a:lnTo>
                        <a:pt x="22" y="953"/>
                      </a:lnTo>
                      <a:lnTo>
                        <a:pt x="12" y="1012"/>
                      </a:lnTo>
                      <a:lnTo>
                        <a:pt x="6" y="1072"/>
                      </a:lnTo>
                      <a:lnTo>
                        <a:pt x="1" y="1132"/>
                      </a:lnTo>
                      <a:lnTo>
                        <a:pt x="0" y="1194"/>
                      </a:lnTo>
                      <a:lnTo>
                        <a:pt x="1" y="1255"/>
                      </a:lnTo>
                      <a:lnTo>
                        <a:pt x="6" y="1315"/>
                      </a:lnTo>
                      <a:lnTo>
                        <a:pt x="12" y="1376"/>
                      </a:lnTo>
                      <a:lnTo>
                        <a:pt x="22" y="1433"/>
                      </a:lnTo>
                      <a:lnTo>
                        <a:pt x="34" y="1491"/>
                      </a:lnTo>
                      <a:lnTo>
                        <a:pt x="48" y="1548"/>
                      </a:lnTo>
                      <a:lnTo>
                        <a:pt x="65" y="1603"/>
                      </a:lnTo>
                      <a:lnTo>
                        <a:pt x="84" y="1657"/>
                      </a:lnTo>
                      <a:lnTo>
                        <a:pt x="106" y="1710"/>
                      </a:lnTo>
                      <a:lnTo>
                        <a:pt x="129" y="1762"/>
                      </a:lnTo>
                      <a:lnTo>
                        <a:pt x="155" y="1811"/>
                      </a:lnTo>
                      <a:lnTo>
                        <a:pt x="183" y="1860"/>
                      </a:lnTo>
                      <a:lnTo>
                        <a:pt x="212" y="1907"/>
                      </a:lnTo>
                      <a:lnTo>
                        <a:pt x="244" y="1951"/>
                      </a:lnTo>
                      <a:lnTo>
                        <a:pt x="277" y="1994"/>
                      </a:lnTo>
                      <a:lnTo>
                        <a:pt x="314" y="2036"/>
                      </a:lnTo>
                      <a:lnTo>
                        <a:pt x="350" y="2075"/>
                      </a:lnTo>
                      <a:lnTo>
                        <a:pt x="389" y="2113"/>
                      </a:lnTo>
                      <a:lnTo>
                        <a:pt x="429" y="2148"/>
                      </a:lnTo>
                      <a:lnTo>
                        <a:pt x="471" y="2181"/>
                      </a:lnTo>
                      <a:lnTo>
                        <a:pt x="515" y="2213"/>
                      </a:lnTo>
                      <a:lnTo>
                        <a:pt x="559" y="2241"/>
                      </a:lnTo>
                      <a:lnTo>
                        <a:pt x="606" y="2267"/>
                      </a:lnTo>
                      <a:lnTo>
                        <a:pt x="653" y="2292"/>
                      </a:lnTo>
                      <a:lnTo>
                        <a:pt x="701" y="2312"/>
                      </a:lnTo>
                      <a:lnTo>
                        <a:pt x="751" y="2331"/>
                      </a:lnTo>
                      <a:lnTo>
                        <a:pt x="802" y="2347"/>
                      </a:lnTo>
                      <a:lnTo>
                        <a:pt x="853" y="2360"/>
                      </a:lnTo>
                      <a:lnTo>
                        <a:pt x="906" y="2371"/>
                      </a:lnTo>
                      <a:lnTo>
                        <a:pt x="960" y="2379"/>
                      </a:lnTo>
                      <a:lnTo>
                        <a:pt x="1014" y="2384"/>
                      </a:lnTo>
                      <a:lnTo>
                        <a:pt x="1069" y="2385"/>
                      </a:lnTo>
                      <a:close/>
                    </a:path>
                  </a:pathLst>
                </a:custGeom>
                <a:solidFill>
                  <a:srgbClr val="3FD6FF"/>
                </a:solidFill>
                <a:ln w="9525">
                  <a:noFill/>
                  <a:round/>
                  <a:headEnd/>
                  <a:tailEnd/>
                </a:ln>
              </p:spPr>
              <p:txBody>
                <a:bodyPr/>
                <a:lstStyle/>
                <a:p>
                  <a:endParaRPr lang="id-ID"/>
                </a:p>
              </p:txBody>
            </p:sp>
            <p:grpSp>
              <p:nvGrpSpPr>
                <p:cNvPr id="11" name="Group 208"/>
                <p:cNvGrpSpPr>
                  <a:grpSpLocks/>
                </p:cNvGrpSpPr>
                <p:nvPr/>
              </p:nvGrpSpPr>
              <p:grpSpPr bwMode="auto">
                <a:xfrm>
                  <a:off x="1115" y="934"/>
                  <a:ext cx="3444" cy="1760"/>
                  <a:chOff x="4141" y="2949"/>
                  <a:chExt cx="980" cy="424"/>
                </a:xfrm>
              </p:grpSpPr>
              <p:grpSp>
                <p:nvGrpSpPr>
                  <p:cNvPr id="15" name="Group 209"/>
                  <p:cNvGrpSpPr>
                    <a:grpSpLocks/>
                  </p:cNvGrpSpPr>
                  <p:nvPr/>
                </p:nvGrpSpPr>
                <p:grpSpPr bwMode="auto">
                  <a:xfrm>
                    <a:off x="4141" y="2962"/>
                    <a:ext cx="350" cy="399"/>
                    <a:chOff x="4132" y="2962"/>
                    <a:chExt cx="350" cy="399"/>
                  </a:xfrm>
                </p:grpSpPr>
                <p:sp>
                  <p:nvSpPr>
                    <p:cNvPr id="28" name="Freeform 210"/>
                    <p:cNvSpPr>
                      <a:spLocks/>
                    </p:cNvSpPr>
                    <p:nvPr/>
                  </p:nvSpPr>
                  <p:spPr bwMode="auto">
                    <a:xfrm>
                      <a:off x="4132" y="3050"/>
                      <a:ext cx="265" cy="96"/>
                    </a:xfrm>
                    <a:custGeom>
                      <a:avLst/>
                      <a:gdLst/>
                      <a:ahLst/>
                      <a:cxnLst>
                        <a:cxn ang="0">
                          <a:pos x="483" y="56"/>
                        </a:cxn>
                        <a:cxn ang="0">
                          <a:pos x="461" y="54"/>
                        </a:cxn>
                        <a:cxn ang="0">
                          <a:pos x="439" y="51"/>
                        </a:cxn>
                        <a:cxn ang="0">
                          <a:pos x="417" y="47"/>
                        </a:cxn>
                        <a:cxn ang="0">
                          <a:pos x="395" y="45"/>
                        </a:cxn>
                        <a:cxn ang="0">
                          <a:pos x="374" y="41"/>
                        </a:cxn>
                        <a:cxn ang="0">
                          <a:pos x="352" y="39"/>
                        </a:cxn>
                        <a:cxn ang="0">
                          <a:pos x="330" y="35"/>
                        </a:cxn>
                        <a:cxn ang="0">
                          <a:pos x="309" y="31"/>
                        </a:cxn>
                        <a:cxn ang="0">
                          <a:pos x="288" y="28"/>
                        </a:cxn>
                        <a:cxn ang="0">
                          <a:pos x="266" y="24"/>
                        </a:cxn>
                        <a:cxn ang="0">
                          <a:pos x="245" y="20"/>
                        </a:cxn>
                        <a:cxn ang="0">
                          <a:pos x="225" y="17"/>
                        </a:cxn>
                        <a:cxn ang="0">
                          <a:pos x="204" y="13"/>
                        </a:cxn>
                        <a:cxn ang="0">
                          <a:pos x="183" y="8"/>
                        </a:cxn>
                        <a:cxn ang="0">
                          <a:pos x="163" y="4"/>
                        </a:cxn>
                        <a:cxn ang="0">
                          <a:pos x="142" y="0"/>
                        </a:cxn>
                        <a:cxn ang="0">
                          <a:pos x="113" y="54"/>
                        </a:cxn>
                        <a:cxn ang="0">
                          <a:pos x="87" y="109"/>
                        </a:cxn>
                        <a:cxn ang="0">
                          <a:pos x="65" y="165"/>
                        </a:cxn>
                        <a:cxn ang="0">
                          <a:pos x="45" y="226"/>
                        </a:cxn>
                        <a:cxn ang="0">
                          <a:pos x="29" y="286"/>
                        </a:cxn>
                        <a:cxn ang="0">
                          <a:pos x="15" y="349"/>
                        </a:cxn>
                        <a:cxn ang="0">
                          <a:pos x="5" y="413"/>
                        </a:cxn>
                        <a:cxn ang="0">
                          <a:pos x="0" y="478"/>
                        </a:cxn>
                        <a:cxn ang="0">
                          <a:pos x="446" y="478"/>
                        </a:cxn>
                        <a:cxn ang="0">
                          <a:pos x="448" y="424"/>
                        </a:cxn>
                        <a:cxn ang="0">
                          <a:pos x="450" y="370"/>
                        </a:cxn>
                        <a:cxn ang="0">
                          <a:pos x="454" y="317"/>
                        </a:cxn>
                        <a:cxn ang="0">
                          <a:pos x="458" y="263"/>
                        </a:cxn>
                        <a:cxn ang="0">
                          <a:pos x="462" y="211"/>
                        </a:cxn>
                        <a:cxn ang="0">
                          <a:pos x="469" y="158"/>
                        </a:cxn>
                        <a:cxn ang="0">
                          <a:pos x="476" y="106"/>
                        </a:cxn>
                        <a:cxn ang="0">
                          <a:pos x="483" y="56"/>
                        </a:cxn>
                      </a:cxnLst>
                      <a:rect l="0" t="0" r="r" b="b"/>
                      <a:pathLst>
                        <a:path w="483" h="478">
                          <a:moveTo>
                            <a:pt x="483" y="56"/>
                          </a:moveTo>
                          <a:lnTo>
                            <a:pt x="461" y="54"/>
                          </a:lnTo>
                          <a:lnTo>
                            <a:pt x="439" y="51"/>
                          </a:lnTo>
                          <a:lnTo>
                            <a:pt x="417" y="47"/>
                          </a:lnTo>
                          <a:lnTo>
                            <a:pt x="395" y="45"/>
                          </a:lnTo>
                          <a:lnTo>
                            <a:pt x="374" y="41"/>
                          </a:lnTo>
                          <a:lnTo>
                            <a:pt x="352" y="39"/>
                          </a:lnTo>
                          <a:lnTo>
                            <a:pt x="330" y="35"/>
                          </a:lnTo>
                          <a:lnTo>
                            <a:pt x="309" y="31"/>
                          </a:lnTo>
                          <a:lnTo>
                            <a:pt x="288" y="28"/>
                          </a:lnTo>
                          <a:lnTo>
                            <a:pt x="266" y="24"/>
                          </a:lnTo>
                          <a:lnTo>
                            <a:pt x="245" y="20"/>
                          </a:lnTo>
                          <a:lnTo>
                            <a:pt x="225" y="17"/>
                          </a:lnTo>
                          <a:lnTo>
                            <a:pt x="204" y="13"/>
                          </a:lnTo>
                          <a:lnTo>
                            <a:pt x="183" y="8"/>
                          </a:lnTo>
                          <a:lnTo>
                            <a:pt x="163" y="4"/>
                          </a:lnTo>
                          <a:lnTo>
                            <a:pt x="142" y="0"/>
                          </a:lnTo>
                          <a:lnTo>
                            <a:pt x="113" y="54"/>
                          </a:lnTo>
                          <a:lnTo>
                            <a:pt x="87" y="109"/>
                          </a:lnTo>
                          <a:lnTo>
                            <a:pt x="65" y="165"/>
                          </a:lnTo>
                          <a:lnTo>
                            <a:pt x="45" y="226"/>
                          </a:lnTo>
                          <a:lnTo>
                            <a:pt x="29" y="286"/>
                          </a:lnTo>
                          <a:lnTo>
                            <a:pt x="15" y="349"/>
                          </a:lnTo>
                          <a:lnTo>
                            <a:pt x="5" y="413"/>
                          </a:lnTo>
                          <a:lnTo>
                            <a:pt x="0" y="478"/>
                          </a:lnTo>
                          <a:lnTo>
                            <a:pt x="446" y="478"/>
                          </a:lnTo>
                          <a:lnTo>
                            <a:pt x="448" y="424"/>
                          </a:lnTo>
                          <a:lnTo>
                            <a:pt x="450" y="370"/>
                          </a:lnTo>
                          <a:lnTo>
                            <a:pt x="454" y="317"/>
                          </a:lnTo>
                          <a:lnTo>
                            <a:pt x="458" y="263"/>
                          </a:lnTo>
                          <a:lnTo>
                            <a:pt x="462" y="211"/>
                          </a:lnTo>
                          <a:lnTo>
                            <a:pt x="469" y="158"/>
                          </a:lnTo>
                          <a:lnTo>
                            <a:pt x="476" y="106"/>
                          </a:lnTo>
                          <a:lnTo>
                            <a:pt x="483" y="56"/>
                          </a:lnTo>
                          <a:close/>
                        </a:path>
                      </a:pathLst>
                    </a:custGeom>
                    <a:solidFill>
                      <a:schemeClr val="folHlink"/>
                    </a:solidFill>
                    <a:ln w="9525">
                      <a:solidFill>
                        <a:schemeClr val="folHlink"/>
                      </a:solidFill>
                      <a:round/>
                      <a:headEnd/>
                      <a:tailEnd/>
                    </a:ln>
                  </p:spPr>
                  <p:txBody>
                    <a:bodyPr/>
                    <a:lstStyle/>
                    <a:p>
                      <a:endParaRPr lang="id-ID"/>
                    </a:p>
                  </p:txBody>
                </p:sp>
                <p:sp>
                  <p:nvSpPr>
                    <p:cNvPr id="29" name="Freeform 211"/>
                    <p:cNvSpPr>
                      <a:spLocks/>
                    </p:cNvSpPr>
                    <p:nvPr/>
                  </p:nvSpPr>
                  <p:spPr bwMode="auto">
                    <a:xfrm>
                      <a:off x="4257" y="2962"/>
                      <a:ext cx="225" cy="71"/>
                    </a:xfrm>
                    <a:custGeom>
                      <a:avLst/>
                      <a:gdLst/>
                      <a:ahLst/>
                      <a:cxnLst>
                        <a:cxn ang="0">
                          <a:pos x="412" y="0"/>
                        </a:cxn>
                        <a:cxn ang="0">
                          <a:pos x="383" y="11"/>
                        </a:cxn>
                        <a:cxn ang="0">
                          <a:pos x="353" y="25"/>
                        </a:cxn>
                        <a:cxn ang="0">
                          <a:pos x="325" y="39"/>
                        </a:cxn>
                        <a:cxn ang="0">
                          <a:pos x="297" y="55"/>
                        </a:cxn>
                        <a:cxn ang="0">
                          <a:pos x="269" y="72"/>
                        </a:cxn>
                        <a:cxn ang="0">
                          <a:pos x="241" y="91"/>
                        </a:cxn>
                        <a:cxn ang="0">
                          <a:pos x="213" y="109"/>
                        </a:cxn>
                        <a:cxn ang="0">
                          <a:pos x="187" y="130"/>
                        </a:cxn>
                        <a:cxn ang="0">
                          <a:pos x="161" y="151"/>
                        </a:cxn>
                        <a:cxn ang="0">
                          <a:pos x="135" y="173"/>
                        </a:cxn>
                        <a:cxn ang="0">
                          <a:pos x="111" y="195"/>
                        </a:cxn>
                        <a:cxn ang="0">
                          <a:pos x="87" y="219"/>
                        </a:cxn>
                        <a:cxn ang="0">
                          <a:pos x="64" y="243"/>
                        </a:cxn>
                        <a:cxn ang="0">
                          <a:pos x="42" y="268"/>
                        </a:cxn>
                        <a:cxn ang="0">
                          <a:pos x="20" y="293"/>
                        </a:cxn>
                        <a:cxn ang="0">
                          <a:pos x="0" y="317"/>
                        </a:cxn>
                        <a:cxn ang="0">
                          <a:pos x="16" y="321"/>
                        </a:cxn>
                        <a:cxn ang="0">
                          <a:pos x="34" y="323"/>
                        </a:cxn>
                        <a:cxn ang="0">
                          <a:pos x="52" y="327"/>
                        </a:cxn>
                        <a:cxn ang="0">
                          <a:pos x="68" y="329"/>
                        </a:cxn>
                        <a:cxn ang="0">
                          <a:pos x="86" y="332"/>
                        </a:cxn>
                        <a:cxn ang="0">
                          <a:pos x="103" y="336"/>
                        </a:cxn>
                        <a:cxn ang="0">
                          <a:pos x="121" y="338"/>
                        </a:cxn>
                        <a:cxn ang="0">
                          <a:pos x="139" y="340"/>
                        </a:cxn>
                        <a:cxn ang="0">
                          <a:pos x="156" y="343"/>
                        </a:cxn>
                        <a:cxn ang="0">
                          <a:pos x="174" y="345"/>
                        </a:cxn>
                        <a:cxn ang="0">
                          <a:pos x="191" y="348"/>
                        </a:cxn>
                        <a:cxn ang="0">
                          <a:pos x="210" y="350"/>
                        </a:cxn>
                        <a:cxn ang="0">
                          <a:pos x="228" y="353"/>
                        </a:cxn>
                        <a:cxn ang="0">
                          <a:pos x="246" y="355"/>
                        </a:cxn>
                        <a:cxn ang="0">
                          <a:pos x="264" y="356"/>
                        </a:cxn>
                        <a:cxn ang="0">
                          <a:pos x="283" y="359"/>
                        </a:cxn>
                        <a:cxn ang="0">
                          <a:pos x="295" y="311"/>
                        </a:cxn>
                        <a:cxn ang="0">
                          <a:pos x="308" y="262"/>
                        </a:cxn>
                        <a:cxn ang="0">
                          <a:pos x="324" y="214"/>
                        </a:cxn>
                        <a:cxn ang="0">
                          <a:pos x="340" y="166"/>
                        </a:cxn>
                        <a:cxn ang="0">
                          <a:pos x="358" y="120"/>
                        </a:cxn>
                        <a:cxn ang="0">
                          <a:pos x="375" y="77"/>
                        </a:cxn>
                        <a:cxn ang="0">
                          <a:pos x="394" y="37"/>
                        </a:cxn>
                        <a:cxn ang="0">
                          <a:pos x="412" y="0"/>
                        </a:cxn>
                      </a:cxnLst>
                      <a:rect l="0" t="0" r="r" b="b"/>
                      <a:pathLst>
                        <a:path w="412" h="359">
                          <a:moveTo>
                            <a:pt x="412" y="0"/>
                          </a:moveTo>
                          <a:lnTo>
                            <a:pt x="383" y="11"/>
                          </a:lnTo>
                          <a:lnTo>
                            <a:pt x="353" y="25"/>
                          </a:lnTo>
                          <a:lnTo>
                            <a:pt x="325" y="39"/>
                          </a:lnTo>
                          <a:lnTo>
                            <a:pt x="297" y="55"/>
                          </a:lnTo>
                          <a:lnTo>
                            <a:pt x="269" y="72"/>
                          </a:lnTo>
                          <a:lnTo>
                            <a:pt x="241" y="91"/>
                          </a:lnTo>
                          <a:lnTo>
                            <a:pt x="213" y="109"/>
                          </a:lnTo>
                          <a:lnTo>
                            <a:pt x="187" y="130"/>
                          </a:lnTo>
                          <a:lnTo>
                            <a:pt x="161" y="151"/>
                          </a:lnTo>
                          <a:lnTo>
                            <a:pt x="135" y="173"/>
                          </a:lnTo>
                          <a:lnTo>
                            <a:pt x="111" y="195"/>
                          </a:lnTo>
                          <a:lnTo>
                            <a:pt x="87" y="219"/>
                          </a:lnTo>
                          <a:lnTo>
                            <a:pt x="64" y="243"/>
                          </a:lnTo>
                          <a:lnTo>
                            <a:pt x="42" y="268"/>
                          </a:lnTo>
                          <a:lnTo>
                            <a:pt x="20" y="293"/>
                          </a:lnTo>
                          <a:lnTo>
                            <a:pt x="0" y="317"/>
                          </a:lnTo>
                          <a:lnTo>
                            <a:pt x="16" y="321"/>
                          </a:lnTo>
                          <a:lnTo>
                            <a:pt x="34" y="323"/>
                          </a:lnTo>
                          <a:lnTo>
                            <a:pt x="52" y="327"/>
                          </a:lnTo>
                          <a:lnTo>
                            <a:pt x="68" y="329"/>
                          </a:lnTo>
                          <a:lnTo>
                            <a:pt x="86" y="332"/>
                          </a:lnTo>
                          <a:lnTo>
                            <a:pt x="103" y="336"/>
                          </a:lnTo>
                          <a:lnTo>
                            <a:pt x="121" y="338"/>
                          </a:lnTo>
                          <a:lnTo>
                            <a:pt x="139" y="340"/>
                          </a:lnTo>
                          <a:lnTo>
                            <a:pt x="156" y="343"/>
                          </a:lnTo>
                          <a:lnTo>
                            <a:pt x="174" y="345"/>
                          </a:lnTo>
                          <a:lnTo>
                            <a:pt x="191" y="348"/>
                          </a:lnTo>
                          <a:lnTo>
                            <a:pt x="210" y="350"/>
                          </a:lnTo>
                          <a:lnTo>
                            <a:pt x="228" y="353"/>
                          </a:lnTo>
                          <a:lnTo>
                            <a:pt x="246" y="355"/>
                          </a:lnTo>
                          <a:lnTo>
                            <a:pt x="264" y="356"/>
                          </a:lnTo>
                          <a:lnTo>
                            <a:pt x="283" y="359"/>
                          </a:lnTo>
                          <a:lnTo>
                            <a:pt x="295" y="311"/>
                          </a:lnTo>
                          <a:lnTo>
                            <a:pt x="308" y="262"/>
                          </a:lnTo>
                          <a:lnTo>
                            <a:pt x="324" y="214"/>
                          </a:lnTo>
                          <a:lnTo>
                            <a:pt x="340" y="166"/>
                          </a:lnTo>
                          <a:lnTo>
                            <a:pt x="358" y="120"/>
                          </a:lnTo>
                          <a:lnTo>
                            <a:pt x="375" y="77"/>
                          </a:lnTo>
                          <a:lnTo>
                            <a:pt x="394" y="37"/>
                          </a:lnTo>
                          <a:lnTo>
                            <a:pt x="412" y="0"/>
                          </a:lnTo>
                          <a:close/>
                        </a:path>
                      </a:pathLst>
                    </a:custGeom>
                    <a:solidFill>
                      <a:schemeClr val="folHlink"/>
                    </a:solidFill>
                    <a:ln w="9525">
                      <a:solidFill>
                        <a:schemeClr val="folHlink"/>
                      </a:solidFill>
                      <a:round/>
                      <a:headEnd/>
                      <a:tailEnd/>
                    </a:ln>
                  </p:spPr>
                  <p:txBody>
                    <a:bodyPr/>
                    <a:lstStyle/>
                    <a:p>
                      <a:endParaRPr lang="id-ID"/>
                    </a:p>
                  </p:txBody>
                </p:sp>
                <p:sp>
                  <p:nvSpPr>
                    <p:cNvPr id="30" name="Freeform 212"/>
                    <p:cNvSpPr>
                      <a:spLocks/>
                    </p:cNvSpPr>
                    <p:nvPr/>
                  </p:nvSpPr>
                  <p:spPr bwMode="auto">
                    <a:xfrm>
                      <a:off x="4254" y="3286"/>
                      <a:ext cx="226" cy="75"/>
                    </a:xfrm>
                    <a:custGeom>
                      <a:avLst/>
                      <a:gdLst/>
                      <a:ahLst/>
                      <a:cxnLst>
                        <a:cxn ang="0">
                          <a:pos x="0" y="44"/>
                        </a:cxn>
                        <a:cxn ang="0">
                          <a:pos x="20" y="69"/>
                        </a:cxn>
                        <a:cxn ang="0">
                          <a:pos x="42" y="94"/>
                        </a:cxn>
                        <a:cxn ang="0">
                          <a:pos x="64" y="120"/>
                        </a:cxn>
                        <a:cxn ang="0">
                          <a:pos x="87" y="144"/>
                        </a:cxn>
                        <a:cxn ang="0">
                          <a:pos x="111" y="169"/>
                        </a:cxn>
                        <a:cxn ang="0">
                          <a:pos x="136" y="193"/>
                        </a:cxn>
                        <a:cxn ang="0">
                          <a:pos x="161" y="217"/>
                        </a:cxn>
                        <a:cxn ang="0">
                          <a:pos x="187" y="240"/>
                        </a:cxn>
                        <a:cxn ang="0">
                          <a:pos x="213" y="261"/>
                        </a:cxn>
                        <a:cxn ang="0">
                          <a:pos x="240" y="282"/>
                        </a:cxn>
                        <a:cxn ang="0">
                          <a:pos x="268" y="302"/>
                        </a:cxn>
                        <a:cxn ang="0">
                          <a:pos x="297" y="320"/>
                        </a:cxn>
                        <a:cxn ang="0">
                          <a:pos x="324" y="337"/>
                        </a:cxn>
                        <a:cxn ang="0">
                          <a:pos x="353" y="352"/>
                        </a:cxn>
                        <a:cxn ang="0">
                          <a:pos x="383" y="366"/>
                        </a:cxn>
                        <a:cxn ang="0">
                          <a:pos x="411" y="378"/>
                        </a:cxn>
                        <a:cxn ang="0">
                          <a:pos x="394" y="340"/>
                        </a:cxn>
                        <a:cxn ang="0">
                          <a:pos x="376" y="297"/>
                        </a:cxn>
                        <a:cxn ang="0">
                          <a:pos x="358" y="251"/>
                        </a:cxn>
                        <a:cxn ang="0">
                          <a:pos x="341" y="202"/>
                        </a:cxn>
                        <a:cxn ang="0">
                          <a:pos x="324" y="152"/>
                        </a:cxn>
                        <a:cxn ang="0">
                          <a:pos x="310" y="100"/>
                        </a:cxn>
                        <a:cxn ang="0">
                          <a:pos x="297" y="50"/>
                        </a:cxn>
                        <a:cxn ang="0">
                          <a:pos x="285" y="0"/>
                        </a:cxn>
                        <a:cxn ang="0">
                          <a:pos x="266" y="3"/>
                        </a:cxn>
                        <a:cxn ang="0">
                          <a:pos x="248" y="4"/>
                        </a:cxn>
                        <a:cxn ang="0">
                          <a:pos x="229" y="7"/>
                        </a:cxn>
                        <a:cxn ang="0">
                          <a:pos x="212" y="9"/>
                        </a:cxn>
                        <a:cxn ang="0">
                          <a:pos x="193" y="12"/>
                        </a:cxn>
                        <a:cxn ang="0">
                          <a:pos x="176" y="14"/>
                        </a:cxn>
                        <a:cxn ang="0">
                          <a:pos x="158" y="16"/>
                        </a:cxn>
                        <a:cxn ang="0">
                          <a:pos x="140" y="19"/>
                        </a:cxn>
                        <a:cxn ang="0">
                          <a:pos x="123" y="21"/>
                        </a:cxn>
                        <a:cxn ang="0">
                          <a:pos x="105" y="24"/>
                        </a:cxn>
                        <a:cxn ang="0">
                          <a:pos x="87" y="28"/>
                        </a:cxn>
                        <a:cxn ang="0">
                          <a:pos x="70" y="30"/>
                        </a:cxn>
                        <a:cxn ang="0">
                          <a:pos x="52" y="34"/>
                        </a:cxn>
                        <a:cxn ang="0">
                          <a:pos x="35" y="37"/>
                        </a:cxn>
                        <a:cxn ang="0">
                          <a:pos x="18" y="40"/>
                        </a:cxn>
                        <a:cxn ang="0">
                          <a:pos x="0" y="44"/>
                        </a:cxn>
                      </a:cxnLst>
                      <a:rect l="0" t="0" r="r" b="b"/>
                      <a:pathLst>
                        <a:path w="411" h="378">
                          <a:moveTo>
                            <a:pt x="0" y="44"/>
                          </a:moveTo>
                          <a:lnTo>
                            <a:pt x="20" y="69"/>
                          </a:lnTo>
                          <a:lnTo>
                            <a:pt x="42" y="94"/>
                          </a:lnTo>
                          <a:lnTo>
                            <a:pt x="64" y="120"/>
                          </a:lnTo>
                          <a:lnTo>
                            <a:pt x="87" y="144"/>
                          </a:lnTo>
                          <a:lnTo>
                            <a:pt x="111" y="169"/>
                          </a:lnTo>
                          <a:lnTo>
                            <a:pt x="136" y="193"/>
                          </a:lnTo>
                          <a:lnTo>
                            <a:pt x="161" y="217"/>
                          </a:lnTo>
                          <a:lnTo>
                            <a:pt x="187" y="240"/>
                          </a:lnTo>
                          <a:lnTo>
                            <a:pt x="213" y="261"/>
                          </a:lnTo>
                          <a:lnTo>
                            <a:pt x="240" y="282"/>
                          </a:lnTo>
                          <a:lnTo>
                            <a:pt x="268" y="302"/>
                          </a:lnTo>
                          <a:lnTo>
                            <a:pt x="297" y="320"/>
                          </a:lnTo>
                          <a:lnTo>
                            <a:pt x="324" y="337"/>
                          </a:lnTo>
                          <a:lnTo>
                            <a:pt x="353" y="352"/>
                          </a:lnTo>
                          <a:lnTo>
                            <a:pt x="383" y="366"/>
                          </a:lnTo>
                          <a:lnTo>
                            <a:pt x="411" y="378"/>
                          </a:lnTo>
                          <a:lnTo>
                            <a:pt x="394" y="340"/>
                          </a:lnTo>
                          <a:lnTo>
                            <a:pt x="376" y="297"/>
                          </a:lnTo>
                          <a:lnTo>
                            <a:pt x="358" y="251"/>
                          </a:lnTo>
                          <a:lnTo>
                            <a:pt x="341" y="202"/>
                          </a:lnTo>
                          <a:lnTo>
                            <a:pt x="324" y="152"/>
                          </a:lnTo>
                          <a:lnTo>
                            <a:pt x="310" y="100"/>
                          </a:lnTo>
                          <a:lnTo>
                            <a:pt x="297" y="50"/>
                          </a:lnTo>
                          <a:lnTo>
                            <a:pt x="285" y="0"/>
                          </a:lnTo>
                          <a:lnTo>
                            <a:pt x="266" y="3"/>
                          </a:lnTo>
                          <a:lnTo>
                            <a:pt x="248" y="4"/>
                          </a:lnTo>
                          <a:lnTo>
                            <a:pt x="229" y="7"/>
                          </a:lnTo>
                          <a:lnTo>
                            <a:pt x="212" y="9"/>
                          </a:lnTo>
                          <a:lnTo>
                            <a:pt x="193" y="12"/>
                          </a:lnTo>
                          <a:lnTo>
                            <a:pt x="176" y="14"/>
                          </a:lnTo>
                          <a:lnTo>
                            <a:pt x="158" y="16"/>
                          </a:lnTo>
                          <a:lnTo>
                            <a:pt x="140" y="19"/>
                          </a:lnTo>
                          <a:lnTo>
                            <a:pt x="123" y="21"/>
                          </a:lnTo>
                          <a:lnTo>
                            <a:pt x="105" y="24"/>
                          </a:lnTo>
                          <a:lnTo>
                            <a:pt x="87" y="28"/>
                          </a:lnTo>
                          <a:lnTo>
                            <a:pt x="70" y="30"/>
                          </a:lnTo>
                          <a:lnTo>
                            <a:pt x="52" y="34"/>
                          </a:lnTo>
                          <a:lnTo>
                            <a:pt x="35" y="37"/>
                          </a:lnTo>
                          <a:lnTo>
                            <a:pt x="18" y="40"/>
                          </a:lnTo>
                          <a:lnTo>
                            <a:pt x="0" y="44"/>
                          </a:lnTo>
                          <a:close/>
                        </a:path>
                      </a:pathLst>
                    </a:custGeom>
                    <a:solidFill>
                      <a:schemeClr val="folHlink"/>
                    </a:solidFill>
                    <a:ln w="9525">
                      <a:solidFill>
                        <a:schemeClr val="folHlink"/>
                      </a:solidFill>
                      <a:round/>
                      <a:headEnd/>
                      <a:tailEnd/>
                    </a:ln>
                  </p:spPr>
                  <p:txBody>
                    <a:bodyPr/>
                    <a:lstStyle/>
                    <a:p>
                      <a:endParaRPr lang="id-ID"/>
                    </a:p>
                  </p:txBody>
                </p:sp>
                <p:sp>
                  <p:nvSpPr>
                    <p:cNvPr id="31" name="Freeform 213"/>
                    <p:cNvSpPr>
                      <a:spLocks/>
                    </p:cNvSpPr>
                    <p:nvPr/>
                  </p:nvSpPr>
                  <p:spPr bwMode="auto">
                    <a:xfrm>
                      <a:off x="4132" y="3174"/>
                      <a:ext cx="263" cy="95"/>
                    </a:xfrm>
                    <a:custGeom>
                      <a:avLst/>
                      <a:gdLst/>
                      <a:ahLst/>
                      <a:cxnLst>
                        <a:cxn ang="0">
                          <a:pos x="445" y="0"/>
                        </a:cxn>
                        <a:cxn ang="0">
                          <a:pos x="0" y="0"/>
                        </a:cxn>
                        <a:cxn ang="0">
                          <a:pos x="5" y="65"/>
                        </a:cxn>
                        <a:cxn ang="0">
                          <a:pos x="14" y="129"/>
                        </a:cxn>
                        <a:cxn ang="0">
                          <a:pos x="27" y="190"/>
                        </a:cxn>
                        <a:cxn ang="0">
                          <a:pos x="43" y="252"/>
                        </a:cxn>
                        <a:cxn ang="0">
                          <a:pos x="63" y="311"/>
                        </a:cxn>
                        <a:cxn ang="0">
                          <a:pos x="85" y="369"/>
                        </a:cxn>
                        <a:cxn ang="0">
                          <a:pos x="110" y="424"/>
                        </a:cxn>
                        <a:cxn ang="0">
                          <a:pos x="139" y="478"/>
                        </a:cxn>
                        <a:cxn ang="0">
                          <a:pos x="160" y="473"/>
                        </a:cxn>
                        <a:cxn ang="0">
                          <a:pos x="179" y="470"/>
                        </a:cxn>
                        <a:cxn ang="0">
                          <a:pos x="200" y="465"/>
                        </a:cxn>
                        <a:cxn ang="0">
                          <a:pos x="221" y="461"/>
                        </a:cxn>
                        <a:cxn ang="0">
                          <a:pos x="242" y="456"/>
                        </a:cxn>
                        <a:cxn ang="0">
                          <a:pos x="263" y="452"/>
                        </a:cxn>
                        <a:cxn ang="0">
                          <a:pos x="285" y="449"/>
                        </a:cxn>
                        <a:cxn ang="0">
                          <a:pos x="306" y="445"/>
                        </a:cxn>
                        <a:cxn ang="0">
                          <a:pos x="328" y="441"/>
                        </a:cxn>
                        <a:cxn ang="0">
                          <a:pos x="349" y="439"/>
                        </a:cxn>
                        <a:cxn ang="0">
                          <a:pos x="371" y="435"/>
                        </a:cxn>
                        <a:cxn ang="0">
                          <a:pos x="393" y="433"/>
                        </a:cxn>
                        <a:cxn ang="0">
                          <a:pos x="415" y="429"/>
                        </a:cxn>
                        <a:cxn ang="0">
                          <a:pos x="437" y="426"/>
                        </a:cxn>
                        <a:cxn ang="0">
                          <a:pos x="459" y="424"/>
                        </a:cxn>
                        <a:cxn ang="0">
                          <a:pos x="481" y="422"/>
                        </a:cxn>
                        <a:cxn ang="0">
                          <a:pos x="473" y="370"/>
                        </a:cxn>
                        <a:cxn ang="0">
                          <a:pos x="467" y="318"/>
                        </a:cxn>
                        <a:cxn ang="0">
                          <a:pos x="461" y="267"/>
                        </a:cxn>
                        <a:cxn ang="0">
                          <a:pos x="457" y="214"/>
                        </a:cxn>
                        <a:cxn ang="0">
                          <a:pos x="452" y="160"/>
                        </a:cxn>
                        <a:cxn ang="0">
                          <a:pos x="449" y="107"/>
                        </a:cxn>
                        <a:cxn ang="0">
                          <a:pos x="447" y="54"/>
                        </a:cxn>
                        <a:cxn ang="0">
                          <a:pos x="445" y="0"/>
                        </a:cxn>
                      </a:cxnLst>
                      <a:rect l="0" t="0" r="r" b="b"/>
                      <a:pathLst>
                        <a:path w="481" h="478">
                          <a:moveTo>
                            <a:pt x="445" y="0"/>
                          </a:moveTo>
                          <a:lnTo>
                            <a:pt x="0" y="0"/>
                          </a:lnTo>
                          <a:lnTo>
                            <a:pt x="5" y="65"/>
                          </a:lnTo>
                          <a:lnTo>
                            <a:pt x="14" y="129"/>
                          </a:lnTo>
                          <a:lnTo>
                            <a:pt x="27" y="190"/>
                          </a:lnTo>
                          <a:lnTo>
                            <a:pt x="43" y="252"/>
                          </a:lnTo>
                          <a:lnTo>
                            <a:pt x="63" y="311"/>
                          </a:lnTo>
                          <a:lnTo>
                            <a:pt x="85" y="369"/>
                          </a:lnTo>
                          <a:lnTo>
                            <a:pt x="110" y="424"/>
                          </a:lnTo>
                          <a:lnTo>
                            <a:pt x="139" y="478"/>
                          </a:lnTo>
                          <a:lnTo>
                            <a:pt x="160" y="473"/>
                          </a:lnTo>
                          <a:lnTo>
                            <a:pt x="179" y="470"/>
                          </a:lnTo>
                          <a:lnTo>
                            <a:pt x="200" y="465"/>
                          </a:lnTo>
                          <a:lnTo>
                            <a:pt x="221" y="461"/>
                          </a:lnTo>
                          <a:lnTo>
                            <a:pt x="242" y="456"/>
                          </a:lnTo>
                          <a:lnTo>
                            <a:pt x="263" y="452"/>
                          </a:lnTo>
                          <a:lnTo>
                            <a:pt x="285" y="449"/>
                          </a:lnTo>
                          <a:lnTo>
                            <a:pt x="306" y="445"/>
                          </a:lnTo>
                          <a:lnTo>
                            <a:pt x="328" y="441"/>
                          </a:lnTo>
                          <a:lnTo>
                            <a:pt x="349" y="439"/>
                          </a:lnTo>
                          <a:lnTo>
                            <a:pt x="371" y="435"/>
                          </a:lnTo>
                          <a:lnTo>
                            <a:pt x="393" y="433"/>
                          </a:lnTo>
                          <a:lnTo>
                            <a:pt x="415" y="429"/>
                          </a:lnTo>
                          <a:lnTo>
                            <a:pt x="437" y="426"/>
                          </a:lnTo>
                          <a:lnTo>
                            <a:pt x="459" y="424"/>
                          </a:lnTo>
                          <a:lnTo>
                            <a:pt x="481" y="422"/>
                          </a:lnTo>
                          <a:lnTo>
                            <a:pt x="473" y="370"/>
                          </a:lnTo>
                          <a:lnTo>
                            <a:pt x="467" y="318"/>
                          </a:lnTo>
                          <a:lnTo>
                            <a:pt x="461" y="267"/>
                          </a:lnTo>
                          <a:lnTo>
                            <a:pt x="457" y="214"/>
                          </a:lnTo>
                          <a:lnTo>
                            <a:pt x="452" y="160"/>
                          </a:lnTo>
                          <a:lnTo>
                            <a:pt x="449" y="107"/>
                          </a:lnTo>
                          <a:lnTo>
                            <a:pt x="447" y="54"/>
                          </a:lnTo>
                          <a:lnTo>
                            <a:pt x="445" y="0"/>
                          </a:lnTo>
                          <a:close/>
                        </a:path>
                      </a:pathLst>
                    </a:custGeom>
                    <a:solidFill>
                      <a:schemeClr val="folHlink"/>
                    </a:solidFill>
                    <a:ln w="9525">
                      <a:solidFill>
                        <a:schemeClr val="folHlink"/>
                      </a:solidFill>
                      <a:round/>
                      <a:headEnd/>
                      <a:tailEnd/>
                    </a:ln>
                  </p:spPr>
                  <p:txBody>
                    <a:bodyPr/>
                    <a:lstStyle/>
                    <a:p>
                      <a:endParaRPr lang="id-ID"/>
                    </a:p>
                  </p:txBody>
                </p:sp>
              </p:grpSp>
              <p:grpSp>
                <p:nvGrpSpPr>
                  <p:cNvPr id="17" name="Group 214"/>
                  <p:cNvGrpSpPr>
                    <a:grpSpLocks/>
                  </p:cNvGrpSpPr>
                  <p:nvPr/>
                </p:nvGrpSpPr>
                <p:grpSpPr bwMode="auto">
                  <a:xfrm>
                    <a:off x="4422" y="2949"/>
                    <a:ext cx="408" cy="424"/>
                    <a:chOff x="4445" y="2949"/>
                    <a:chExt cx="358" cy="424"/>
                  </a:xfrm>
                </p:grpSpPr>
                <p:sp>
                  <p:nvSpPr>
                    <p:cNvPr id="24" name="Freeform 215"/>
                    <p:cNvSpPr>
                      <a:spLocks/>
                    </p:cNvSpPr>
                    <p:nvPr/>
                  </p:nvSpPr>
                  <p:spPr bwMode="auto">
                    <a:xfrm>
                      <a:off x="4481" y="2949"/>
                      <a:ext cx="286" cy="88"/>
                    </a:xfrm>
                    <a:custGeom>
                      <a:avLst/>
                      <a:gdLst/>
                      <a:ahLst/>
                      <a:cxnLst>
                        <a:cxn ang="0">
                          <a:pos x="336" y="31"/>
                        </a:cxn>
                        <a:cxn ang="0">
                          <a:pos x="315" y="16"/>
                        </a:cxn>
                        <a:cxn ang="0">
                          <a:pos x="294" y="6"/>
                        </a:cxn>
                        <a:cxn ang="0">
                          <a:pos x="274" y="1"/>
                        </a:cxn>
                        <a:cxn ang="0">
                          <a:pos x="253" y="1"/>
                        </a:cxn>
                        <a:cxn ang="0">
                          <a:pos x="231" y="6"/>
                        </a:cxn>
                        <a:cxn ang="0">
                          <a:pos x="210" y="17"/>
                        </a:cxn>
                        <a:cxn ang="0">
                          <a:pos x="188" y="33"/>
                        </a:cxn>
                        <a:cxn ang="0">
                          <a:pos x="165" y="56"/>
                        </a:cxn>
                        <a:cxn ang="0">
                          <a:pos x="139" y="87"/>
                        </a:cxn>
                        <a:cxn ang="0">
                          <a:pos x="115" y="124"/>
                        </a:cxn>
                        <a:cxn ang="0">
                          <a:pos x="92" y="168"/>
                        </a:cxn>
                        <a:cxn ang="0">
                          <a:pos x="70" y="217"/>
                        </a:cxn>
                        <a:cxn ang="0">
                          <a:pos x="48" y="273"/>
                        </a:cxn>
                        <a:cxn ang="0">
                          <a:pos x="28" y="334"/>
                        </a:cxn>
                        <a:cxn ang="0">
                          <a:pos x="9" y="401"/>
                        </a:cxn>
                        <a:cxn ang="0">
                          <a:pos x="15" y="436"/>
                        </a:cxn>
                        <a:cxn ang="0">
                          <a:pos x="43" y="437"/>
                        </a:cxn>
                        <a:cxn ang="0">
                          <a:pos x="73" y="439"/>
                        </a:cxn>
                        <a:cxn ang="0">
                          <a:pos x="102" y="441"/>
                        </a:cxn>
                        <a:cxn ang="0">
                          <a:pos x="130" y="441"/>
                        </a:cxn>
                        <a:cxn ang="0">
                          <a:pos x="160" y="442"/>
                        </a:cxn>
                        <a:cxn ang="0">
                          <a:pos x="189" y="444"/>
                        </a:cxn>
                        <a:cxn ang="0">
                          <a:pos x="218" y="444"/>
                        </a:cxn>
                        <a:cxn ang="0">
                          <a:pos x="251" y="444"/>
                        </a:cxn>
                        <a:cxn ang="0">
                          <a:pos x="288" y="444"/>
                        </a:cxn>
                        <a:cxn ang="0">
                          <a:pos x="325" y="442"/>
                        </a:cxn>
                        <a:cxn ang="0">
                          <a:pos x="362" y="441"/>
                        </a:cxn>
                        <a:cxn ang="0">
                          <a:pos x="398" y="440"/>
                        </a:cxn>
                        <a:cxn ang="0">
                          <a:pos x="434" y="437"/>
                        </a:cxn>
                        <a:cxn ang="0">
                          <a:pos x="471" y="435"/>
                        </a:cxn>
                        <a:cxn ang="0">
                          <a:pos x="506" y="433"/>
                        </a:cxn>
                        <a:cxn ang="0">
                          <a:pos x="515" y="396"/>
                        </a:cxn>
                        <a:cxn ang="0">
                          <a:pos x="496" y="329"/>
                        </a:cxn>
                        <a:cxn ang="0">
                          <a:pos x="476" y="269"/>
                        </a:cxn>
                        <a:cxn ang="0">
                          <a:pos x="455" y="214"/>
                        </a:cxn>
                        <a:cxn ang="0">
                          <a:pos x="432" y="163"/>
                        </a:cxn>
                        <a:cxn ang="0">
                          <a:pos x="409" y="120"/>
                        </a:cxn>
                        <a:cxn ang="0">
                          <a:pos x="385" y="83"/>
                        </a:cxn>
                        <a:cxn ang="0">
                          <a:pos x="359" y="53"/>
                        </a:cxn>
                      </a:cxnLst>
                      <a:rect l="0" t="0" r="r" b="b"/>
                      <a:pathLst>
                        <a:path w="523" h="444">
                          <a:moveTo>
                            <a:pt x="347" y="40"/>
                          </a:moveTo>
                          <a:lnTo>
                            <a:pt x="336" y="31"/>
                          </a:lnTo>
                          <a:lnTo>
                            <a:pt x="326" y="23"/>
                          </a:lnTo>
                          <a:lnTo>
                            <a:pt x="315" y="16"/>
                          </a:lnTo>
                          <a:lnTo>
                            <a:pt x="305" y="10"/>
                          </a:lnTo>
                          <a:lnTo>
                            <a:pt x="294" y="6"/>
                          </a:lnTo>
                          <a:lnTo>
                            <a:pt x="285" y="2"/>
                          </a:lnTo>
                          <a:lnTo>
                            <a:pt x="274" y="1"/>
                          </a:lnTo>
                          <a:lnTo>
                            <a:pt x="264" y="0"/>
                          </a:lnTo>
                          <a:lnTo>
                            <a:pt x="253" y="1"/>
                          </a:lnTo>
                          <a:lnTo>
                            <a:pt x="242" y="2"/>
                          </a:lnTo>
                          <a:lnTo>
                            <a:pt x="231" y="6"/>
                          </a:lnTo>
                          <a:lnTo>
                            <a:pt x="221" y="11"/>
                          </a:lnTo>
                          <a:lnTo>
                            <a:pt x="210" y="17"/>
                          </a:lnTo>
                          <a:lnTo>
                            <a:pt x="199" y="24"/>
                          </a:lnTo>
                          <a:lnTo>
                            <a:pt x="188" y="33"/>
                          </a:lnTo>
                          <a:lnTo>
                            <a:pt x="177" y="43"/>
                          </a:lnTo>
                          <a:lnTo>
                            <a:pt x="165" y="56"/>
                          </a:lnTo>
                          <a:lnTo>
                            <a:pt x="151" y="71"/>
                          </a:lnTo>
                          <a:lnTo>
                            <a:pt x="139" y="87"/>
                          </a:lnTo>
                          <a:lnTo>
                            <a:pt x="127" y="106"/>
                          </a:lnTo>
                          <a:lnTo>
                            <a:pt x="115" y="124"/>
                          </a:lnTo>
                          <a:lnTo>
                            <a:pt x="104" y="146"/>
                          </a:lnTo>
                          <a:lnTo>
                            <a:pt x="92" y="168"/>
                          </a:lnTo>
                          <a:lnTo>
                            <a:pt x="81" y="193"/>
                          </a:lnTo>
                          <a:lnTo>
                            <a:pt x="70" y="217"/>
                          </a:lnTo>
                          <a:lnTo>
                            <a:pt x="59" y="244"/>
                          </a:lnTo>
                          <a:lnTo>
                            <a:pt x="48" y="273"/>
                          </a:lnTo>
                          <a:lnTo>
                            <a:pt x="38" y="303"/>
                          </a:lnTo>
                          <a:lnTo>
                            <a:pt x="28" y="334"/>
                          </a:lnTo>
                          <a:lnTo>
                            <a:pt x="18" y="366"/>
                          </a:lnTo>
                          <a:lnTo>
                            <a:pt x="9" y="401"/>
                          </a:lnTo>
                          <a:lnTo>
                            <a:pt x="0" y="435"/>
                          </a:lnTo>
                          <a:lnTo>
                            <a:pt x="15" y="436"/>
                          </a:lnTo>
                          <a:lnTo>
                            <a:pt x="29" y="436"/>
                          </a:lnTo>
                          <a:lnTo>
                            <a:pt x="43" y="437"/>
                          </a:lnTo>
                          <a:lnTo>
                            <a:pt x="59" y="439"/>
                          </a:lnTo>
                          <a:lnTo>
                            <a:pt x="73" y="439"/>
                          </a:lnTo>
                          <a:lnTo>
                            <a:pt x="87" y="440"/>
                          </a:lnTo>
                          <a:lnTo>
                            <a:pt x="102" y="441"/>
                          </a:lnTo>
                          <a:lnTo>
                            <a:pt x="116" y="441"/>
                          </a:lnTo>
                          <a:lnTo>
                            <a:pt x="130" y="441"/>
                          </a:lnTo>
                          <a:lnTo>
                            <a:pt x="145" y="442"/>
                          </a:lnTo>
                          <a:lnTo>
                            <a:pt x="160" y="442"/>
                          </a:lnTo>
                          <a:lnTo>
                            <a:pt x="174" y="442"/>
                          </a:lnTo>
                          <a:lnTo>
                            <a:pt x="189" y="444"/>
                          </a:lnTo>
                          <a:lnTo>
                            <a:pt x="203" y="444"/>
                          </a:lnTo>
                          <a:lnTo>
                            <a:pt x="218" y="444"/>
                          </a:lnTo>
                          <a:lnTo>
                            <a:pt x="233" y="444"/>
                          </a:lnTo>
                          <a:lnTo>
                            <a:pt x="251" y="444"/>
                          </a:lnTo>
                          <a:lnTo>
                            <a:pt x="270" y="444"/>
                          </a:lnTo>
                          <a:lnTo>
                            <a:pt x="288" y="444"/>
                          </a:lnTo>
                          <a:lnTo>
                            <a:pt x="307" y="442"/>
                          </a:lnTo>
                          <a:lnTo>
                            <a:pt x="325" y="442"/>
                          </a:lnTo>
                          <a:lnTo>
                            <a:pt x="344" y="441"/>
                          </a:lnTo>
                          <a:lnTo>
                            <a:pt x="362" y="441"/>
                          </a:lnTo>
                          <a:lnTo>
                            <a:pt x="380" y="440"/>
                          </a:lnTo>
                          <a:lnTo>
                            <a:pt x="398" y="440"/>
                          </a:lnTo>
                          <a:lnTo>
                            <a:pt x="417" y="439"/>
                          </a:lnTo>
                          <a:lnTo>
                            <a:pt x="434" y="437"/>
                          </a:lnTo>
                          <a:lnTo>
                            <a:pt x="453" y="436"/>
                          </a:lnTo>
                          <a:lnTo>
                            <a:pt x="471" y="435"/>
                          </a:lnTo>
                          <a:lnTo>
                            <a:pt x="488" y="434"/>
                          </a:lnTo>
                          <a:lnTo>
                            <a:pt x="506" y="433"/>
                          </a:lnTo>
                          <a:lnTo>
                            <a:pt x="523" y="431"/>
                          </a:lnTo>
                          <a:lnTo>
                            <a:pt x="515" y="396"/>
                          </a:lnTo>
                          <a:lnTo>
                            <a:pt x="506" y="362"/>
                          </a:lnTo>
                          <a:lnTo>
                            <a:pt x="496" y="329"/>
                          </a:lnTo>
                          <a:lnTo>
                            <a:pt x="486" y="299"/>
                          </a:lnTo>
                          <a:lnTo>
                            <a:pt x="476" y="269"/>
                          </a:lnTo>
                          <a:lnTo>
                            <a:pt x="465" y="241"/>
                          </a:lnTo>
                          <a:lnTo>
                            <a:pt x="455" y="214"/>
                          </a:lnTo>
                          <a:lnTo>
                            <a:pt x="444" y="188"/>
                          </a:lnTo>
                          <a:lnTo>
                            <a:pt x="432" y="163"/>
                          </a:lnTo>
                          <a:lnTo>
                            <a:pt x="421" y="141"/>
                          </a:lnTo>
                          <a:lnTo>
                            <a:pt x="409" y="120"/>
                          </a:lnTo>
                          <a:lnTo>
                            <a:pt x="397" y="101"/>
                          </a:lnTo>
                          <a:lnTo>
                            <a:pt x="385" y="83"/>
                          </a:lnTo>
                          <a:lnTo>
                            <a:pt x="373" y="67"/>
                          </a:lnTo>
                          <a:lnTo>
                            <a:pt x="359" y="53"/>
                          </a:lnTo>
                          <a:lnTo>
                            <a:pt x="347" y="40"/>
                          </a:lnTo>
                          <a:close/>
                        </a:path>
                      </a:pathLst>
                    </a:custGeom>
                    <a:solidFill>
                      <a:schemeClr val="folHlink"/>
                    </a:solidFill>
                    <a:ln w="9525">
                      <a:solidFill>
                        <a:schemeClr val="folHlink"/>
                      </a:solidFill>
                      <a:round/>
                      <a:headEnd/>
                      <a:tailEnd/>
                    </a:ln>
                  </p:spPr>
                  <p:txBody>
                    <a:bodyPr/>
                    <a:lstStyle/>
                    <a:p>
                      <a:endParaRPr lang="id-ID"/>
                    </a:p>
                  </p:txBody>
                </p:sp>
                <p:sp>
                  <p:nvSpPr>
                    <p:cNvPr id="25" name="Freeform 216"/>
                    <p:cNvSpPr>
                      <a:spLocks/>
                    </p:cNvSpPr>
                    <p:nvPr/>
                  </p:nvSpPr>
                  <p:spPr bwMode="auto">
                    <a:xfrm>
                      <a:off x="4446" y="3063"/>
                      <a:ext cx="357" cy="83"/>
                    </a:xfrm>
                    <a:custGeom>
                      <a:avLst/>
                      <a:gdLst/>
                      <a:ahLst/>
                      <a:cxnLst>
                        <a:cxn ang="0">
                          <a:pos x="617" y="0"/>
                        </a:cxn>
                        <a:cxn ang="0">
                          <a:pos x="597" y="1"/>
                        </a:cxn>
                        <a:cxn ang="0">
                          <a:pos x="579" y="4"/>
                        </a:cxn>
                        <a:cxn ang="0">
                          <a:pos x="559" y="5"/>
                        </a:cxn>
                        <a:cxn ang="0">
                          <a:pos x="539" y="6"/>
                        </a:cxn>
                        <a:cxn ang="0">
                          <a:pos x="519" y="8"/>
                        </a:cxn>
                        <a:cxn ang="0">
                          <a:pos x="499" y="9"/>
                        </a:cxn>
                        <a:cxn ang="0">
                          <a:pos x="479" y="10"/>
                        </a:cxn>
                        <a:cxn ang="0">
                          <a:pos x="460" y="11"/>
                        </a:cxn>
                        <a:cxn ang="0">
                          <a:pos x="440" y="13"/>
                        </a:cxn>
                        <a:cxn ang="0">
                          <a:pos x="419" y="13"/>
                        </a:cxn>
                        <a:cxn ang="0">
                          <a:pos x="399" y="14"/>
                        </a:cxn>
                        <a:cxn ang="0">
                          <a:pos x="379" y="14"/>
                        </a:cxn>
                        <a:cxn ang="0">
                          <a:pos x="358" y="15"/>
                        </a:cxn>
                        <a:cxn ang="0">
                          <a:pos x="339" y="15"/>
                        </a:cxn>
                        <a:cxn ang="0">
                          <a:pos x="319" y="15"/>
                        </a:cxn>
                        <a:cxn ang="0">
                          <a:pos x="298" y="15"/>
                        </a:cxn>
                        <a:cxn ang="0">
                          <a:pos x="281" y="15"/>
                        </a:cxn>
                        <a:cxn ang="0">
                          <a:pos x="265" y="15"/>
                        </a:cxn>
                        <a:cxn ang="0">
                          <a:pos x="248" y="15"/>
                        </a:cxn>
                        <a:cxn ang="0">
                          <a:pos x="232" y="14"/>
                        </a:cxn>
                        <a:cxn ang="0">
                          <a:pos x="215" y="14"/>
                        </a:cxn>
                        <a:cxn ang="0">
                          <a:pos x="199" y="14"/>
                        </a:cxn>
                        <a:cxn ang="0">
                          <a:pos x="183" y="13"/>
                        </a:cxn>
                        <a:cxn ang="0">
                          <a:pos x="167" y="13"/>
                        </a:cxn>
                        <a:cxn ang="0">
                          <a:pos x="150" y="11"/>
                        </a:cxn>
                        <a:cxn ang="0">
                          <a:pos x="134" y="11"/>
                        </a:cxn>
                        <a:cxn ang="0">
                          <a:pos x="118" y="10"/>
                        </a:cxn>
                        <a:cxn ang="0">
                          <a:pos x="102" y="9"/>
                        </a:cxn>
                        <a:cxn ang="0">
                          <a:pos x="86" y="9"/>
                        </a:cxn>
                        <a:cxn ang="0">
                          <a:pos x="70" y="8"/>
                        </a:cxn>
                        <a:cxn ang="0">
                          <a:pos x="53" y="6"/>
                        </a:cxn>
                        <a:cxn ang="0">
                          <a:pos x="38" y="5"/>
                        </a:cxn>
                        <a:cxn ang="0">
                          <a:pos x="30" y="52"/>
                        </a:cxn>
                        <a:cxn ang="0">
                          <a:pos x="24" y="100"/>
                        </a:cxn>
                        <a:cxn ang="0">
                          <a:pos x="18" y="149"/>
                        </a:cxn>
                        <a:cxn ang="0">
                          <a:pos x="13" y="199"/>
                        </a:cxn>
                        <a:cxn ang="0">
                          <a:pos x="8" y="252"/>
                        </a:cxn>
                        <a:cxn ang="0">
                          <a:pos x="5" y="305"/>
                        </a:cxn>
                        <a:cxn ang="0">
                          <a:pos x="3" y="360"/>
                        </a:cxn>
                        <a:cxn ang="0">
                          <a:pos x="0" y="416"/>
                        </a:cxn>
                        <a:cxn ang="0">
                          <a:pos x="656" y="416"/>
                        </a:cxn>
                        <a:cxn ang="0">
                          <a:pos x="653" y="359"/>
                        </a:cxn>
                        <a:cxn ang="0">
                          <a:pos x="651" y="304"/>
                        </a:cxn>
                        <a:cxn ang="0">
                          <a:pos x="648" y="250"/>
                        </a:cxn>
                        <a:cxn ang="0">
                          <a:pos x="643" y="197"/>
                        </a:cxn>
                        <a:cxn ang="0">
                          <a:pos x="638" y="147"/>
                        </a:cxn>
                        <a:cxn ang="0">
                          <a:pos x="631" y="96"/>
                        </a:cxn>
                        <a:cxn ang="0">
                          <a:pos x="625" y="47"/>
                        </a:cxn>
                        <a:cxn ang="0">
                          <a:pos x="617" y="0"/>
                        </a:cxn>
                      </a:cxnLst>
                      <a:rect l="0" t="0" r="r" b="b"/>
                      <a:pathLst>
                        <a:path w="656" h="416">
                          <a:moveTo>
                            <a:pt x="617" y="0"/>
                          </a:moveTo>
                          <a:lnTo>
                            <a:pt x="597" y="1"/>
                          </a:lnTo>
                          <a:lnTo>
                            <a:pt x="579" y="4"/>
                          </a:lnTo>
                          <a:lnTo>
                            <a:pt x="559" y="5"/>
                          </a:lnTo>
                          <a:lnTo>
                            <a:pt x="539" y="6"/>
                          </a:lnTo>
                          <a:lnTo>
                            <a:pt x="519" y="8"/>
                          </a:lnTo>
                          <a:lnTo>
                            <a:pt x="499" y="9"/>
                          </a:lnTo>
                          <a:lnTo>
                            <a:pt x="479" y="10"/>
                          </a:lnTo>
                          <a:lnTo>
                            <a:pt x="460" y="11"/>
                          </a:lnTo>
                          <a:lnTo>
                            <a:pt x="440" y="13"/>
                          </a:lnTo>
                          <a:lnTo>
                            <a:pt x="419" y="13"/>
                          </a:lnTo>
                          <a:lnTo>
                            <a:pt x="399" y="14"/>
                          </a:lnTo>
                          <a:lnTo>
                            <a:pt x="379" y="14"/>
                          </a:lnTo>
                          <a:lnTo>
                            <a:pt x="358" y="15"/>
                          </a:lnTo>
                          <a:lnTo>
                            <a:pt x="339" y="15"/>
                          </a:lnTo>
                          <a:lnTo>
                            <a:pt x="319" y="15"/>
                          </a:lnTo>
                          <a:lnTo>
                            <a:pt x="298" y="15"/>
                          </a:lnTo>
                          <a:lnTo>
                            <a:pt x="281" y="15"/>
                          </a:lnTo>
                          <a:lnTo>
                            <a:pt x="265" y="15"/>
                          </a:lnTo>
                          <a:lnTo>
                            <a:pt x="248" y="15"/>
                          </a:lnTo>
                          <a:lnTo>
                            <a:pt x="232" y="14"/>
                          </a:lnTo>
                          <a:lnTo>
                            <a:pt x="215" y="14"/>
                          </a:lnTo>
                          <a:lnTo>
                            <a:pt x="199" y="14"/>
                          </a:lnTo>
                          <a:lnTo>
                            <a:pt x="183" y="13"/>
                          </a:lnTo>
                          <a:lnTo>
                            <a:pt x="167" y="13"/>
                          </a:lnTo>
                          <a:lnTo>
                            <a:pt x="150" y="11"/>
                          </a:lnTo>
                          <a:lnTo>
                            <a:pt x="134" y="11"/>
                          </a:lnTo>
                          <a:lnTo>
                            <a:pt x="118" y="10"/>
                          </a:lnTo>
                          <a:lnTo>
                            <a:pt x="102" y="9"/>
                          </a:lnTo>
                          <a:lnTo>
                            <a:pt x="86" y="9"/>
                          </a:lnTo>
                          <a:lnTo>
                            <a:pt x="70" y="8"/>
                          </a:lnTo>
                          <a:lnTo>
                            <a:pt x="53" y="6"/>
                          </a:lnTo>
                          <a:lnTo>
                            <a:pt x="38" y="5"/>
                          </a:lnTo>
                          <a:lnTo>
                            <a:pt x="30" y="52"/>
                          </a:lnTo>
                          <a:lnTo>
                            <a:pt x="24" y="100"/>
                          </a:lnTo>
                          <a:lnTo>
                            <a:pt x="18" y="149"/>
                          </a:lnTo>
                          <a:lnTo>
                            <a:pt x="13" y="199"/>
                          </a:lnTo>
                          <a:lnTo>
                            <a:pt x="8" y="252"/>
                          </a:lnTo>
                          <a:lnTo>
                            <a:pt x="5" y="305"/>
                          </a:lnTo>
                          <a:lnTo>
                            <a:pt x="3" y="360"/>
                          </a:lnTo>
                          <a:lnTo>
                            <a:pt x="0" y="416"/>
                          </a:lnTo>
                          <a:lnTo>
                            <a:pt x="656" y="416"/>
                          </a:lnTo>
                          <a:lnTo>
                            <a:pt x="653" y="359"/>
                          </a:lnTo>
                          <a:lnTo>
                            <a:pt x="651" y="304"/>
                          </a:lnTo>
                          <a:lnTo>
                            <a:pt x="648" y="250"/>
                          </a:lnTo>
                          <a:lnTo>
                            <a:pt x="643" y="197"/>
                          </a:lnTo>
                          <a:lnTo>
                            <a:pt x="638" y="147"/>
                          </a:lnTo>
                          <a:lnTo>
                            <a:pt x="631" y="96"/>
                          </a:lnTo>
                          <a:lnTo>
                            <a:pt x="625" y="47"/>
                          </a:lnTo>
                          <a:lnTo>
                            <a:pt x="617" y="0"/>
                          </a:lnTo>
                          <a:close/>
                        </a:path>
                      </a:pathLst>
                    </a:custGeom>
                    <a:solidFill>
                      <a:schemeClr val="folHlink"/>
                    </a:solidFill>
                    <a:ln w="9525">
                      <a:solidFill>
                        <a:schemeClr val="folHlink"/>
                      </a:solidFill>
                      <a:round/>
                      <a:headEnd/>
                      <a:tailEnd/>
                    </a:ln>
                  </p:spPr>
                  <p:txBody>
                    <a:bodyPr/>
                    <a:lstStyle/>
                    <a:p>
                      <a:endParaRPr lang="id-ID"/>
                    </a:p>
                  </p:txBody>
                </p:sp>
                <p:sp>
                  <p:nvSpPr>
                    <p:cNvPr id="26" name="Freeform 217"/>
                    <p:cNvSpPr>
                      <a:spLocks/>
                    </p:cNvSpPr>
                    <p:nvPr/>
                  </p:nvSpPr>
                  <p:spPr bwMode="auto">
                    <a:xfrm>
                      <a:off x="4445" y="3174"/>
                      <a:ext cx="358" cy="83"/>
                    </a:xfrm>
                    <a:custGeom>
                      <a:avLst/>
                      <a:gdLst/>
                      <a:ahLst/>
                      <a:cxnLst>
                        <a:cxn ang="0">
                          <a:pos x="37" y="409"/>
                        </a:cxn>
                        <a:cxn ang="0">
                          <a:pos x="53" y="408"/>
                        </a:cxn>
                        <a:cxn ang="0">
                          <a:pos x="69" y="407"/>
                        </a:cxn>
                        <a:cxn ang="0">
                          <a:pos x="85" y="406"/>
                        </a:cxn>
                        <a:cxn ang="0">
                          <a:pos x="102" y="406"/>
                        </a:cxn>
                        <a:cxn ang="0">
                          <a:pos x="118" y="404"/>
                        </a:cxn>
                        <a:cxn ang="0">
                          <a:pos x="134" y="403"/>
                        </a:cxn>
                        <a:cxn ang="0">
                          <a:pos x="150" y="403"/>
                        </a:cxn>
                        <a:cxn ang="0">
                          <a:pos x="167" y="402"/>
                        </a:cxn>
                        <a:cxn ang="0">
                          <a:pos x="183" y="402"/>
                        </a:cxn>
                        <a:cxn ang="0">
                          <a:pos x="200" y="401"/>
                        </a:cxn>
                        <a:cxn ang="0">
                          <a:pos x="216" y="401"/>
                        </a:cxn>
                        <a:cxn ang="0">
                          <a:pos x="233" y="401"/>
                        </a:cxn>
                        <a:cxn ang="0">
                          <a:pos x="249" y="399"/>
                        </a:cxn>
                        <a:cxn ang="0">
                          <a:pos x="266" y="399"/>
                        </a:cxn>
                        <a:cxn ang="0">
                          <a:pos x="282" y="399"/>
                        </a:cxn>
                        <a:cxn ang="0">
                          <a:pos x="299" y="399"/>
                        </a:cxn>
                        <a:cxn ang="0">
                          <a:pos x="320" y="399"/>
                        </a:cxn>
                        <a:cxn ang="0">
                          <a:pos x="340" y="399"/>
                        </a:cxn>
                        <a:cxn ang="0">
                          <a:pos x="360" y="401"/>
                        </a:cxn>
                        <a:cxn ang="0">
                          <a:pos x="380" y="401"/>
                        </a:cxn>
                        <a:cxn ang="0">
                          <a:pos x="400" y="401"/>
                        </a:cxn>
                        <a:cxn ang="0">
                          <a:pos x="421" y="402"/>
                        </a:cxn>
                        <a:cxn ang="0">
                          <a:pos x="441" y="403"/>
                        </a:cxn>
                        <a:cxn ang="0">
                          <a:pos x="462" y="403"/>
                        </a:cxn>
                        <a:cxn ang="0">
                          <a:pos x="482" y="404"/>
                        </a:cxn>
                        <a:cxn ang="0">
                          <a:pos x="501" y="406"/>
                        </a:cxn>
                        <a:cxn ang="0">
                          <a:pos x="521" y="407"/>
                        </a:cxn>
                        <a:cxn ang="0">
                          <a:pos x="541" y="408"/>
                        </a:cxn>
                        <a:cxn ang="0">
                          <a:pos x="561" y="409"/>
                        </a:cxn>
                        <a:cxn ang="0">
                          <a:pos x="581" y="411"/>
                        </a:cxn>
                        <a:cxn ang="0">
                          <a:pos x="600" y="413"/>
                        </a:cxn>
                        <a:cxn ang="0">
                          <a:pos x="620" y="414"/>
                        </a:cxn>
                        <a:cxn ang="0">
                          <a:pos x="627" y="367"/>
                        </a:cxn>
                        <a:cxn ang="0">
                          <a:pos x="633" y="318"/>
                        </a:cxn>
                        <a:cxn ang="0">
                          <a:pos x="640" y="269"/>
                        </a:cxn>
                        <a:cxn ang="0">
                          <a:pos x="644" y="217"/>
                        </a:cxn>
                        <a:cxn ang="0">
                          <a:pos x="649" y="165"/>
                        </a:cxn>
                        <a:cxn ang="0">
                          <a:pos x="652" y="111"/>
                        </a:cxn>
                        <a:cxn ang="0">
                          <a:pos x="654" y="56"/>
                        </a:cxn>
                        <a:cxn ang="0">
                          <a:pos x="657" y="0"/>
                        </a:cxn>
                        <a:cxn ang="0">
                          <a:pos x="0" y="0"/>
                        </a:cxn>
                        <a:cxn ang="0">
                          <a:pos x="3" y="55"/>
                        </a:cxn>
                        <a:cxn ang="0">
                          <a:pos x="5" y="111"/>
                        </a:cxn>
                        <a:cxn ang="0">
                          <a:pos x="8" y="163"/>
                        </a:cxn>
                        <a:cxn ang="0">
                          <a:pos x="12" y="215"/>
                        </a:cxn>
                        <a:cxn ang="0">
                          <a:pos x="17" y="265"/>
                        </a:cxn>
                        <a:cxn ang="0">
                          <a:pos x="24" y="315"/>
                        </a:cxn>
                        <a:cxn ang="0">
                          <a:pos x="30" y="363"/>
                        </a:cxn>
                        <a:cxn ang="0">
                          <a:pos x="37" y="409"/>
                        </a:cxn>
                      </a:cxnLst>
                      <a:rect l="0" t="0" r="r" b="b"/>
                      <a:pathLst>
                        <a:path w="657" h="414">
                          <a:moveTo>
                            <a:pt x="37" y="409"/>
                          </a:moveTo>
                          <a:lnTo>
                            <a:pt x="53" y="408"/>
                          </a:lnTo>
                          <a:lnTo>
                            <a:pt x="69" y="407"/>
                          </a:lnTo>
                          <a:lnTo>
                            <a:pt x="85" y="406"/>
                          </a:lnTo>
                          <a:lnTo>
                            <a:pt x="102" y="406"/>
                          </a:lnTo>
                          <a:lnTo>
                            <a:pt x="118" y="404"/>
                          </a:lnTo>
                          <a:lnTo>
                            <a:pt x="134" y="403"/>
                          </a:lnTo>
                          <a:lnTo>
                            <a:pt x="150" y="403"/>
                          </a:lnTo>
                          <a:lnTo>
                            <a:pt x="167" y="402"/>
                          </a:lnTo>
                          <a:lnTo>
                            <a:pt x="183" y="402"/>
                          </a:lnTo>
                          <a:lnTo>
                            <a:pt x="200" y="401"/>
                          </a:lnTo>
                          <a:lnTo>
                            <a:pt x="216" y="401"/>
                          </a:lnTo>
                          <a:lnTo>
                            <a:pt x="233" y="401"/>
                          </a:lnTo>
                          <a:lnTo>
                            <a:pt x="249" y="399"/>
                          </a:lnTo>
                          <a:lnTo>
                            <a:pt x="266" y="399"/>
                          </a:lnTo>
                          <a:lnTo>
                            <a:pt x="282" y="399"/>
                          </a:lnTo>
                          <a:lnTo>
                            <a:pt x="299" y="399"/>
                          </a:lnTo>
                          <a:lnTo>
                            <a:pt x="320" y="399"/>
                          </a:lnTo>
                          <a:lnTo>
                            <a:pt x="340" y="399"/>
                          </a:lnTo>
                          <a:lnTo>
                            <a:pt x="360" y="401"/>
                          </a:lnTo>
                          <a:lnTo>
                            <a:pt x="380" y="401"/>
                          </a:lnTo>
                          <a:lnTo>
                            <a:pt x="400" y="401"/>
                          </a:lnTo>
                          <a:lnTo>
                            <a:pt x="421" y="402"/>
                          </a:lnTo>
                          <a:lnTo>
                            <a:pt x="441" y="403"/>
                          </a:lnTo>
                          <a:lnTo>
                            <a:pt x="462" y="403"/>
                          </a:lnTo>
                          <a:lnTo>
                            <a:pt x="482" y="404"/>
                          </a:lnTo>
                          <a:lnTo>
                            <a:pt x="501" y="406"/>
                          </a:lnTo>
                          <a:lnTo>
                            <a:pt x="521" y="407"/>
                          </a:lnTo>
                          <a:lnTo>
                            <a:pt x="541" y="408"/>
                          </a:lnTo>
                          <a:lnTo>
                            <a:pt x="561" y="409"/>
                          </a:lnTo>
                          <a:lnTo>
                            <a:pt x="581" y="411"/>
                          </a:lnTo>
                          <a:lnTo>
                            <a:pt x="600" y="413"/>
                          </a:lnTo>
                          <a:lnTo>
                            <a:pt x="620" y="414"/>
                          </a:lnTo>
                          <a:lnTo>
                            <a:pt x="627" y="367"/>
                          </a:lnTo>
                          <a:lnTo>
                            <a:pt x="633" y="318"/>
                          </a:lnTo>
                          <a:lnTo>
                            <a:pt x="640" y="269"/>
                          </a:lnTo>
                          <a:lnTo>
                            <a:pt x="644" y="217"/>
                          </a:lnTo>
                          <a:lnTo>
                            <a:pt x="649" y="165"/>
                          </a:lnTo>
                          <a:lnTo>
                            <a:pt x="652" y="111"/>
                          </a:lnTo>
                          <a:lnTo>
                            <a:pt x="654" y="56"/>
                          </a:lnTo>
                          <a:lnTo>
                            <a:pt x="657" y="0"/>
                          </a:lnTo>
                          <a:lnTo>
                            <a:pt x="0" y="0"/>
                          </a:lnTo>
                          <a:lnTo>
                            <a:pt x="3" y="55"/>
                          </a:lnTo>
                          <a:lnTo>
                            <a:pt x="5" y="111"/>
                          </a:lnTo>
                          <a:lnTo>
                            <a:pt x="8" y="163"/>
                          </a:lnTo>
                          <a:lnTo>
                            <a:pt x="12" y="215"/>
                          </a:lnTo>
                          <a:lnTo>
                            <a:pt x="17" y="265"/>
                          </a:lnTo>
                          <a:lnTo>
                            <a:pt x="24" y="315"/>
                          </a:lnTo>
                          <a:lnTo>
                            <a:pt x="30" y="363"/>
                          </a:lnTo>
                          <a:lnTo>
                            <a:pt x="37" y="409"/>
                          </a:lnTo>
                          <a:close/>
                        </a:path>
                      </a:pathLst>
                    </a:custGeom>
                    <a:solidFill>
                      <a:schemeClr val="folHlink"/>
                    </a:solidFill>
                    <a:ln w="9525">
                      <a:solidFill>
                        <a:schemeClr val="folHlink"/>
                      </a:solidFill>
                      <a:round/>
                      <a:headEnd/>
                      <a:tailEnd/>
                    </a:ln>
                  </p:spPr>
                  <p:txBody>
                    <a:bodyPr/>
                    <a:lstStyle/>
                    <a:p>
                      <a:endParaRPr lang="id-ID"/>
                    </a:p>
                  </p:txBody>
                </p:sp>
                <p:sp>
                  <p:nvSpPr>
                    <p:cNvPr id="27" name="Freeform 218"/>
                    <p:cNvSpPr>
                      <a:spLocks/>
                    </p:cNvSpPr>
                    <p:nvPr/>
                  </p:nvSpPr>
                  <p:spPr bwMode="auto">
                    <a:xfrm>
                      <a:off x="4480" y="3282"/>
                      <a:ext cx="288" cy="91"/>
                    </a:xfrm>
                    <a:custGeom>
                      <a:avLst/>
                      <a:gdLst/>
                      <a:ahLst/>
                      <a:cxnLst>
                        <a:cxn ang="0">
                          <a:pos x="220" y="0"/>
                        </a:cxn>
                        <a:cxn ang="0">
                          <a:pos x="191" y="0"/>
                        </a:cxn>
                        <a:cxn ang="0">
                          <a:pos x="161" y="1"/>
                        </a:cxn>
                        <a:cxn ang="0">
                          <a:pos x="131" y="1"/>
                        </a:cxn>
                        <a:cxn ang="0">
                          <a:pos x="102" y="3"/>
                        </a:cxn>
                        <a:cxn ang="0">
                          <a:pos x="73" y="4"/>
                        </a:cxn>
                        <a:cxn ang="0">
                          <a:pos x="43" y="5"/>
                        </a:cxn>
                        <a:cxn ang="0">
                          <a:pos x="15" y="6"/>
                        </a:cxn>
                        <a:cxn ang="0">
                          <a:pos x="17" y="76"/>
                        </a:cxn>
                        <a:cxn ang="0">
                          <a:pos x="55" y="198"/>
                        </a:cxn>
                        <a:cxn ang="0">
                          <a:pos x="99" y="299"/>
                        </a:cxn>
                        <a:cxn ang="0">
                          <a:pos x="147" y="376"/>
                        </a:cxn>
                        <a:cxn ang="0">
                          <a:pos x="183" y="418"/>
                        </a:cxn>
                        <a:cxn ang="0">
                          <a:pos x="206" y="436"/>
                        </a:cxn>
                        <a:cxn ang="0">
                          <a:pos x="229" y="449"/>
                        </a:cxn>
                        <a:cxn ang="0">
                          <a:pos x="253" y="455"/>
                        </a:cxn>
                        <a:cxn ang="0">
                          <a:pos x="277" y="455"/>
                        </a:cxn>
                        <a:cxn ang="0">
                          <a:pos x="300" y="450"/>
                        </a:cxn>
                        <a:cxn ang="0">
                          <a:pos x="323" y="438"/>
                        </a:cxn>
                        <a:cxn ang="0">
                          <a:pos x="346" y="419"/>
                        </a:cxn>
                        <a:cxn ang="0">
                          <a:pos x="381" y="380"/>
                        </a:cxn>
                        <a:cxn ang="0">
                          <a:pos x="429" y="304"/>
                        </a:cxn>
                        <a:cxn ang="0">
                          <a:pos x="473" y="203"/>
                        </a:cxn>
                        <a:cxn ang="0">
                          <a:pos x="512" y="81"/>
                        </a:cxn>
                        <a:cxn ang="0">
                          <a:pos x="511" y="11"/>
                        </a:cxn>
                        <a:cxn ang="0">
                          <a:pos x="475" y="7"/>
                        </a:cxn>
                        <a:cxn ang="0">
                          <a:pos x="438" y="6"/>
                        </a:cxn>
                        <a:cxn ang="0">
                          <a:pos x="402" y="4"/>
                        </a:cxn>
                        <a:cxn ang="0">
                          <a:pos x="366" y="3"/>
                        </a:cxn>
                        <a:cxn ang="0">
                          <a:pos x="328" y="1"/>
                        </a:cxn>
                        <a:cxn ang="0">
                          <a:pos x="291" y="0"/>
                        </a:cxn>
                        <a:cxn ang="0">
                          <a:pos x="253" y="0"/>
                        </a:cxn>
                      </a:cxnLst>
                      <a:rect l="0" t="0" r="r" b="b"/>
                      <a:pathLst>
                        <a:path w="529" h="456">
                          <a:moveTo>
                            <a:pt x="235" y="0"/>
                          </a:moveTo>
                          <a:lnTo>
                            <a:pt x="220" y="0"/>
                          </a:lnTo>
                          <a:lnTo>
                            <a:pt x="205" y="0"/>
                          </a:lnTo>
                          <a:lnTo>
                            <a:pt x="191" y="0"/>
                          </a:lnTo>
                          <a:lnTo>
                            <a:pt x="175" y="0"/>
                          </a:lnTo>
                          <a:lnTo>
                            <a:pt x="161" y="1"/>
                          </a:lnTo>
                          <a:lnTo>
                            <a:pt x="146" y="1"/>
                          </a:lnTo>
                          <a:lnTo>
                            <a:pt x="131" y="1"/>
                          </a:lnTo>
                          <a:lnTo>
                            <a:pt x="117" y="1"/>
                          </a:lnTo>
                          <a:lnTo>
                            <a:pt x="102" y="3"/>
                          </a:lnTo>
                          <a:lnTo>
                            <a:pt x="87" y="3"/>
                          </a:lnTo>
                          <a:lnTo>
                            <a:pt x="73" y="4"/>
                          </a:lnTo>
                          <a:lnTo>
                            <a:pt x="59" y="4"/>
                          </a:lnTo>
                          <a:lnTo>
                            <a:pt x="43" y="5"/>
                          </a:lnTo>
                          <a:lnTo>
                            <a:pt x="29" y="6"/>
                          </a:lnTo>
                          <a:lnTo>
                            <a:pt x="15" y="6"/>
                          </a:lnTo>
                          <a:lnTo>
                            <a:pt x="0" y="7"/>
                          </a:lnTo>
                          <a:lnTo>
                            <a:pt x="17" y="76"/>
                          </a:lnTo>
                          <a:lnTo>
                            <a:pt x="35" y="140"/>
                          </a:lnTo>
                          <a:lnTo>
                            <a:pt x="55" y="198"/>
                          </a:lnTo>
                          <a:lnTo>
                            <a:pt x="77" y="251"/>
                          </a:lnTo>
                          <a:lnTo>
                            <a:pt x="99" y="299"/>
                          </a:lnTo>
                          <a:lnTo>
                            <a:pt x="122" y="341"/>
                          </a:lnTo>
                          <a:lnTo>
                            <a:pt x="147" y="376"/>
                          </a:lnTo>
                          <a:lnTo>
                            <a:pt x="171" y="406"/>
                          </a:lnTo>
                          <a:lnTo>
                            <a:pt x="183" y="418"/>
                          </a:lnTo>
                          <a:lnTo>
                            <a:pt x="194" y="428"/>
                          </a:lnTo>
                          <a:lnTo>
                            <a:pt x="206" y="436"/>
                          </a:lnTo>
                          <a:lnTo>
                            <a:pt x="218" y="444"/>
                          </a:lnTo>
                          <a:lnTo>
                            <a:pt x="229" y="449"/>
                          </a:lnTo>
                          <a:lnTo>
                            <a:pt x="241" y="452"/>
                          </a:lnTo>
                          <a:lnTo>
                            <a:pt x="253" y="455"/>
                          </a:lnTo>
                          <a:lnTo>
                            <a:pt x="266" y="456"/>
                          </a:lnTo>
                          <a:lnTo>
                            <a:pt x="277" y="455"/>
                          </a:lnTo>
                          <a:lnTo>
                            <a:pt x="288" y="454"/>
                          </a:lnTo>
                          <a:lnTo>
                            <a:pt x="300" y="450"/>
                          </a:lnTo>
                          <a:lnTo>
                            <a:pt x="311" y="444"/>
                          </a:lnTo>
                          <a:lnTo>
                            <a:pt x="323" y="438"/>
                          </a:lnTo>
                          <a:lnTo>
                            <a:pt x="334" y="429"/>
                          </a:lnTo>
                          <a:lnTo>
                            <a:pt x="346" y="419"/>
                          </a:lnTo>
                          <a:lnTo>
                            <a:pt x="357" y="408"/>
                          </a:lnTo>
                          <a:lnTo>
                            <a:pt x="381" y="380"/>
                          </a:lnTo>
                          <a:lnTo>
                            <a:pt x="405" y="344"/>
                          </a:lnTo>
                          <a:lnTo>
                            <a:pt x="429" y="304"/>
                          </a:lnTo>
                          <a:lnTo>
                            <a:pt x="452" y="256"/>
                          </a:lnTo>
                          <a:lnTo>
                            <a:pt x="473" y="203"/>
                          </a:lnTo>
                          <a:lnTo>
                            <a:pt x="494" y="145"/>
                          </a:lnTo>
                          <a:lnTo>
                            <a:pt x="512" y="81"/>
                          </a:lnTo>
                          <a:lnTo>
                            <a:pt x="529" y="12"/>
                          </a:lnTo>
                          <a:lnTo>
                            <a:pt x="511" y="11"/>
                          </a:lnTo>
                          <a:lnTo>
                            <a:pt x="494" y="10"/>
                          </a:lnTo>
                          <a:lnTo>
                            <a:pt x="475" y="7"/>
                          </a:lnTo>
                          <a:lnTo>
                            <a:pt x="457" y="6"/>
                          </a:lnTo>
                          <a:lnTo>
                            <a:pt x="438" y="6"/>
                          </a:lnTo>
                          <a:lnTo>
                            <a:pt x="421" y="5"/>
                          </a:lnTo>
                          <a:lnTo>
                            <a:pt x="402" y="4"/>
                          </a:lnTo>
                          <a:lnTo>
                            <a:pt x="383" y="3"/>
                          </a:lnTo>
                          <a:lnTo>
                            <a:pt x="366" y="3"/>
                          </a:lnTo>
                          <a:lnTo>
                            <a:pt x="347" y="1"/>
                          </a:lnTo>
                          <a:lnTo>
                            <a:pt x="328" y="1"/>
                          </a:lnTo>
                          <a:lnTo>
                            <a:pt x="310" y="1"/>
                          </a:lnTo>
                          <a:lnTo>
                            <a:pt x="291" y="0"/>
                          </a:lnTo>
                          <a:lnTo>
                            <a:pt x="272" y="0"/>
                          </a:lnTo>
                          <a:lnTo>
                            <a:pt x="253" y="0"/>
                          </a:lnTo>
                          <a:lnTo>
                            <a:pt x="235" y="0"/>
                          </a:lnTo>
                          <a:close/>
                        </a:path>
                      </a:pathLst>
                    </a:custGeom>
                    <a:solidFill>
                      <a:schemeClr val="folHlink"/>
                    </a:solidFill>
                    <a:ln w="9525">
                      <a:solidFill>
                        <a:schemeClr val="folHlink"/>
                      </a:solidFill>
                      <a:round/>
                      <a:headEnd/>
                      <a:tailEnd/>
                    </a:ln>
                  </p:spPr>
                  <p:txBody>
                    <a:bodyPr/>
                    <a:lstStyle/>
                    <a:p>
                      <a:endParaRPr lang="id-ID"/>
                    </a:p>
                  </p:txBody>
                </p:sp>
              </p:grpSp>
              <p:grpSp>
                <p:nvGrpSpPr>
                  <p:cNvPr id="18" name="Group 219"/>
                  <p:cNvGrpSpPr>
                    <a:grpSpLocks/>
                  </p:cNvGrpSpPr>
                  <p:nvPr/>
                </p:nvGrpSpPr>
                <p:grpSpPr bwMode="auto">
                  <a:xfrm>
                    <a:off x="4752" y="2959"/>
                    <a:ext cx="369" cy="403"/>
                    <a:chOff x="4761" y="2959"/>
                    <a:chExt cx="369" cy="403"/>
                  </a:xfrm>
                </p:grpSpPr>
                <p:sp>
                  <p:nvSpPr>
                    <p:cNvPr id="20" name="Freeform 220"/>
                    <p:cNvSpPr>
                      <a:spLocks/>
                    </p:cNvSpPr>
                    <p:nvPr/>
                  </p:nvSpPr>
                  <p:spPr bwMode="auto">
                    <a:xfrm>
                      <a:off x="4851" y="3046"/>
                      <a:ext cx="279" cy="100"/>
                    </a:xfrm>
                    <a:custGeom>
                      <a:avLst/>
                      <a:gdLst/>
                      <a:ahLst/>
                      <a:cxnLst>
                        <a:cxn ang="0">
                          <a:pos x="39" y="497"/>
                        </a:cxn>
                        <a:cxn ang="0">
                          <a:pos x="510" y="497"/>
                        </a:cxn>
                        <a:cxn ang="0">
                          <a:pos x="504" y="429"/>
                        </a:cxn>
                        <a:cxn ang="0">
                          <a:pos x="494" y="362"/>
                        </a:cxn>
                        <a:cxn ang="0">
                          <a:pos x="480" y="298"/>
                        </a:cxn>
                        <a:cxn ang="0">
                          <a:pos x="462" y="234"/>
                        </a:cxn>
                        <a:cxn ang="0">
                          <a:pos x="441" y="172"/>
                        </a:cxn>
                        <a:cxn ang="0">
                          <a:pos x="417" y="113"/>
                        </a:cxn>
                        <a:cxn ang="0">
                          <a:pos x="388" y="55"/>
                        </a:cxn>
                        <a:cxn ang="0">
                          <a:pos x="357" y="0"/>
                        </a:cxn>
                        <a:cxn ang="0">
                          <a:pos x="336" y="5"/>
                        </a:cxn>
                        <a:cxn ang="0">
                          <a:pos x="314" y="11"/>
                        </a:cxn>
                        <a:cxn ang="0">
                          <a:pos x="294" y="16"/>
                        </a:cxn>
                        <a:cxn ang="0">
                          <a:pos x="272" y="21"/>
                        </a:cxn>
                        <a:cxn ang="0">
                          <a:pos x="250" y="26"/>
                        </a:cxn>
                        <a:cxn ang="0">
                          <a:pos x="227" y="31"/>
                        </a:cxn>
                        <a:cxn ang="0">
                          <a:pos x="205" y="34"/>
                        </a:cxn>
                        <a:cxn ang="0">
                          <a:pos x="183" y="39"/>
                        </a:cxn>
                        <a:cxn ang="0">
                          <a:pos x="161" y="43"/>
                        </a:cxn>
                        <a:cxn ang="0">
                          <a:pos x="138" y="47"/>
                        </a:cxn>
                        <a:cxn ang="0">
                          <a:pos x="115" y="50"/>
                        </a:cxn>
                        <a:cxn ang="0">
                          <a:pos x="93" y="54"/>
                        </a:cxn>
                        <a:cxn ang="0">
                          <a:pos x="70" y="58"/>
                        </a:cxn>
                        <a:cxn ang="0">
                          <a:pos x="47" y="62"/>
                        </a:cxn>
                        <a:cxn ang="0">
                          <a:pos x="23" y="65"/>
                        </a:cxn>
                        <a:cxn ang="0">
                          <a:pos x="0" y="68"/>
                        </a:cxn>
                        <a:cxn ang="0">
                          <a:pos x="7" y="119"/>
                        </a:cxn>
                        <a:cxn ang="0">
                          <a:pos x="15" y="172"/>
                        </a:cxn>
                        <a:cxn ang="0">
                          <a:pos x="22" y="225"/>
                        </a:cxn>
                        <a:cxn ang="0">
                          <a:pos x="27" y="278"/>
                        </a:cxn>
                        <a:cxn ang="0">
                          <a:pos x="32" y="333"/>
                        </a:cxn>
                        <a:cxn ang="0">
                          <a:pos x="35" y="387"/>
                        </a:cxn>
                        <a:cxn ang="0">
                          <a:pos x="37" y="441"/>
                        </a:cxn>
                        <a:cxn ang="0">
                          <a:pos x="39" y="497"/>
                        </a:cxn>
                      </a:cxnLst>
                      <a:rect l="0" t="0" r="r" b="b"/>
                      <a:pathLst>
                        <a:path w="510" h="497">
                          <a:moveTo>
                            <a:pt x="39" y="497"/>
                          </a:moveTo>
                          <a:lnTo>
                            <a:pt x="510" y="497"/>
                          </a:lnTo>
                          <a:lnTo>
                            <a:pt x="504" y="429"/>
                          </a:lnTo>
                          <a:lnTo>
                            <a:pt x="494" y="362"/>
                          </a:lnTo>
                          <a:lnTo>
                            <a:pt x="480" y="298"/>
                          </a:lnTo>
                          <a:lnTo>
                            <a:pt x="462" y="234"/>
                          </a:lnTo>
                          <a:lnTo>
                            <a:pt x="441" y="172"/>
                          </a:lnTo>
                          <a:lnTo>
                            <a:pt x="417" y="113"/>
                          </a:lnTo>
                          <a:lnTo>
                            <a:pt x="388" y="55"/>
                          </a:lnTo>
                          <a:lnTo>
                            <a:pt x="357" y="0"/>
                          </a:lnTo>
                          <a:lnTo>
                            <a:pt x="336" y="5"/>
                          </a:lnTo>
                          <a:lnTo>
                            <a:pt x="314" y="11"/>
                          </a:lnTo>
                          <a:lnTo>
                            <a:pt x="294" y="16"/>
                          </a:lnTo>
                          <a:lnTo>
                            <a:pt x="272" y="21"/>
                          </a:lnTo>
                          <a:lnTo>
                            <a:pt x="250" y="26"/>
                          </a:lnTo>
                          <a:lnTo>
                            <a:pt x="227" y="31"/>
                          </a:lnTo>
                          <a:lnTo>
                            <a:pt x="205" y="34"/>
                          </a:lnTo>
                          <a:lnTo>
                            <a:pt x="183" y="39"/>
                          </a:lnTo>
                          <a:lnTo>
                            <a:pt x="161" y="43"/>
                          </a:lnTo>
                          <a:lnTo>
                            <a:pt x="138" y="47"/>
                          </a:lnTo>
                          <a:lnTo>
                            <a:pt x="115" y="50"/>
                          </a:lnTo>
                          <a:lnTo>
                            <a:pt x="93" y="54"/>
                          </a:lnTo>
                          <a:lnTo>
                            <a:pt x="70" y="58"/>
                          </a:lnTo>
                          <a:lnTo>
                            <a:pt x="47" y="62"/>
                          </a:lnTo>
                          <a:lnTo>
                            <a:pt x="23" y="65"/>
                          </a:lnTo>
                          <a:lnTo>
                            <a:pt x="0" y="68"/>
                          </a:lnTo>
                          <a:lnTo>
                            <a:pt x="7" y="119"/>
                          </a:lnTo>
                          <a:lnTo>
                            <a:pt x="15" y="172"/>
                          </a:lnTo>
                          <a:lnTo>
                            <a:pt x="22" y="225"/>
                          </a:lnTo>
                          <a:lnTo>
                            <a:pt x="27" y="278"/>
                          </a:lnTo>
                          <a:lnTo>
                            <a:pt x="32" y="333"/>
                          </a:lnTo>
                          <a:lnTo>
                            <a:pt x="35" y="387"/>
                          </a:lnTo>
                          <a:lnTo>
                            <a:pt x="37" y="441"/>
                          </a:lnTo>
                          <a:lnTo>
                            <a:pt x="39" y="497"/>
                          </a:lnTo>
                          <a:close/>
                        </a:path>
                      </a:pathLst>
                    </a:custGeom>
                    <a:solidFill>
                      <a:schemeClr val="folHlink"/>
                    </a:solidFill>
                    <a:ln w="9525">
                      <a:solidFill>
                        <a:schemeClr val="folHlink"/>
                      </a:solidFill>
                      <a:round/>
                      <a:headEnd/>
                      <a:tailEnd/>
                    </a:ln>
                  </p:spPr>
                  <p:txBody>
                    <a:bodyPr/>
                    <a:lstStyle/>
                    <a:p>
                      <a:endParaRPr lang="id-ID"/>
                    </a:p>
                  </p:txBody>
                </p:sp>
                <p:sp>
                  <p:nvSpPr>
                    <p:cNvPr id="21" name="Freeform 221"/>
                    <p:cNvSpPr>
                      <a:spLocks/>
                    </p:cNvSpPr>
                    <p:nvPr/>
                  </p:nvSpPr>
                  <p:spPr bwMode="auto">
                    <a:xfrm>
                      <a:off x="4765" y="2959"/>
                      <a:ext cx="234" cy="73"/>
                    </a:xfrm>
                    <a:custGeom>
                      <a:avLst/>
                      <a:gdLst/>
                      <a:ahLst/>
                      <a:cxnLst>
                        <a:cxn ang="0">
                          <a:pos x="429" y="312"/>
                        </a:cxn>
                        <a:cxn ang="0">
                          <a:pos x="409" y="286"/>
                        </a:cxn>
                        <a:cxn ang="0">
                          <a:pos x="385" y="262"/>
                        </a:cxn>
                        <a:cxn ang="0">
                          <a:pos x="362" y="237"/>
                        </a:cxn>
                        <a:cxn ang="0">
                          <a:pos x="338" y="214"/>
                        </a:cxn>
                        <a:cxn ang="0">
                          <a:pos x="313" y="190"/>
                        </a:cxn>
                        <a:cxn ang="0">
                          <a:pos x="287" y="168"/>
                        </a:cxn>
                        <a:cxn ang="0">
                          <a:pos x="261" y="146"/>
                        </a:cxn>
                        <a:cxn ang="0">
                          <a:pos x="233" y="125"/>
                        </a:cxn>
                        <a:cxn ang="0">
                          <a:pos x="206" y="106"/>
                        </a:cxn>
                        <a:cxn ang="0">
                          <a:pos x="177" y="86"/>
                        </a:cxn>
                        <a:cxn ang="0">
                          <a:pos x="149" y="69"/>
                        </a:cxn>
                        <a:cxn ang="0">
                          <a:pos x="120" y="52"/>
                        </a:cxn>
                        <a:cxn ang="0">
                          <a:pos x="90" y="37"/>
                        </a:cxn>
                        <a:cxn ang="0">
                          <a:pos x="61" y="23"/>
                        </a:cxn>
                        <a:cxn ang="0">
                          <a:pos x="30" y="11"/>
                        </a:cxn>
                        <a:cxn ang="0">
                          <a:pos x="0" y="0"/>
                        </a:cxn>
                        <a:cxn ang="0">
                          <a:pos x="19" y="37"/>
                        </a:cxn>
                        <a:cxn ang="0">
                          <a:pos x="36" y="77"/>
                        </a:cxn>
                        <a:cxn ang="0">
                          <a:pos x="55" y="122"/>
                        </a:cxn>
                        <a:cxn ang="0">
                          <a:pos x="73" y="168"/>
                        </a:cxn>
                        <a:cxn ang="0">
                          <a:pos x="89" y="216"/>
                        </a:cxn>
                        <a:cxn ang="0">
                          <a:pos x="105" y="265"/>
                        </a:cxn>
                        <a:cxn ang="0">
                          <a:pos x="119" y="315"/>
                        </a:cxn>
                        <a:cxn ang="0">
                          <a:pos x="131" y="364"/>
                        </a:cxn>
                        <a:cxn ang="0">
                          <a:pos x="151" y="361"/>
                        </a:cxn>
                        <a:cxn ang="0">
                          <a:pos x="170" y="359"/>
                        </a:cxn>
                        <a:cxn ang="0">
                          <a:pos x="189" y="356"/>
                        </a:cxn>
                        <a:cxn ang="0">
                          <a:pos x="208" y="354"/>
                        </a:cxn>
                        <a:cxn ang="0">
                          <a:pos x="228" y="350"/>
                        </a:cxn>
                        <a:cxn ang="0">
                          <a:pos x="247" y="348"/>
                        </a:cxn>
                        <a:cxn ang="0">
                          <a:pos x="265" y="345"/>
                        </a:cxn>
                        <a:cxn ang="0">
                          <a:pos x="284" y="342"/>
                        </a:cxn>
                        <a:cxn ang="0">
                          <a:pos x="303" y="338"/>
                        </a:cxn>
                        <a:cxn ang="0">
                          <a:pos x="322" y="335"/>
                        </a:cxn>
                        <a:cxn ang="0">
                          <a:pos x="339" y="332"/>
                        </a:cxn>
                        <a:cxn ang="0">
                          <a:pos x="358" y="328"/>
                        </a:cxn>
                        <a:cxn ang="0">
                          <a:pos x="375" y="324"/>
                        </a:cxn>
                        <a:cxn ang="0">
                          <a:pos x="394" y="321"/>
                        </a:cxn>
                        <a:cxn ang="0">
                          <a:pos x="412" y="316"/>
                        </a:cxn>
                        <a:cxn ang="0">
                          <a:pos x="429" y="312"/>
                        </a:cxn>
                      </a:cxnLst>
                      <a:rect l="0" t="0" r="r" b="b"/>
                      <a:pathLst>
                        <a:path w="429" h="364">
                          <a:moveTo>
                            <a:pt x="429" y="312"/>
                          </a:moveTo>
                          <a:lnTo>
                            <a:pt x="409" y="286"/>
                          </a:lnTo>
                          <a:lnTo>
                            <a:pt x="385" y="262"/>
                          </a:lnTo>
                          <a:lnTo>
                            <a:pt x="362" y="237"/>
                          </a:lnTo>
                          <a:lnTo>
                            <a:pt x="338" y="214"/>
                          </a:lnTo>
                          <a:lnTo>
                            <a:pt x="313" y="190"/>
                          </a:lnTo>
                          <a:lnTo>
                            <a:pt x="287" y="168"/>
                          </a:lnTo>
                          <a:lnTo>
                            <a:pt x="261" y="146"/>
                          </a:lnTo>
                          <a:lnTo>
                            <a:pt x="233" y="125"/>
                          </a:lnTo>
                          <a:lnTo>
                            <a:pt x="206" y="106"/>
                          </a:lnTo>
                          <a:lnTo>
                            <a:pt x="177" y="86"/>
                          </a:lnTo>
                          <a:lnTo>
                            <a:pt x="149" y="69"/>
                          </a:lnTo>
                          <a:lnTo>
                            <a:pt x="120" y="52"/>
                          </a:lnTo>
                          <a:lnTo>
                            <a:pt x="90" y="37"/>
                          </a:lnTo>
                          <a:lnTo>
                            <a:pt x="61" y="23"/>
                          </a:lnTo>
                          <a:lnTo>
                            <a:pt x="30" y="11"/>
                          </a:lnTo>
                          <a:lnTo>
                            <a:pt x="0" y="0"/>
                          </a:lnTo>
                          <a:lnTo>
                            <a:pt x="19" y="37"/>
                          </a:lnTo>
                          <a:lnTo>
                            <a:pt x="36" y="77"/>
                          </a:lnTo>
                          <a:lnTo>
                            <a:pt x="55" y="122"/>
                          </a:lnTo>
                          <a:lnTo>
                            <a:pt x="73" y="168"/>
                          </a:lnTo>
                          <a:lnTo>
                            <a:pt x="89" y="216"/>
                          </a:lnTo>
                          <a:lnTo>
                            <a:pt x="105" y="265"/>
                          </a:lnTo>
                          <a:lnTo>
                            <a:pt x="119" y="315"/>
                          </a:lnTo>
                          <a:lnTo>
                            <a:pt x="131" y="364"/>
                          </a:lnTo>
                          <a:lnTo>
                            <a:pt x="151" y="361"/>
                          </a:lnTo>
                          <a:lnTo>
                            <a:pt x="170" y="359"/>
                          </a:lnTo>
                          <a:lnTo>
                            <a:pt x="189" y="356"/>
                          </a:lnTo>
                          <a:lnTo>
                            <a:pt x="208" y="354"/>
                          </a:lnTo>
                          <a:lnTo>
                            <a:pt x="228" y="350"/>
                          </a:lnTo>
                          <a:lnTo>
                            <a:pt x="247" y="348"/>
                          </a:lnTo>
                          <a:lnTo>
                            <a:pt x="265" y="345"/>
                          </a:lnTo>
                          <a:lnTo>
                            <a:pt x="284" y="342"/>
                          </a:lnTo>
                          <a:lnTo>
                            <a:pt x="303" y="338"/>
                          </a:lnTo>
                          <a:lnTo>
                            <a:pt x="322" y="335"/>
                          </a:lnTo>
                          <a:lnTo>
                            <a:pt x="339" y="332"/>
                          </a:lnTo>
                          <a:lnTo>
                            <a:pt x="358" y="328"/>
                          </a:lnTo>
                          <a:lnTo>
                            <a:pt x="375" y="324"/>
                          </a:lnTo>
                          <a:lnTo>
                            <a:pt x="394" y="321"/>
                          </a:lnTo>
                          <a:lnTo>
                            <a:pt x="412" y="316"/>
                          </a:lnTo>
                          <a:lnTo>
                            <a:pt x="429" y="312"/>
                          </a:lnTo>
                          <a:close/>
                        </a:path>
                      </a:pathLst>
                    </a:custGeom>
                    <a:solidFill>
                      <a:schemeClr val="folHlink"/>
                    </a:solidFill>
                    <a:ln w="9525">
                      <a:solidFill>
                        <a:schemeClr val="folHlink"/>
                      </a:solidFill>
                      <a:round/>
                      <a:headEnd/>
                      <a:tailEnd/>
                    </a:ln>
                  </p:spPr>
                  <p:txBody>
                    <a:bodyPr/>
                    <a:lstStyle/>
                    <a:p>
                      <a:endParaRPr lang="id-ID"/>
                    </a:p>
                  </p:txBody>
                </p:sp>
                <p:sp>
                  <p:nvSpPr>
                    <p:cNvPr id="22" name="Freeform 222"/>
                    <p:cNvSpPr>
                      <a:spLocks/>
                    </p:cNvSpPr>
                    <p:nvPr/>
                  </p:nvSpPr>
                  <p:spPr bwMode="auto">
                    <a:xfrm>
                      <a:off x="4761" y="3287"/>
                      <a:ext cx="240" cy="75"/>
                    </a:xfrm>
                    <a:custGeom>
                      <a:avLst/>
                      <a:gdLst/>
                      <a:ahLst/>
                      <a:cxnLst>
                        <a:cxn ang="0">
                          <a:pos x="0" y="376"/>
                        </a:cxn>
                        <a:cxn ang="0">
                          <a:pos x="31" y="365"/>
                        </a:cxn>
                        <a:cxn ang="0">
                          <a:pos x="61" y="352"/>
                        </a:cxn>
                        <a:cxn ang="0">
                          <a:pos x="92" y="338"/>
                        </a:cxn>
                        <a:cxn ang="0">
                          <a:pos x="122" y="322"/>
                        </a:cxn>
                        <a:cxn ang="0">
                          <a:pos x="152" y="305"/>
                        </a:cxn>
                        <a:cxn ang="0">
                          <a:pos x="182" y="286"/>
                        </a:cxn>
                        <a:cxn ang="0">
                          <a:pos x="211" y="266"/>
                        </a:cxn>
                        <a:cxn ang="0">
                          <a:pos x="239" y="246"/>
                        </a:cxn>
                        <a:cxn ang="0">
                          <a:pos x="268" y="223"/>
                        </a:cxn>
                        <a:cxn ang="0">
                          <a:pos x="296" y="200"/>
                        </a:cxn>
                        <a:cxn ang="0">
                          <a:pos x="322" y="177"/>
                        </a:cxn>
                        <a:cxn ang="0">
                          <a:pos x="348" y="153"/>
                        </a:cxn>
                        <a:cxn ang="0">
                          <a:pos x="373" y="129"/>
                        </a:cxn>
                        <a:cxn ang="0">
                          <a:pos x="397" y="103"/>
                        </a:cxn>
                        <a:cxn ang="0">
                          <a:pos x="419" y="78"/>
                        </a:cxn>
                        <a:cxn ang="0">
                          <a:pos x="441" y="52"/>
                        </a:cxn>
                        <a:cxn ang="0">
                          <a:pos x="423" y="49"/>
                        </a:cxn>
                        <a:cxn ang="0">
                          <a:pos x="406" y="44"/>
                        </a:cxn>
                        <a:cxn ang="0">
                          <a:pos x="387" y="40"/>
                        </a:cxn>
                        <a:cxn ang="0">
                          <a:pos x="369" y="37"/>
                        </a:cxn>
                        <a:cxn ang="0">
                          <a:pos x="351" y="33"/>
                        </a:cxn>
                        <a:cxn ang="0">
                          <a:pos x="332" y="29"/>
                        </a:cxn>
                        <a:cxn ang="0">
                          <a:pos x="313" y="27"/>
                        </a:cxn>
                        <a:cxn ang="0">
                          <a:pos x="294" y="23"/>
                        </a:cxn>
                        <a:cxn ang="0">
                          <a:pos x="276" y="19"/>
                        </a:cxn>
                        <a:cxn ang="0">
                          <a:pos x="257" y="17"/>
                        </a:cxn>
                        <a:cxn ang="0">
                          <a:pos x="238" y="13"/>
                        </a:cxn>
                        <a:cxn ang="0">
                          <a:pos x="218" y="11"/>
                        </a:cxn>
                        <a:cxn ang="0">
                          <a:pos x="200" y="8"/>
                        </a:cxn>
                        <a:cxn ang="0">
                          <a:pos x="180" y="5"/>
                        </a:cxn>
                        <a:cxn ang="0">
                          <a:pos x="161" y="2"/>
                        </a:cxn>
                        <a:cxn ang="0">
                          <a:pos x="141" y="0"/>
                        </a:cxn>
                        <a:cxn ang="0">
                          <a:pos x="129" y="50"/>
                        </a:cxn>
                        <a:cxn ang="0">
                          <a:pos x="114" y="100"/>
                        </a:cxn>
                        <a:cxn ang="0">
                          <a:pos x="96" y="152"/>
                        </a:cxn>
                        <a:cxn ang="0">
                          <a:pos x="78" y="201"/>
                        </a:cxn>
                        <a:cxn ang="0">
                          <a:pos x="59" y="250"/>
                        </a:cxn>
                        <a:cxn ang="0">
                          <a:pos x="39" y="296"/>
                        </a:cxn>
                        <a:cxn ang="0">
                          <a:pos x="19" y="338"/>
                        </a:cxn>
                        <a:cxn ang="0">
                          <a:pos x="0" y="376"/>
                        </a:cxn>
                      </a:cxnLst>
                      <a:rect l="0" t="0" r="r" b="b"/>
                      <a:pathLst>
                        <a:path w="441" h="376">
                          <a:moveTo>
                            <a:pt x="0" y="376"/>
                          </a:moveTo>
                          <a:lnTo>
                            <a:pt x="31" y="365"/>
                          </a:lnTo>
                          <a:lnTo>
                            <a:pt x="61" y="352"/>
                          </a:lnTo>
                          <a:lnTo>
                            <a:pt x="92" y="338"/>
                          </a:lnTo>
                          <a:lnTo>
                            <a:pt x="122" y="322"/>
                          </a:lnTo>
                          <a:lnTo>
                            <a:pt x="152" y="305"/>
                          </a:lnTo>
                          <a:lnTo>
                            <a:pt x="182" y="286"/>
                          </a:lnTo>
                          <a:lnTo>
                            <a:pt x="211" y="266"/>
                          </a:lnTo>
                          <a:lnTo>
                            <a:pt x="239" y="246"/>
                          </a:lnTo>
                          <a:lnTo>
                            <a:pt x="268" y="223"/>
                          </a:lnTo>
                          <a:lnTo>
                            <a:pt x="296" y="200"/>
                          </a:lnTo>
                          <a:lnTo>
                            <a:pt x="322" y="177"/>
                          </a:lnTo>
                          <a:lnTo>
                            <a:pt x="348" y="153"/>
                          </a:lnTo>
                          <a:lnTo>
                            <a:pt x="373" y="129"/>
                          </a:lnTo>
                          <a:lnTo>
                            <a:pt x="397" y="103"/>
                          </a:lnTo>
                          <a:lnTo>
                            <a:pt x="419" y="78"/>
                          </a:lnTo>
                          <a:lnTo>
                            <a:pt x="441" y="52"/>
                          </a:lnTo>
                          <a:lnTo>
                            <a:pt x="423" y="49"/>
                          </a:lnTo>
                          <a:lnTo>
                            <a:pt x="406" y="44"/>
                          </a:lnTo>
                          <a:lnTo>
                            <a:pt x="387" y="40"/>
                          </a:lnTo>
                          <a:lnTo>
                            <a:pt x="369" y="37"/>
                          </a:lnTo>
                          <a:lnTo>
                            <a:pt x="351" y="33"/>
                          </a:lnTo>
                          <a:lnTo>
                            <a:pt x="332" y="29"/>
                          </a:lnTo>
                          <a:lnTo>
                            <a:pt x="313" y="27"/>
                          </a:lnTo>
                          <a:lnTo>
                            <a:pt x="294" y="23"/>
                          </a:lnTo>
                          <a:lnTo>
                            <a:pt x="276" y="19"/>
                          </a:lnTo>
                          <a:lnTo>
                            <a:pt x="257" y="17"/>
                          </a:lnTo>
                          <a:lnTo>
                            <a:pt x="238" y="13"/>
                          </a:lnTo>
                          <a:lnTo>
                            <a:pt x="218" y="11"/>
                          </a:lnTo>
                          <a:lnTo>
                            <a:pt x="200" y="8"/>
                          </a:lnTo>
                          <a:lnTo>
                            <a:pt x="180" y="5"/>
                          </a:lnTo>
                          <a:lnTo>
                            <a:pt x="161" y="2"/>
                          </a:lnTo>
                          <a:lnTo>
                            <a:pt x="141" y="0"/>
                          </a:lnTo>
                          <a:lnTo>
                            <a:pt x="129" y="50"/>
                          </a:lnTo>
                          <a:lnTo>
                            <a:pt x="114" y="100"/>
                          </a:lnTo>
                          <a:lnTo>
                            <a:pt x="96" y="152"/>
                          </a:lnTo>
                          <a:lnTo>
                            <a:pt x="78" y="201"/>
                          </a:lnTo>
                          <a:lnTo>
                            <a:pt x="59" y="250"/>
                          </a:lnTo>
                          <a:lnTo>
                            <a:pt x="39" y="296"/>
                          </a:lnTo>
                          <a:lnTo>
                            <a:pt x="19" y="338"/>
                          </a:lnTo>
                          <a:lnTo>
                            <a:pt x="0" y="376"/>
                          </a:lnTo>
                          <a:close/>
                        </a:path>
                      </a:pathLst>
                    </a:custGeom>
                    <a:solidFill>
                      <a:schemeClr val="folHlink"/>
                    </a:solidFill>
                    <a:ln w="9525">
                      <a:solidFill>
                        <a:schemeClr val="folHlink"/>
                      </a:solidFill>
                      <a:round/>
                      <a:headEnd/>
                      <a:tailEnd/>
                    </a:ln>
                  </p:spPr>
                  <p:txBody>
                    <a:bodyPr/>
                    <a:lstStyle/>
                    <a:p>
                      <a:endParaRPr lang="id-ID"/>
                    </a:p>
                  </p:txBody>
                </p:sp>
                <p:sp>
                  <p:nvSpPr>
                    <p:cNvPr id="23" name="Freeform 223"/>
                    <p:cNvSpPr>
                      <a:spLocks/>
                    </p:cNvSpPr>
                    <p:nvPr/>
                  </p:nvSpPr>
                  <p:spPr bwMode="auto">
                    <a:xfrm>
                      <a:off x="4852" y="3174"/>
                      <a:ext cx="278" cy="99"/>
                    </a:xfrm>
                    <a:custGeom>
                      <a:avLst/>
                      <a:gdLst/>
                      <a:ahLst/>
                      <a:cxnLst>
                        <a:cxn ang="0">
                          <a:pos x="37" y="0"/>
                        </a:cxn>
                        <a:cxn ang="0">
                          <a:pos x="35" y="54"/>
                        </a:cxn>
                        <a:cxn ang="0">
                          <a:pos x="33" y="109"/>
                        </a:cxn>
                        <a:cxn ang="0">
                          <a:pos x="30" y="163"/>
                        </a:cxn>
                        <a:cxn ang="0">
                          <a:pos x="25" y="217"/>
                        </a:cxn>
                        <a:cxn ang="0">
                          <a:pos x="21" y="270"/>
                        </a:cxn>
                        <a:cxn ang="0">
                          <a:pos x="14" y="323"/>
                        </a:cxn>
                        <a:cxn ang="0">
                          <a:pos x="7" y="376"/>
                        </a:cxn>
                        <a:cxn ang="0">
                          <a:pos x="0" y="428"/>
                        </a:cxn>
                        <a:cxn ang="0">
                          <a:pos x="23" y="431"/>
                        </a:cxn>
                        <a:cxn ang="0">
                          <a:pos x="47" y="434"/>
                        </a:cxn>
                        <a:cxn ang="0">
                          <a:pos x="70" y="438"/>
                        </a:cxn>
                        <a:cxn ang="0">
                          <a:pos x="93" y="441"/>
                        </a:cxn>
                        <a:cxn ang="0">
                          <a:pos x="116" y="445"/>
                        </a:cxn>
                        <a:cxn ang="0">
                          <a:pos x="139" y="449"/>
                        </a:cxn>
                        <a:cxn ang="0">
                          <a:pos x="162" y="452"/>
                        </a:cxn>
                        <a:cxn ang="0">
                          <a:pos x="185" y="457"/>
                        </a:cxn>
                        <a:cxn ang="0">
                          <a:pos x="207" y="461"/>
                        </a:cxn>
                        <a:cxn ang="0">
                          <a:pos x="229" y="466"/>
                        </a:cxn>
                        <a:cxn ang="0">
                          <a:pos x="251" y="471"/>
                        </a:cxn>
                        <a:cxn ang="0">
                          <a:pos x="273" y="476"/>
                        </a:cxn>
                        <a:cxn ang="0">
                          <a:pos x="295" y="481"/>
                        </a:cxn>
                        <a:cxn ang="0">
                          <a:pos x="316" y="485"/>
                        </a:cxn>
                        <a:cxn ang="0">
                          <a:pos x="338" y="492"/>
                        </a:cxn>
                        <a:cxn ang="0">
                          <a:pos x="359" y="497"/>
                        </a:cxn>
                        <a:cxn ang="0">
                          <a:pos x="390" y="441"/>
                        </a:cxn>
                        <a:cxn ang="0">
                          <a:pos x="417" y="383"/>
                        </a:cxn>
                        <a:cxn ang="0">
                          <a:pos x="441" y="324"/>
                        </a:cxn>
                        <a:cxn ang="0">
                          <a:pos x="462" y="263"/>
                        </a:cxn>
                        <a:cxn ang="0">
                          <a:pos x="479" y="199"/>
                        </a:cxn>
                        <a:cxn ang="0">
                          <a:pos x="493" y="135"/>
                        </a:cxn>
                        <a:cxn ang="0">
                          <a:pos x="502" y="68"/>
                        </a:cxn>
                        <a:cxn ang="0">
                          <a:pos x="508" y="0"/>
                        </a:cxn>
                        <a:cxn ang="0">
                          <a:pos x="37" y="0"/>
                        </a:cxn>
                      </a:cxnLst>
                      <a:rect l="0" t="0" r="r" b="b"/>
                      <a:pathLst>
                        <a:path w="508" h="497">
                          <a:moveTo>
                            <a:pt x="37" y="0"/>
                          </a:moveTo>
                          <a:lnTo>
                            <a:pt x="35" y="54"/>
                          </a:lnTo>
                          <a:lnTo>
                            <a:pt x="33" y="109"/>
                          </a:lnTo>
                          <a:lnTo>
                            <a:pt x="30" y="163"/>
                          </a:lnTo>
                          <a:lnTo>
                            <a:pt x="25" y="217"/>
                          </a:lnTo>
                          <a:lnTo>
                            <a:pt x="21" y="270"/>
                          </a:lnTo>
                          <a:lnTo>
                            <a:pt x="14" y="323"/>
                          </a:lnTo>
                          <a:lnTo>
                            <a:pt x="7" y="376"/>
                          </a:lnTo>
                          <a:lnTo>
                            <a:pt x="0" y="428"/>
                          </a:lnTo>
                          <a:lnTo>
                            <a:pt x="23" y="431"/>
                          </a:lnTo>
                          <a:lnTo>
                            <a:pt x="47" y="434"/>
                          </a:lnTo>
                          <a:lnTo>
                            <a:pt x="70" y="438"/>
                          </a:lnTo>
                          <a:lnTo>
                            <a:pt x="93" y="441"/>
                          </a:lnTo>
                          <a:lnTo>
                            <a:pt x="116" y="445"/>
                          </a:lnTo>
                          <a:lnTo>
                            <a:pt x="139" y="449"/>
                          </a:lnTo>
                          <a:lnTo>
                            <a:pt x="162" y="452"/>
                          </a:lnTo>
                          <a:lnTo>
                            <a:pt x="185" y="457"/>
                          </a:lnTo>
                          <a:lnTo>
                            <a:pt x="207" y="461"/>
                          </a:lnTo>
                          <a:lnTo>
                            <a:pt x="229" y="466"/>
                          </a:lnTo>
                          <a:lnTo>
                            <a:pt x="251" y="471"/>
                          </a:lnTo>
                          <a:lnTo>
                            <a:pt x="273" y="476"/>
                          </a:lnTo>
                          <a:lnTo>
                            <a:pt x="295" y="481"/>
                          </a:lnTo>
                          <a:lnTo>
                            <a:pt x="316" y="485"/>
                          </a:lnTo>
                          <a:lnTo>
                            <a:pt x="338" y="492"/>
                          </a:lnTo>
                          <a:lnTo>
                            <a:pt x="359" y="497"/>
                          </a:lnTo>
                          <a:lnTo>
                            <a:pt x="390" y="441"/>
                          </a:lnTo>
                          <a:lnTo>
                            <a:pt x="417" y="383"/>
                          </a:lnTo>
                          <a:lnTo>
                            <a:pt x="441" y="324"/>
                          </a:lnTo>
                          <a:lnTo>
                            <a:pt x="462" y="263"/>
                          </a:lnTo>
                          <a:lnTo>
                            <a:pt x="479" y="199"/>
                          </a:lnTo>
                          <a:lnTo>
                            <a:pt x="493" y="135"/>
                          </a:lnTo>
                          <a:lnTo>
                            <a:pt x="502" y="68"/>
                          </a:lnTo>
                          <a:lnTo>
                            <a:pt x="508" y="0"/>
                          </a:lnTo>
                          <a:lnTo>
                            <a:pt x="37" y="0"/>
                          </a:lnTo>
                          <a:close/>
                        </a:path>
                      </a:pathLst>
                    </a:custGeom>
                    <a:solidFill>
                      <a:schemeClr val="folHlink"/>
                    </a:solidFill>
                    <a:ln w="9525">
                      <a:solidFill>
                        <a:schemeClr val="folHlink"/>
                      </a:solidFill>
                      <a:round/>
                      <a:headEnd/>
                      <a:tailEnd/>
                    </a:ln>
                  </p:spPr>
                  <p:txBody>
                    <a:bodyPr/>
                    <a:lstStyle/>
                    <a:p>
                      <a:endParaRPr lang="id-ID"/>
                    </a:p>
                  </p:txBody>
                </p:sp>
              </p:grpSp>
            </p:grpSp>
            <p:sp>
              <p:nvSpPr>
                <p:cNvPr id="16" name="Freeform 224"/>
                <p:cNvSpPr>
                  <a:spLocks/>
                </p:cNvSpPr>
                <p:nvPr/>
              </p:nvSpPr>
              <p:spPr bwMode="auto">
                <a:xfrm rot="418631">
                  <a:off x="1697" y="2709"/>
                  <a:ext cx="2539" cy="365"/>
                </a:xfrm>
                <a:custGeom>
                  <a:avLst/>
                  <a:gdLst/>
                  <a:ahLst/>
                  <a:cxnLst>
                    <a:cxn ang="0">
                      <a:pos x="45" y="318"/>
                    </a:cxn>
                    <a:cxn ang="0">
                      <a:pos x="408" y="91"/>
                    </a:cxn>
                    <a:cxn ang="0">
                      <a:pos x="907" y="0"/>
                    </a:cxn>
                    <a:cxn ang="0">
                      <a:pos x="1406" y="91"/>
                    </a:cxn>
                    <a:cxn ang="0">
                      <a:pos x="1951" y="318"/>
                    </a:cxn>
                    <a:cxn ang="0">
                      <a:pos x="2313" y="363"/>
                    </a:cxn>
                    <a:cxn ang="0">
                      <a:pos x="2767" y="91"/>
                    </a:cxn>
                    <a:cxn ang="0">
                      <a:pos x="2722" y="227"/>
                    </a:cxn>
                    <a:cxn ang="0">
                      <a:pos x="2359" y="635"/>
                    </a:cxn>
                    <a:cxn ang="0">
                      <a:pos x="1860" y="635"/>
                    </a:cxn>
                    <a:cxn ang="0">
                      <a:pos x="1225" y="318"/>
                    </a:cxn>
                    <a:cxn ang="0">
                      <a:pos x="771" y="227"/>
                    </a:cxn>
                    <a:cxn ang="0">
                      <a:pos x="363" y="227"/>
                    </a:cxn>
                    <a:cxn ang="0">
                      <a:pos x="136" y="272"/>
                    </a:cxn>
                    <a:cxn ang="0">
                      <a:pos x="45" y="318"/>
                    </a:cxn>
                  </a:cxnLst>
                  <a:rect l="0" t="0" r="r" b="b"/>
                  <a:pathLst>
                    <a:path w="2835" h="703">
                      <a:moveTo>
                        <a:pt x="45" y="318"/>
                      </a:moveTo>
                      <a:cubicBezTo>
                        <a:pt x="90" y="288"/>
                        <a:pt x="264" y="144"/>
                        <a:pt x="408" y="91"/>
                      </a:cubicBezTo>
                      <a:cubicBezTo>
                        <a:pt x="552" y="38"/>
                        <a:pt x="741" y="0"/>
                        <a:pt x="907" y="0"/>
                      </a:cubicBezTo>
                      <a:cubicBezTo>
                        <a:pt x="1073" y="0"/>
                        <a:pt x="1232" y="38"/>
                        <a:pt x="1406" y="91"/>
                      </a:cubicBezTo>
                      <a:cubicBezTo>
                        <a:pt x="1580" y="144"/>
                        <a:pt x="1800" y="273"/>
                        <a:pt x="1951" y="318"/>
                      </a:cubicBezTo>
                      <a:cubicBezTo>
                        <a:pt x="2102" y="363"/>
                        <a:pt x="2177" y="401"/>
                        <a:pt x="2313" y="363"/>
                      </a:cubicBezTo>
                      <a:cubicBezTo>
                        <a:pt x="2449" y="325"/>
                        <a:pt x="2699" y="114"/>
                        <a:pt x="2767" y="91"/>
                      </a:cubicBezTo>
                      <a:cubicBezTo>
                        <a:pt x="2835" y="68"/>
                        <a:pt x="2790" y="136"/>
                        <a:pt x="2722" y="227"/>
                      </a:cubicBezTo>
                      <a:cubicBezTo>
                        <a:pt x="2654" y="318"/>
                        <a:pt x="2503" y="567"/>
                        <a:pt x="2359" y="635"/>
                      </a:cubicBezTo>
                      <a:cubicBezTo>
                        <a:pt x="2215" y="703"/>
                        <a:pt x="2049" y="688"/>
                        <a:pt x="1860" y="635"/>
                      </a:cubicBezTo>
                      <a:cubicBezTo>
                        <a:pt x="1671" y="582"/>
                        <a:pt x="1406" y="386"/>
                        <a:pt x="1225" y="318"/>
                      </a:cubicBezTo>
                      <a:cubicBezTo>
                        <a:pt x="1044" y="250"/>
                        <a:pt x="915" y="242"/>
                        <a:pt x="771" y="227"/>
                      </a:cubicBezTo>
                      <a:cubicBezTo>
                        <a:pt x="627" y="212"/>
                        <a:pt x="469" y="220"/>
                        <a:pt x="363" y="227"/>
                      </a:cubicBezTo>
                      <a:cubicBezTo>
                        <a:pt x="257" y="234"/>
                        <a:pt x="189" y="249"/>
                        <a:pt x="136" y="272"/>
                      </a:cubicBezTo>
                      <a:cubicBezTo>
                        <a:pt x="83" y="295"/>
                        <a:pt x="0" y="348"/>
                        <a:pt x="45" y="318"/>
                      </a:cubicBezTo>
                      <a:close/>
                    </a:path>
                  </a:pathLst>
                </a:custGeom>
                <a:solidFill>
                  <a:srgbClr val="0000CC"/>
                </a:solidFill>
                <a:ln w="9525">
                  <a:solidFill>
                    <a:schemeClr val="accent2"/>
                  </a:solidFill>
                  <a:round/>
                  <a:headEnd/>
                  <a:tailEnd/>
                </a:ln>
                <a:effectLst/>
              </p:spPr>
              <p:txBody>
                <a:bodyPr/>
                <a:lstStyle/>
                <a:p>
                  <a:endParaRPr lang="id-ID"/>
                </a:p>
              </p:txBody>
            </p:sp>
          </p:grpSp>
          <p:sp>
            <p:nvSpPr>
              <p:cNvPr id="12" name="Freeform 225"/>
              <p:cNvSpPr>
                <a:spLocks/>
              </p:cNvSpPr>
              <p:nvPr/>
            </p:nvSpPr>
            <p:spPr bwMode="auto">
              <a:xfrm>
                <a:off x="3456" y="845"/>
                <a:ext cx="337" cy="409"/>
              </a:xfrm>
              <a:custGeom>
                <a:avLst/>
                <a:gdLst/>
                <a:ahLst/>
                <a:cxnLst>
                  <a:cxn ang="0">
                    <a:pos x="0" y="816"/>
                  </a:cxn>
                  <a:cxn ang="0">
                    <a:pos x="499" y="1315"/>
                  </a:cxn>
                  <a:cxn ang="0">
                    <a:pos x="1224" y="0"/>
                  </a:cxn>
                  <a:cxn ang="0">
                    <a:pos x="499" y="1678"/>
                  </a:cxn>
                  <a:cxn ang="0">
                    <a:pos x="0" y="816"/>
                  </a:cxn>
                </a:cxnLst>
                <a:rect l="0" t="0" r="r" b="b"/>
                <a:pathLst>
                  <a:path w="1224" h="1678">
                    <a:moveTo>
                      <a:pt x="0" y="816"/>
                    </a:moveTo>
                    <a:lnTo>
                      <a:pt x="499" y="1315"/>
                    </a:lnTo>
                    <a:lnTo>
                      <a:pt x="1224" y="0"/>
                    </a:lnTo>
                    <a:lnTo>
                      <a:pt x="499" y="1678"/>
                    </a:lnTo>
                    <a:lnTo>
                      <a:pt x="0" y="816"/>
                    </a:lnTo>
                    <a:close/>
                  </a:path>
                </a:pathLst>
              </a:custGeom>
              <a:solidFill>
                <a:srgbClr val="CC3300"/>
              </a:solidFill>
              <a:ln w="9525">
                <a:noFill/>
                <a:round/>
                <a:headEnd/>
                <a:tailEnd/>
              </a:ln>
              <a:effectLst/>
            </p:spPr>
            <p:txBody>
              <a:bodyPr/>
              <a:lstStyle/>
              <a:p>
                <a:endParaRPr lang="id-ID"/>
              </a:p>
            </p:txBody>
          </p:sp>
        </p:grpSp>
        <p:sp>
          <p:nvSpPr>
            <p:cNvPr id="10" name="Text Box 268"/>
            <p:cNvSpPr txBox="1">
              <a:spLocks noChangeArrowheads="1"/>
            </p:cNvSpPr>
            <p:nvPr/>
          </p:nvSpPr>
          <p:spPr bwMode="auto">
            <a:xfrm>
              <a:off x="3415" y="1477"/>
              <a:ext cx="630" cy="209"/>
            </a:xfrm>
            <a:prstGeom prst="rect">
              <a:avLst/>
            </a:prstGeom>
            <a:noFill/>
            <a:ln w="9525">
              <a:noFill/>
              <a:miter lim="800000"/>
              <a:headEnd/>
              <a:tailEnd/>
            </a:ln>
            <a:effectLst/>
          </p:spPr>
          <p:txBody>
            <a:bodyPr>
              <a:spAutoFit/>
            </a:bodyPr>
            <a:lstStyle/>
            <a:p>
              <a:pPr algn="ctr">
                <a:spcBef>
                  <a:spcPct val="50000"/>
                </a:spcBef>
              </a:pPr>
              <a:r>
                <a:rPr lang="en-US" sz="1100" dirty="0">
                  <a:latin typeface="Bauhaus 93" pitchFamily="82" charset="0"/>
                </a:rPr>
                <a:t>BAN-PT</a:t>
              </a:r>
              <a:endParaRPr lang="en-US" sz="2000" dirty="0">
                <a:latin typeface="Bauhaus 93" pitchFamily="82" charset="0"/>
              </a:endParaRPr>
            </a:p>
          </p:txBody>
        </p:sp>
      </p:grpSp>
      <p:pic>
        <p:nvPicPr>
          <p:cNvPr id="32" name="Picture 2"/>
          <p:cNvPicPr>
            <a:picLocks noChangeAspect="1" noChangeArrowheads="1"/>
          </p:cNvPicPr>
          <p:nvPr/>
        </p:nvPicPr>
        <p:blipFill>
          <a:blip r:embed="rId4" cstate="print"/>
          <a:srcRect/>
          <a:stretch>
            <a:fillRect/>
          </a:stretch>
        </p:blipFill>
        <p:spPr bwMode="auto">
          <a:xfrm>
            <a:off x="2300740" y="3508822"/>
            <a:ext cx="1128252" cy="1206062"/>
          </a:xfrm>
          <a:prstGeom prst="rect">
            <a:avLst/>
          </a:prstGeom>
          <a:noFill/>
          <a:ln w="9525">
            <a:noFill/>
            <a:miter lim="800000"/>
            <a:headEnd/>
            <a:tailEnd/>
          </a:ln>
          <a:effectLst/>
        </p:spPr>
      </p:pic>
      <p:pic>
        <p:nvPicPr>
          <p:cNvPr id="35" name="Picture 2" descr="http://konsultaniso.web.id/wp-content/uploads/2011/11/konsultan-iso-9001-150x150.png"/>
          <p:cNvPicPr>
            <a:picLocks noChangeAspect="1" noChangeArrowheads="1"/>
          </p:cNvPicPr>
          <p:nvPr/>
        </p:nvPicPr>
        <p:blipFill>
          <a:blip r:embed="rId5"/>
          <a:srcRect/>
          <a:stretch>
            <a:fillRect/>
          </a:stretch>
        </p:blipFill>
        <p:spPr bwMode="auto">
          <a:xfrm>
            <a:off x="357158" y="642918"/>
            <a:ext cx="928694" cy="928694"/>
          </a:xfrm>
          <a:prstGeom prst="rect">
            <a:avLst/>
          </a:prstGeom>
          <a:noFill/>
        </p:spPr>
      </p:pic>
      <p:pic>
        <p:nvPicPr>
          <p:cNvPr id="36" name="Picture 2" descr="D:\PT KNI\Logo QS1.jpg2.jpg"/>
          <p:cNvPicPr>
            <a:picLocks noChangeAspect="1" noChangeArrowheads="1"/>
          </p:cNvPicPr>
          <p:nvPr/>
        </p:nvPicPr>
        <p:blipFill>
          <a:blip r:embed="rId6" cstate="print"/>
          <a:srcRect/>
          <a:stretch>
            <a:fillRect/>
          </a:stretch>
        </p:blipFill>
        <p:spPr bwMode="auto">
          <a:xfrm>
            <a:off x="7215206" y="357166"/>
            <a:ext cx="1076714" cy="857257"/>
          </a:xfrm>
          <a:prstGeom prst="rect">
            <a:avLst/>
          </a:prstGeom>
          <a:noFill/>
          <a:ln w="9525">
            <a:noFill/>
            <a:miter lim="800000"/>
            <a:headEnd/>
            <a:tailEnd/>
          </a:ln>
        </p:spPr>
      </p:pic>
      <p:sp>
        <p:nvSpPr>
          <p:cNvPr id="38" name="Subtitle 2"/>
          <p:cNvSpPr txBox="1">
            <a:spLocks/>
          </p:cNvSpPr>
          <p:nvPr/>
        </p:nvSpPr>
        <p:spPr>
          <a:xfrm>
            <a:off x="214282" y="5143536"/>
            <a:ext cx="5505448" cy="1571612"/>
          </a:xfrm>
          <a:prstGeom prst="rect">
            <a:avLst/>
          </a:prstGeom>
        </p:spPr>
        <p:txBody>
          <a:bodyPr>
            <a:noAutofit/>
          </a:bodyPr>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gn="ctr" eaLnBrk="0" fontAlgn="base" hangingPunct="0">
              <a:spcBef>
                <a:spcPct val="20000"/>
              </a:spcBef>
              <a:spcAft>
                <a:spcPct val="0"/>
              </a:spcAft>
              <a:defRPr/>
            </a:pPr>
            <a:r>
              <a:rPr lang="id-ID" sz="3200" kern="0" dirty="0" smtClean="0">
                <a:solidFill>
                  <a:schemeClr val="bg1">
                    <a:lumMod val="95000"/>
                    <a:lumOff val="5000"/>
                  </a:schemeClr>
                </a:solidFill>
              </a:rPr>
              <a:t>APTISI PUSAT</a:t>
            </a:r>
          </a:p>
          <a:p>
            <a:pPr algn="ctr"/>
            <a:r>
              <a:rPr kumimoji="0" lang="id-ID" sz="2400" b="1" i="0" u="none" strike="noStrike" kern="0" cap="none" spc="0" normalizeH="0" baseline="0" noProof="0" dirty="0" smtClean="0">
                <a:ln>
                  <a:noFill/>
                </a:ln>
                <a:effectLst/>
                <a:uLnTx/>
                <a:uFillTx/>
                <a:latin typeface="+mn-lt"/>
                <a:ea typeface="+mn-ea"/>
                <a:cs typeface="+mn-cs"/>
              </a:rPr>
              <a:t>APTISI WILAYAH V</a:t>
            </a:r>
            <a:r>
              <a:rPr kumimoji="0" lang="id-ID" sz="2400" b="1" i="0" u="none" strike="noStrike" kern="0" cap="none" spc="0" normalizeH="0" noProof="0" dirty="0" smtClean="0">
                <a:ln>
                  <a:noFill/>
                </a:ln>
                <a:effectLst/>
                <a:uLnTx/>
                <a:uFillTx/>
                <a:latin typeface="+mn-lt"/>
                <a:ea typeface="+mn-ea"/>
                <a:cs typeface="+mn-cs"/>
              </a:rPr>
              <a:t> Jogjakarta</a:t>
            </a:r>
            <a:endParaRPr kumimoji="0" lang="id-ID" sz="2800" b="1" i="0" u="none" strike="noStrike" kern="0" cap="none" spc="0" normalizeH="0" baseline="0" noProof="0" dirty="0" smtClean="0">
              <a:ln>
                <a:noFill/>
              </a:ln>
              <a:effectLst/>
              <a:uLnTx/>
              <a:uFillTx/>
              <a:latin typeface="+mn-lt"/>
              <a:ea typeface="+mn-ea"/>
              <a:cs typeface="+mn-cs"/>
            </a:endParaRPr>
          </a:p>
          <a:p>
            <a:pPr algn="ctr"/>
            <a:r>
              <a:rPr lang="id-ID" sz="2400" b="1" dirty="0" smtClean="0">
                <a:solidFill>
                  <a:srgbClr val="FF0000"/>
                </a:solidFill>
              </a:rPr>
              <a:t>Sahid Rich Hotel, 25-26 Maret </a:t>
            </a:r>
            <a:r>
              <a:rPr lang="en-US" sz="2400" b="1" dirty="0" smtClean="0">
                <a:solidFill>
                  <a:srgbClr val="FF0000"/>
                </a:solidFill>
              </a:rPr>
              <a:t>201</a:t>
            </a:r>
            <a:r>
              <a:rPr lang="id-ID" sz="2400" b="1" dirty="0" smtClean="0">
                <a:solidFill>
                  <a:srgbClr val="FF0000"/>
                </a:solidFill>
              </a:rPr>
              <a:t>5</a:t>
            </a:r>
          </a:p>
          <a:p>
            <a:pPr marL="342900" marR="0" lvl="0" indent="-342900" algn="ctr" defTabSz="914400" rtl="0" eaLnBrk="0" fontAlgn="base" latinLnBrk="0" hangingPunct="0">
              <a:lnSpc>
                <a:spcPct val="100000"/>
              </a:lnSpc>
              <a:spcBef>
                <a:spcPct val="20000"/>
              </a:spcBef>
              <a:spcAft>
                <a:spcPct val="0"/>
              </a:spcAft>
              <a:buClrTx/>
              <a:buSzTx/>
              <a:tabLst/>
              <a:defRPr/>
            </a:pPr>
            <a:endParaRPr kumimoji="0" lang="id-ID" sz="2800" b="0" i="0" u="none" strike="noStrike" kern="0" cap="none" spc="0" normalizeH="0" baseline="0" noProof="0" dirty="0" smtClean="0">
              <a:ln>
                <a:noFill/>
              </a:ln>
              <a:solidFill>
                <a:srgbClr val="FF0000"/>
              </a:solidFill>
              <a:effectLst/>
              <a:uLnTx/>
              <a:uFillTx/>
              <a:latin typeface="+mn-lt"/>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id-ID" sz="28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fontScale="90000"/>
          </a:bodyPr>
          <a:lstStyle/>
          <a:p>
            <a:r>
              <a:rPr lang="id-ID" b="1" dirty="0" smtClean="0">
                <a:solidFill>
                  <a:srgbClr val="FF0000"/>
                </a:solidFill>
              </a:rPr>
              <a:t> Sejarah ISO 9001 </a:t>
            </a:r>
            <a:br>
              <a:rPr lang="id-ID" b="1" dirty="0" smtClean="0">
                <a:solidFill>
                  <a:srgbClr val="FF0000"/>
                </a:solidFill>
              </a:rPr>
            </a:br>
            <a:r>
              <a:rPr lang="id-ID" sz="3100" dirty="0" smtClean="0">
                <a:solidFill>
                  <a:schemeClr val="tx2"/>
                </a:solidFill>
              </a:rPr>
              <a:t>(Dari 1943- 2008)</a:t>
            </a:r>
            <a:endParaRPr lang="id-ID" sz="3100" dirty="0">
              <a:solidFill>
                <a:schemeClr val="tx2"/>
              </a:solidFill>
            </a:endParaRPr>
          </a:p>
        </p:txBody>
      </p:sp>
      <p:sp>
        <p:nvSpPr>
          <p:cNvPr id="3" name="Content Placeholder 2"/>
          <p:cNvSpPr>
            <a:spLocks noGrp="1"/>
          </p:cNvSpPr>
          <p:nvPr>
            <p:ph idx="1"/>
          </p:nvPr>
        </p:nvSpPr>
        <p:spPr/>
        <p:txBody>
          <a:bodyPr>
            <a:normAutofit/>
          </a:bodyPr>
          <a:lstStyle/>
          <a:p>
            <a:pPr algn="ctr">
              <a:buNone/>
            </a:pPr>
            <a:r>
              <a:rPr lang="id-ID" dirty="0" smtClean="0"/>
              <a:t>Sejarah ISO dimulai dari </a:t>
            </a:r>
            <a:r>
              <a:rPr lang="id-ID" b="1" dirty="0" smtClean="0">
                <a:solidFill>
                  <a:srgbClr val="C00000"/>
                </a:solidFill>
              </a:rPr>
              <a:t>Dunia Militer</a:t>
            </a:r>
            <a:r>
              <a:rPr lang="id-ID" dirty="0" smtClean="0"/>
              <a:t> sejak masa </a:t>
            </a:r>
            <a:r>
              <a:rPr lang="id-ID" dirty="0" smtClean="0">
                <a:solidFill>
                  <a:srgbClr val="C00000"/>
                </a:solidFill>
              </a:rPr>
              <a:t>PERANG DUNIA II</a:t>
            </a:r>
            <a:r>
              <a:rPr lang="id-ID" dirty="0" smtClean="0"/>
              <a:t>. Pada</a:t>
            </a:r>
            <a:r>
              <a:rPr lang="id-ID" dirty="0" smtClean="0">
                <a:solidFill>
                  <a:srgbClr val="C00000"/>
                </a:solidFill>
              </a:rPr>
              <a:t> Tahun 1943</a:t>
            </a:r>
            <a:r>
              <a:rPr lang="id-ID" dirty="0" smtClean="0"/>
              <a:t>, </a:t>
            </a:r>
            <a:r>
              <a:rPr lang="id-ID" dirty="0" smtClean="0">
                <a:solidFill>
                  <a:srgbClr val="C00000"/>
                </a:solidFill>
              </a:rPr>
              <a:t>PASUKAN INGGRIS</a:t>
            </a:r>
            <a:r>
              <a:rPr lang="id-ID" dirty="0" smtClean="0"/>
              <a:t> membutuhkan sekali banyak amunisi untuk perang sehingga untuk kebutuhan ini dibutuhkan banyak sekali </a:t>
            </a:r>
            <a:r>
              <a:rPr lang="id-ID" b="1" dirty="0" smtClean="0">
                <a:solidFill>
                  <a:srgbClr val="C00000"/>
                </a:solidFill>
              </a:rPr>
              <a:t>Supplier.</a:t>
            </a:r>
            <a:r>
              <a:rPr lang="id-ID" dirty="0" smtClean="0"/>
              <a:t> Sebagai konsekuensinya, maka demi kebutuhan standarisasi kualitas, mereka merasa perlu untuk menetapkan standar seleksi supplier. </a:t>
            </a:r>
            <a:endParaRPr lang="id-ID" dirty="0"/>
          </a:p>
        </p:txBody>
      </p:sp>
      <p:pic>
        <p:nvPicPr>
          <p:cNvPr id="4" name="Picture 2" descr="http://konsultaniso.web.id/wp-content/uploads/2011/11/konsultan-iso-9001-150x150.png"/>
          <p:cNvPicPr>
            <a:picLocks noChangeAspect="1" noChangeArrowheads="1"/>
          </p:cNvPicPr>
          <p:nvPr/>
        </p:nvPicPr>
        <p:blipFill>
          <a:blip r:embed="rId2"/>
          <a:srcRect/>
          <a:stretch>
            <a:fillRect/>
          </a:stretch>
        </p:blipFill>
        <p:spPr bwMode="auto">
          <a:xfrm>
            <a:off x="8143900" y="71414"/>
            <a:ext cx="928694" cy="928694"/>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14"/>
            <a:ext cx="8229600" cy="1143000"/>
          </a:xfrm>
        </p:spPr>
        <p:txBody>
          <a:bodyPr>
            <a:normAutofit fontScale="90000"/>
          </a:bodyPr>
          <a:lstStyle/>
          <a:p>
            <a:r>
              <a:rPr lang="id-ID" b="1" dirty="0" smtClean="0">
                <a:solidFill>
                  <a:srgbClr val="FF0000"/>
                </a:solidFill>
              </a:rPr>
              <a:t> Sejarah ISO 9001 </a:t>
            </a:r>
            <a:br>
              <a:rPr lang="id-ID" b="1" dirty="0" smtClean="0">
                <a:solidFill>
                  <a:srgbClr val="FF0000"/>
                </a:solidFill>
              </a:rPr>
            </a:br>
            <a:r>
              <a:rPr lang="id-ID" sz="3100" dirty="0" smtClean="0">
                <a:solidFill>
                  <a:schemeClr val="tx2"/>
                </a:solidFill>
              </a:rPr>
              <a:t>(Dari 1943- 2008)</a:t>
            </a:r>
            <a:endParaRPr lang="id-ID" sz="3100" dirty="0">
              <a:solidFill>
                <a:schemeClr val="tx2"/>
              </a:solidFill>
            </a:endParaRPr>
          </a:p>
        </p:txBody>
      </p:sp>
      <p:sp>
        <p:nvSpPr>
          <p:cNvPr id="3" name="Content Placeholder 2"/>
          <p:cNvSpPr>
            <a:spLocks noGrp="1"/>
          </p:cNvSpPr>
          <p:nvPr>
            <p:ph idx="1"/>
          </p:nvPr>
        </p:nvSpPr>
        <p:spPr>
          <a:xfrm>
            <a:off x="457200" y="1428736"/>
            <a:ext cx="8229600" cy="4525963"/>
          </a:xfrm>
        </p:spPr>
        <p:txBody>
          <a:bodyPr>
            <a:normAutofit/>
          </a:bodyPr>
          <a:lstStyle/>
          <a:p>
            <a:pPr algn="ctr">
              <a:buNone/>
            </a:pPr>
            <a:r>
              <a:rPr lang="id-ID" dirty="0" smtClean="0"/>
              <a:t>20 tahun kemudian perkembangan standarisasi ini menjadi semakin dibutuhkan hingga pada tahun 1963, departemen pertahanan Amerika mengeluarkan standar untuk kebutuhan militer yaitu MIL-Q-9858A sebagai bagian dari MIL-STD series. Kemudian standar ini diadopsi oleh NATO menjadi AQAP-1 (Allied Quality Assurance Publication-1) dan diadopsi oleh militer Inggris sebagai DEF/STAN 05- 8.</a:t>
            </a:r>
          </a:p>
          <a:p>
            <a:pPr>
              <a:buNone/>
            </a:pPr>
            <a:endParaRPr lang="id-ID" dirty="0"/>
          </a:p>
        </p:txBody>
      </p:sp>
      <p:pic>
        <p:nvPicPr>
          <p:cNvPr id="4" name="Picture 2" descr="http://konsultaniso.web.id/wp-content/uploads/2011/11/konsultan-iso-9001-150x150.png"/>
          <p:cNvPicPr>
            <a:picLocks noChangeAspect="1" noChangeArrowheads="1"/>
          </p:cNvPicPr>
          <p:nvPr/>
        </p:nvPicPr>
        <p:blipFill>
          <a:blip r:embed="rId2"/>
          <a:srcRect/>
          <a:stretch>
            <a:fillRect/>
          </a:stretch>
        </p:blipFill>
        <p:spPr bwMode="auto">
          <a:xfrm>
            <a:off x="8143900" y="71414"/>
            <a:ext cx="928694" cy="928694"/>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normAutofit fontScale="90000"/>
          </a:bodyPr>
          <a:lstStyle/>
          <a:p>
            <a:r>
              <a:rPr lang="id-ID" b="1" dirty="0" smtClean="0">
                <a:solidFill>
                  <a:srgbClr val="FF0000"/>
                </a:solidFill>
              </a:rPr>
              <a:t> Sejarah ISO 9001 </a:t>
            </a:r>
            <a:br>
              <a:rPr lang="id-ID" b="1" dirty="0" smtClean="0">
                <a:solidFill>
                  <a:srgbClr val="FF0000"/>
                </a:solidFill>
              </a:rPr>
            </a:br>
            <a:r>
              <a:rPr lang="id-ID" sz="3100" dirty="0" smtClean="0">
                <a:solidFill>
                  <a:schemeClr val="tx2"/>
                </a:solidFill>
              </a:rPr>
              <a:t>(Dari 1943- 2008)</a:t>
            </a:r>
            <a:endParaRPr lang="id-ID" sz="3100" dirty="0">
              <a:solidFill>
                <a:schemeClr val="tx2"/>
              </a:solidFill>
            </a:endParaRPr>
          </a:p>
        </p:txBody>
      </p:sp>
      <p:sp>
        <p:nvSpPr>
          <p:cNvPr id="3" name="Content Placeholder 2"/>
          <p:cNvSpPr>
            <a:spLocks noGrp="1"/>
          </p:cNvSpPr>
          <p:nvPr>
            <p:ph idx="1"/>
          </p:nvPr>
        </p:nvSpPr>
        <p:spPr/>
        <p:txBody>
          <a:bodyPr>
            <a:normAutofit fontScale="77500" lnSpcReduction="20000"/>
          </a:bodyPr>
          <a:lstStyle/>
          <a:p>
            <a:r>
              <a:rPr lang="id-ID" dirty="0" smtClean="0"/>
              <a:t>Seiring dengan kebutuhan implementasi yang semakin kompleks, maka DEF/STAN 05-8 dikembangkan menjadi BS-5750 pada tahun 1979. </a:t>
            </a:r>
          </a:p>
          <a:p>
            <a:r>
              <a:rPr lang="id-ID" dirty="0" smtClean="0"/>
              <a:t>Atas usulan American National Standard Institute kepada Inggris, maka pada tahun 1987 melalui International Organization for Standardization, standard BS-5750 diadopsi sebagai sebuah international standard yang kemudian dinamai ISO 9000:1987. Ada 3 versi pilihan implementasi pada versi 1987 ini yaitu yang menekankan pada aspek Quality Assurance, aspek QA and Production dan Quality Assurance for Testing. Concern utamanya adalah inspection product di akhir sebuah proses (dikenal dengan final inspection) dan kepatuhan pada aturan system procedure yang harus dipenuhi secara menyeluruh. </a:t>
            </a:r>
          </a:p>
        </p:txBody>
      </p:sp>
      <p:pic>
        <p:nvPicPr>
          <p:cNvPr id="4" name="Picture 2" descr="http://konsultaniso.web.id/wp-content/uploads/2011/11/konsultan-iso-9001-150x150.png"/>
          <p:cNvPicPr>
            <a:picLocks noChangeAspect="1" noChangeArrowheads="1"/>
          </p:cNvPicPr>
          <p:nvPr/>
        </p:nvPicPr>
        <p:blipFill>
          <a:blip r:embed="rId2"/>
          <a:srcRect/>
          <a:stretch>
            <a:fillRect/>
          </a:stretch>
        </p:blipFill>
        <p:spPr bwMode="auto">
          <a:xfrm>
            <a:off x="8143900" y="71414"/>
            <a:ext cx="928694" cy="92869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normAutofit fontScale="90000"/>
          </a:bodyPr>
          <a:lstStyle/>
          <a:p>
            <a:r>
              <a:rPr lang="id-ID" b="1" dirty="0" smtClean="0">
                <a:solidFill>
                  <a:srgbClr val="FF0000"/>
                </a:solidFill>
              </a:rPr>
              <a:t> Sejarah ISO 9001 </a:t>
            </a:r>
            <a:br>
              <a:rPr lang="id-ID" b="1" dirty="0" smtClean="0">
                <a:solidFill>
                  <a:srgbClr val="FF0000"/>
                </a:solidFill>
              </a:rPr>
            </a:br>
            <a:r>
              <a:rPr lang="id-ID" sz="3100" dirty="0" smtClean="0">
                <a:solidFill>
                  <a:schemeClr val="tx2"/>
                </a:solidFill>
              </a:rPr>
              <a:t>(Dari 1943- 2008)</a:t>
            </a:r>
            <a:endParaRPr lang="id-ID" sz="3100" dirty="0">
              <a:solidFill>
                <a:schemeClr val="tx2"/>
              </a:solidFill>
            </a:endParaRPr>
          </a:p>
        </p:txBody>
      </p:sp>
      <p:sp>
        <p:nvSpPr>
          <p:cNvPr id="3" name="Content Placeholder 2"/>
          <p:cNvSpPr>
            <a:spLocks noGrp="1"/>
          </p:cNvSpPr>
          <p:nvPr>
            <p:ph idx="1"/>
          </p:nvPr>
        </p:nvSpPr>
        <p:spPr/>
        <p:txBody>
          <a:bodyPr>
            <a:normAutofit fontScale="85000" lnSpcReduction="20000"/>
          </a:bodyPr>
          <a:lstStyle/>
          <a:p>
            <a:r>
              <a:rPr lang="id-ID" dirty="0" smtClean="0"/>
              <a:t>Pada perkembangan berikutnya, ditahun 1994, karena kebutuhan guaranty quality bukan hanya pada aspek final inspection, tetapi lebih jauh ditekankan perlunya proses preventive action untuk menghindari kesalahan pada proses yang menyebabkan ketidak sesuaian pada produk. Namun demikian versi 1994 ini masih menganut system procedure yang kaku dan cenderung document centre dibanding kebutuhan organisasi yang disesuaikan dengan proses internal organisasi. Pada ISO 9000:1994 dikenal 3 versi, yaitu 9001 tentang design, 9002 tentang proses produksi, dan 9003 tentang services.</a:t>
            </a:r>
            <a:endParaRPr lang="id-ID" dirty="0"/>
          </a:p>
        </p:txBody>
      </p:sp>
      <p:pic>
        <p:nvPicPr>
          <p:cNvPr id="4" name="Picture 2" descr="http://konsultaniso.web.id/wp-content/uploads/2011/11/konsultan-iso-9001-150x150.png"/>
          <p:cNvPicPr>
            <a:picLocks noChangeAspect="1" noChangeArrowheads="1"/>
          </p:cNvPicPr>
          <p:nvPr/>
        </p:nvPicPr>
        <p:blipFill>
          <a:blip r:embed="rId2"/>
          <a:srcRect/>
          <a:stretch>
            <a:fillRect/>
          </a:stretch>
        </p:blipFill>
        <p:spPr bwMode="auto">
          <a:xfrm>
            <a:off x="8143900" y="71414"/>
            <a:ext cx="928694" cy="928694"/>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normAutofit fontScale="90000"/>
          </a:bodyPr>
          <a:lstStyle/>
          <a:p>
            <a:r>
              <a:rPr lang="id-ID" b="1" dirty="0" smtClean="0">
                <a:solidFill>
                  <a:srgbClr val="FF0000"/>
                </a:solidFill>
              </a:rPr>
              <a:t> Sejarah ISO 9001 </a:t>
            </a:r>
            <a:br>
              <a:rPr lang="id-ID" b="1" dirty="0" smtClean="0">
                <a:solidFill>
                  <a:srgbClr val="FF0000"/>
                </a:solidFill>
              </a:rPr>
            </a:br>
            <a:r>
              <a:rPr lang="id-ID" sz="3100" dirty="0" smtClean="0">
                <a:solidFill>
                  <a:schemeClr val="tx2"/>
                </a:solidFill>
              </a:rPr>
              <a:t>(Dari 1943- 2008)</a:t>
            </a:r>
            <a:endParaRPr lang="id-ID" sz="3100" dirty="0">
              <a:solidFill>
                <a:schemeClr val="tx2"/>
              </a:solidFill>
            </a:endParaRPr>
          </a:p>
        </p:txBody>
      </p:sp>
      <p:sp>
        <p:nvSpPr>
          <p:cNvPr id="3" name="Content Placeholder 2"/>
          <p:cNvSpPr>
            <a:spLocks noGrp="1"/>
          </p:cNvSpPr>
          <p:nvPr>
            <p:ph idx="1"/>
          </p:nvPr>
        </p:nvSpPr>
        <p:spPr/>
        <p:txBody>
          <a:bodyPr>
            <a:normAutofit/>
          </a:bodyPr>
          <a:lstStyle/>
          <a:p>
            <a:r>
              <a:rPr lang="id-ID" dirty="0" smtClean="0"/>
              <a:t>Versi 1994 lebih fokus pada proses manufacturing dan sangat sulit diaplikasikan pada organisasi bisnis kecil karena banyaknya procedure yang harus dipenuhi (sedikitnya ada 20 klausa yang semuanya wajib di dokumentasikan menjadi procedure organisasi). </a:t>
            </a:r>
          </a:p>
        </p:txBody>
      </p:sp>
      <p:pic>
        <p:nvPicPr>
          <p:cNvPr id="5" name="Picture 2" descr="http://konsultaniso.web.id/wp-content/uploads/2011/11/konsultan-iso-9001-150x150.png"/>
          <p:cNvPicPr>
            <a:picLocks noChangeAspect="1" noChangeArrowheads="1"/>
          </p:cNvPicPr>
          <p:nvPr/>
        </p:nvPicPr>
        <p:blipFill>
          <a:blip r:embed="rId2"/>
          <a:srcRect/>
          <a:stretch>
            <a:fillRect/>
          </a:stretch>
        </p:blipFill>
        <p:spPr bwMode="auto">
          <a:xfrm>
            <a:off x="8143900" y="71414"/>
            <a:ext cx="928694" cy="92869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normAutofit fontScale="90000"/>
          </a:bodyPr>
          <a:lstStyle/>
          <a:p>
            <a:r>
              <a:rPr lang="id-ID" b="1" dirty="0" smtClean="0">
                <a:solidFill>
                  <a:srgbClr val="FF0000"/>
                </a:solidFill>
              </a:rPr>
              <a:t> Sejarah ISO 9001 </a:t>
            </a:r>
            <a:br>
              <a:rPr lang="id-ID" b="1" dirty="0" smtClean="0">
                <a:solidFill>
                  <a:srgbClr val="FF0000"/>
                </a:solidFill>
              </a:rPr>
            </a:br>
            <a:r>
              <a:rPr lang="id-ID" sz="3100" dirty="0" smtClean="0">
                <a:solidFill>
                  <a:schemeClr val="tx2"/>
                </a:solidFill>
              </a:rPr>
              <a:t>(Dari 1943- 2008)</a:t>
            </a:r>
            <a:endParaRPr lang="id-ID" sz="3100" dirty="0">
              <a:solidFill>
                <a:schemeClr val="tx2"/>
              </a:solidFill>
            </a:endParaRPr>
          </a:p>
        </p:txBody>
      </p:sp>
      <p:sp>
        <p:nvSpPr>
          <p:cNvPr id="3" name="Content Placeholder 2"/>
          <p:cNvSpPr>
            <a:spLocks noGrp="1"/>
          </p:cNvSpPr>
          <p:nvPr>
            <p:ph idx="1"/>
          </p:nvPr>
        </p:nvSpPr>
        <p:spPr/>
        <p:txBody>
          <a:bodyPr>
            <a:normAutofit/>
          </a:bodyPr>
          <a:lstStyle/>
          <a:p>
            <a:r>
              <a:rPr lang="id-ID" dirty="0" smtClean="0"/>
              <a:t>Karena ketebatasan inilah, maka technical committee melakukan review atas standard yang ada hingga akhirnya lahirlah revisi ISO 9001:2000 yang merupakan penggabungan dari ISO 9001, 9002, dan 9003 versi 1994.</a:t>
            </a:r>
          </a:p>
          <a:p>
            <a:endParaRPr lang="id-ID" dirty="0" smtClean="0"/>
          </a:p>
        </p:txBody>
      </p:sp>
      <p:pic>
        <p:nvPicPr>
          <p:cNvPr id="5" name="Picture 2" descr="http://konsultaniso.web.id/wp-content/uploads/2011/11/konsultan-iso-9001-150x150.png"/>
          <p:cNvPicPr>
            <a:picLocks noChangeAspect="1" noChangeArrowheads="1"/>
          </p:cNvPicPr>
          <p:nvPr/>
        </p:nvPicPr>
        <p:blipFill>
          <a:blip r:embed="rId2"/>
          <a:srcRect/>
          <a:stretch>
            <a:fillRect/>
          </a:stretch>
        </p:blipFill>
        <p:spPr bwMode="auto">
          <a:xfrm>
            <a:off x="8143900" y="71414"/>
            <a:ext cx="928694" cy="92869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normAutofit fontScale="90000"/>
          </a:bodyPr>
          <a:lstStyle/>
          <a:p>
            <a:r>
              <a:rPr lang="id-ID" b="1" dirty="0" smtClean="0">
                <a:solidFill>
                  <a:srgbClr val="FF0000"/>
                </a:solidFill>
              </a:rPr>
              <a:t> Sejarah ISO 9001 </a:t>
            </a:r>
            <a:br>
              <a:rPr lang="id-ID" b="1" dirty="0" smtClean="0">
                <a:solidFill>
                  <a:srgbClr val="FF0000"/>
                </a:solidFill>
              </a:rPr>
            </a:br>
            <a:r>
              <a:rPr lang="id-ID" sz="3100" dirty="0" smtClean="0">
                <a:solidFill>
                  <a:schemeClr val="tx2"/>
                </a:solidFill>
              </a:rPr>
              <a:t>(Dari 1943- 2008)</a:t>
            </a:r>
            <a:endParaRPr lang="id-ID" sz="3100" dirty="0">
              <a:solidFill>
                <a:schemeClr val="tx2"/>
              </a:solidFill>
            </a:endParaRPr>
          </a:p>
        </p:txBody>
      </p:sp>
      <p:sp>
        <p:nvSpPr>
          <p:cNvPr id="3" name="Content Placeholder 2"/>
          <p:cNvSpPr>
            <a:spLocks noGrp="1"/>
          </p:cNvSpPr>
          <p:nvPr>
            <p:ph idx="1"/>
          </p:nvPr>
        </p:nvSpPr>
        <p:spPr/>
        <p:txBody>
          <a:bodyPr>
            <a:normAutofit/>
          </a:bodyPr>
          <a:lstStyle/>
          <a:p>
            <a:r>
              <a:rPr lang="id-ID" dirty="0" smtClean="0"/>
              <a:t>Pada versi tahun 2000, tidak lagi dikenal 20 klausa wajib, tetapi lebih pada proses business yang terjadi dalam organisasi. Sehingga organisasi sekecil apapun bisa mengimplementasi system ISO 9001:2000 dengan berbagai pengecualian pada proses bisnisnya. </a:t>
            </a:r>
            <a:endParaRPr lang="id-ID" dirty="0"/>
          </a:p>
        </p:txBody>
      </p:sp>
      <p:pic>
        <p:nvPicPr>
          <p:cNvPr id="4" name="Picture 2" descr="http://konsultaniso.web.id/wp-content/uploads/2011/11/konsultan-iso-9001-150x150.png"/>
          <p:cNvPicPr>
            <a:picLocks noChangeAspect="1" noChangeArrowheads="1"/>
          </p:cNvPicPr>
          <p:nvPr/>
        </p:nvPicPr>
        <p:blipFill>
          <a:blip r:embed="rId2"/>
          <a:srcRect/>
          <a:stretch>
            <a:fillRect/>
          </a:stretch>
        </p:blipFill>
        <p:spPr bwMode="auto">
          <a:xfrm>
            <a:off x="8143900" y="71414"/>
            <a:ext cx="928694" cy="92869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2852"/>
            <a:ext cx="8229600" cy="1143000"/>
          </a:xfrm>
        </p:spPr>
        <p:txBody>
          <a:bodyPr>
            <a:normAutofit fontScale="90000"/>
          </a:bodyPr>
          <a:lstStyle/>
          <a:p>
            <a:r>
              <a:rPr lang="id-ID" b="1" dirty="0" smtClean="0">
                <a:solidFill>
                  <a:srgbClr val="FF0000"/>
                </a:solidFill>
              </a:rPr>
              <a:t> Sejarah ISO 9001 </a:t>
            </a:r>
            <a:br>
              <a:rPr lang="id-ID" b="1" dirty="0" smtClean="0">
                <a:solidFill>
                  <a:srgbClr val="FF0000"/>
                </a:solidFill>
              </a:rPr>
            </a:br>
            <a:r>
              <a:rPr lang="id-ID" sz="3100" dirty="0" smtClean="0">
                <a:solidFill>
                  <a:schemeClr val="tx2"/>
                </a:solidFill>
              </a:rPr>
              <a:t>(Dari 1943- 2008)</a:t>
            </a:r>
            <a:endParaRPr lang="id-ID" sz="3100" dirty="0">
              <a:solidFill>
                <a:schemeClr val="tx2"/>
              </a:solidFill>
            </a:endParaRPr>
          </a:p>
        </p:txBody>
      </p:sp>
      <p:sp>
        <p:nvSpPr>
          <p:cNvPr id="3" name="Content Placeholder 2"/>
          <p:cNvSpPr>
            <a:spLocks noGrp="1"/>
          </p:cNvSpPr>
          <p:nvPr>
            <p:ph idx="1"/>
          </p:nvPr>
        </p:nvSpPr>
        <p:spPr/>
        <p:txBody>
          <a:bodyPr>
            <a:normAutofit fontScale="92500" lnSpcReduction="20000"/>
          </a:bodyPr>
          <a:lstStyle/>
          <a:p>
            <a:r>
              <a:rPr lang="id-ID" dirty="0" smtClean="0"/>
              <a:t>Maka dikenallah istilah BPM atau Business Process Mapping, setiap organisasi harus memertakan proses bisnisnya dan menjadikannya bagian utama dalam quality manual perusahaan, walau demikian ISO 9001:2000 masih mewajibkan 6 procedure yang harus terdokumentasi, yaitu 1. procedure control of document, 2. control of record, 3. Control of Non conforming Product, 4. Internal Audit, 5.  Corrective Action, dan 6. Preventive Action, yang semuanya bisa dipenuhi oleh organisasi bisnis manapun.</a:t>
            </a:r>
            <a:endParaRPr lang="id-ID" dirty="0"/>
          </a:p>
        </p:txBody>
      </p:sp>
      <p:pic>
        <p:nvPicPr>
          <p:cNvPr id="4" name="Picture 2" descr="http://konsultaniso.web.id/wp-content/uploads/2011/11/konsultan-iso-9001-150x150.png"/>
          <p:cNvPicPr>
            <a:picLocks noChangeAspect="1" noChangeArrowheads="1"/>
          </p:cNvPicPr>
          <p:nvPr/>
        </p:nvPicPr>
        <p:blipFill>
          <a:blip r:embed="rId2"/>
          <a:srcRect/>
          <a:stretch>
            <a:fillRect/>
          </a:stretch>
        </p:blipFill>
        <p:spPr bwMode="auto">
          <a:xfrm>
            <a:off x="8143900" y="71414"/>
            <a:ext cx="928694" cy="928694"/>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89090" name="Picture 2" descr="http://3.bp.blogspot.com/-1-2ak02VDjg/UEDJaDjDc2I/AAAAAAAAAOI/qyRYvM-qJdk/s1600/pusing1.jpg"/>
          <p:cNvPicPr>
            <a:picLocks noChangeAspect="1" noChangeArrowheads="1"/>
          </p:cNvPicPr>
          <p:nvPr/>
        </p:nvPicPr>
        <p:blipFill>
          <a:blip r:embed="rId2"/>
          <a:srcRect/>
          <a:stretch>
            <a:fillRect/>
          </a:stretch>
        </p:blipFill>
        <p:spPr bwMode="auto">
          <a:xfrm>
            <a:off x="-32" y="0"/>
            <a:ext cx="9144032" cy="6980531"/>
          </a:xfrm>
          <a:prstGeom prst="rect">
            <a:avLst/>
          </a:prstGeom>
          <a:noFill/>
        </p:spPr>
      </p:pic>
      <p:sp>
        <p:nvSpPr>
          <p:cNvPr id="5" name="Title 1"/>
          <p:cNvSpPr txBox="1">
            <a:spLocks/>
          </p:cNvSpPr>
          <p:nvPr/>
        </p:nvSpPr>
        <p:spPr>
          <a:xfrm>
            <a:off x="-32" y="71438"/>
            <a:ext cx="3105144" cy="442913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200" b="0" i="0" u="none" strike="noStrike" kern="1200" cap="none" spc="0" normalizeH="0" baseline="0" noProof="0" dirty="0" smtClean="0">
                <a:ln>
                  <a:noFill/>
                </a:ln>
                <a:solidFill>
                  <a:schemeClr val="tx1"/>
                </a:solidFill>
                <a:effectLst/>
                <a:uLnTx/>
                <a:uFillTx/>
                <a:latin typeface="+mj-lt"/>
                <a:ea typeface="+mj-ea"/>
                <a:cs typeface="+mj-cs"/>
              </a:rPr>
              <a:t>LANGKAH DALAM PENERAPAN SISTEM MANAJEMEN MUTU ISO 9001 : 2008 :</a:t>
            </a:r>
            <a:endParaRPr kumimoji="0" lang="id-ID"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descr="http://konsultaniso.web.id/wp-content/uploads/2011/11/konsultan-iso-9001-150x150.png"/>
          <p:cNvPicPr>
            <a:picLocks noChangeAspect="1" noChangeArrowheads="1"/>
          </p:cNvPicPr>
          <p:nvPr/>
        </p:nvPicPr>
        <p:blipFill>
          <a:blip r:embed="rId3"/>
          <a:srcRect/>
          <a:stretch>
            <a:fillRect/>
          </a:stretch>
        </p:blipFill>
        <p:spPr bwMode="auto">
          <a:xfrm>
            <a:off x="8143900" y="71414"/>
            <a:ext cx="928694" cy="928694"/>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6CCFF"/>
          </a:solidFill>
        </p:spPr>
        <p:txBody>
          <a:bodyPr>
            <a:noAutofit/>
          </a:bodyPr>
          <a:lstStyle/>
          <a:p>
            <a:pPr lvl="0">
              <a:defRPr/>
            </a:pPr>
            <a:r>
              <a:rPr lang="id-ID" sz="3200" dirty="0" smtClean="0"/>
              <a:t>13 LANGKAH DALAM PENERAPAN SISTEM MANAJEMEN MUTU ISO 9001 : 2008 :</a:t>
            </a:r>
            <a:endParaRPr lang="id-ID" sz="3200" dirty="0"/>
          </a:p>
        </p:txBody>
      </p:sp>
      <p:sp>
        <p:nvSpPr>
          <p:cNvPr id="3" name="Content Placeholder 2"/>
          <p:cNvSpPr>
            <a:spLocks noGrp="1"/>
          </p:cNvSpPr>
          <p:nvPr>
            <p:ph idx="1"/>
          </p:nvPr>
        </p:nvSpPr>
        <p:spPr/>
        <p:txBody>
          <a:bodyPr>
            <a:normAutofit fontScale="85000" lnSpcReduction="20000"/>
          </a:bodyPr>
          <a:lstStyle/>
          <a:p>
            <a:pPr>
              <a:buNone/>
            </a:pPr>
            <a:r>
              <a:rPr lang="id-ID" dirty="0" smtClean="0"/>
              <a:t>1. Mulailah dengan sebuah program pelatihan tentang pentingnya kesadaran dengan baik. Pelatihan ini sebaiknya dipisah antara manajemen puncak, manajemen menengah, dan tingkat manajemen yang lebih rendah. Dalam pelatihan ini perlu dibahas tentang pengertian sistem manajemen mutu, persyaratan2 standar sistem manajemen mutu iso 9001 : 2008, dan perubahan yang bisa kita capai dengan menerapkan sistem manajemen mutu ini. Pelatihan ini bisa dilakukan secara internal atau menggunakan jasa konsultan.</a:t>
            </a:r>
            <a:br>
              <a:rPr lang="id-ID" dirty="0" smtClean="0"/>
            </a:br>
            <a:endParaRPr lang="id-ID" dirty="0"/>
          </a:p>
        </p:txBody>
      </p:sp>
      <p:pic>
        <p:nvPicPr>
          <p:cNvPr id="4" name="Picture 2" descr="http://konsultaniso.web.id/wp-content/uploads/2011/11/konsultan-iso-9001-150x150.png"/>
          <p:cNvPicPr>
            <a:picLocks noChangeAspect="1" noChangeArrowheads="1"/>
          </p:cNvPicPr>
          <p:nvPr/>
        </p:nvPicPr>
        <p:blipFill>
          <a:blip r:embed="rId2"/>
          <a:srcRect/>
          <a:stretch>
            <a:fillRect/>
          </a:stretch>
        </p:blipFill>
        <p:spPr bwMode="auto">
          <a:xfrm>
            <a:off x="8072462" y="5786454"/>
            <a:ext cx="928694" cy="92869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p:cNvSpPr>
            <a:spLocks noGrp="1"/>
          </p:cNvSpPr>
          <p:nvPr>
            <p:ph type="ftr" sz="quarter" idx="10"/>
          </p:nvPr>
        </p:nvSpPr>
        <p:spPr/>
        <p:txBody>
          <a:bodyPr/>
          <a:lstStyle/>
          <a:p>
            <a:r>
              <a:rPr lang="en-US"/>
              <a:t>halaman </a:t>
            </a:r>
            <a:fld id="{39DD1B6C-FE9F-4184-86E6-4A796FCBFE00}" type="slidenum">
              <a:rPr lang="en-US"/>
              <a:pPr/>
              <a:t>3</a:t>
            </a:fld>
            <a:r>
              <a:rPr lang="en-US"/>
              <a:t>  dari 50 halaman</a:t>
            </a:r>
          </a:p>
        </p:txBody>
      </p:sp>
      <p:sp>
        <p:nvSpPr>
          <p:cNvPr id="1196035" name="Rectangle 3"/>
          <p:cNvSpPr>
            <a:spLocks noGrp="1" noChangeArrowheads="1"/>
          </p:cNvSpPr>
          <p:nvPr>
            <p:ph type="body" idx="1"/>
          </p:nvPr>
        </p:nvSpPr>
        <p:spPr bwMode="auto">
          <a:xfrm>
            <a:off x="823546" y="1773238"/>
            <a:ext cx="7536474" cy="4176712"/>
          </a:xfrm>
          <a:noFill/>
          <a:ln>
            <a:miter lim="800000"/>
            <a:headEnd/>
            <a:tailEnd/>
          </a:ln>
        </p:spPr>
        <p:txBody>
          <a:bodyPr vert="horz" wrap="square" lIns="70962" tIns="47864" rIns="70962" bIns="47864" numCol="1" anchor="ctr" anchorCtr="1" compatLnSpc="1">
            <a:prstTxWarp prst="textNoShape">
              <a:avLst/>
            </a:prstTxWarp>
          </a:bodyPr>
          <a:lstStyle/>
          <a:p>
            <a:pPr marL="914400" indent="-914400" algn="just">
              <a:lnSpc>
                <a:spcPct val="120000"/>
              </a:lnSpc>
              <a:spcBef>
                <a:spcPct val="70000"/>
              </a:spcBef>
              <a:buFont typeface="Monotype Sorts" pitchFamily="2" charset="2"/>
              <a:buAutoNum type="arabicPeriod"/>
            </a:pPr>
            <a:r>
              <a:rPr lang="en-US" sz="2100" i="1" dirty="0"/>
              <a:t>Audience</a:t>
            </a:r>
            <a:r>
              <a:rPr lang="en-US" sz="2100" dirty="0"/>
              <a:t> </a:t>
            </a:r>
            <a:r>
              <a:rPr lang="en-US" sz="2100" dirty="0" err="1"/>
              <a:t>memahami</a:t>
            </a:r>
            <a:r>
              <a:rPr lang="en-US" sz="2100" dirty="0"/>
              <a:t> </a:t>
            </a:r>
            <a:r>
              <a:rPr lang="en-US" sz="2100" dirty="0" err="1"/>
              <a:t>secara</a:t>
            </a:r>
            <a:r>
              <a:rPr lang="en-US" sz="2100" dirty="0"/>
              <a:t> </a:t>
            </a:r>
            <a:r>
              <a:rPr lang="en-US" sz="2100" dirty="0" err="1"/>
              <a:t>garis</a:t>
            </a:r>
            <a:r>
              <a:rPr lang="en-US" sz="2100" dirty="0"/>
              <a:t> </a:t>
            </a:r>
            <a:r>
              <a:rPr lang="en-US" sz="2100" dirty="0" err="1"/>
              <a:t>besar</a:t>
            </a:r>
            <a:r>
              <a:rPr lang="en-US" sz="2100" dirty="0"/>
              <a:t> </a:t>
            </a:r>
            <a:r>
              <a:rPr lang="en-US" sz="2100" dirty="0" err="1"/>
              <a:t>tentang</a:t>
            </a:r>
            <a:r>
              <a:rPr lang="en-US" sz="2100" dirty="0"/>
              <a:t> </a:t>
            </a:r>
            <a:r>
              <a:rPr lang="en-US" sz="2100" dirty="0" err="1"/>
              <a:t>standar</a:t>
            </a:r>
            <a:r>
              <a:rPr lang="en-US" sz="2100" dirty="0"/>
              <a:t>/</a:t>
            </a:r>
            <a:r>
              <a:rPr lang="en-US" sz="2100" dirty="0" err="1"/>
              <a:t>spesifikasi</a:t>
            </a:r>
            <a:r>
              <a:rPr lang="en-US" sz="2100" dirty="0"/>
              <a:t> </a:t>
            </a:r>
            <a:r>
              <a:rPr lang="en-US" sz="2100" dirty="0" err="1"/>
              <a:t>sistem</a:t>
            </a:r>
            <a:r>
              <a:rPr lang="en-US" sz="2100" dirty="0"/>
              <a:t> </a:t>
            </a:r>
            <a:r>
              <a:rPr lang="en-US" sz="2100" dirty="0" err="1"/>
              <a:t>manajemen</a:t>
            </a:r>
            <a:r>
              <a:rPr lang="en-US" sz="2100" dirty="0"/>
              <a:t> ISO 9001 : 2008</a:t>
            </a:r>
          </a:p>
          <a:p>
            <a:pPr marL="914400" indent="-914400" algn="just">
              <a:lnSpc>
                <a:spcPct val="120000"/>
              </a:lnSpc>
              <a:spcBef>
                <a:spcPct val="70000"/>
              </a:spcBef>
              <a:buFont typeface="Monotype Sorts" pitchFamily="2" charset="2"/>
              <a:buAutoNum type="arabicPeriod"/>
            </a:pPr>
            <a:r>
              <a:rPr lang="en-US" sz="2100" i="1" dirty="0"/>
              <a:t>Audience</a:t>
            </a:r>
            <a:r>
              <a:rPr lang="en-US" sz="2100" dirty="0"/>
              <a:t> </a:t>
            </a:r>
            <a:r>
              <a:rPr lang="en-US" sz="2100" dirty="0" err="1"/>
              <a:t>mendapatkan</a:t>
            </a:r>
            <a:r>
              <a:rPr lang="en-US" sz="2100" dirty="0"/>
              <a:t> </a:t>
            </a:r>
            <a:r>
              <a:rPr lang="en-US" sz="2100" dirty="0" err="1"/>
              <a:t>gambaran</a:t>
            </a:r>
            <a:r>
              <a:rPr lang="en-US" sz="2100" dirty="0"/>
              <a:t> </a:t>
            </a:r>
            <a:r>
              <a:rPr lang="en-US" sz="2100" dirty="0" err="1"/>
              <a:t>mengenai</a:t>
            </a:r>
            <a:r>
              <a:rPr lang="en-US" sz="2100" dirty="0"/>
              <a:t> </a:t>
            </a:r>
            <a:r>
              <a:rPr lang="en-US" sz="2100" dirty="0" err="1"/>
              <a:t>proses</a:t>
            </a:r>
            <a:r>
              <a:rPr lang="en-US" sz="2100" dirty="0"/>
              <a:t> </a:t>
            </a:r>
            <a:r>
              <a:rPr lang="en-US" sz="2100" dirty="0" err="1"/>
              <a:t>implementasi</a:t>
            </a:r>
            <a:r>
              <a:rPr lang="en-US" sz="2100" dirty="0"/>
              <a:t>   ISO 9001 : 2008</a:t>
            </a:r>
          </a:p>
          <a:p>
            <a:pPr marL="914400" indent="-914400" algn="just">
              <a:lnSpc>
                <a:spcPct val="120000"/>
              </a:lnSpc>
              <a:spcBef>
                <a:spcPct val="70000"/>
              </a:spcBef>
              <a:buFont typeface="Monotype Sorts" pitchFamily="2" charset="2"/>
              <a:buAutoNum type="arabicPeriod"/>
            </a:pPr>
            <a:r>
              <a:rPr lang="en-US" sz="2100" i="1" dirty="0"/>
              <a:t>Audience</a:t>
            </a:r>
            <a:r>
              <a:rPr lang="en-US" sz="2100" dirty="0"/>
              <a:t> </a:t>
            </a:r>
            <a:r>
              <a:rPr lang="en-US" sz="2100" dirty="0" err="1"/>
              <a:t>mendapatkan</a:t>
            </a:r>
            <a:r>
              <a:rPr lang="en-US" sz="2100" dirty="0"/>
              <a:t> </a:t>
            </a:r>
            <a:r>
              <a:rPr lang="en-US" sz="2100" dirty="0" err="1"/>
              <a:t>gambaran</a:t>
            </a:r>
            <a:r>
              <a:rPr lang="en-US" sz="2100" dirty="0"/>
              <a:t> </a:t>
            </a:r>
            <a:r>
              <a:rPr lang="en-US" sz="2100" dirty="0" err="1"/>
              <a:t>umum</a:t>
            </a:r>
            <a:r>
              <a:rPr lang="en-US" sz="2100" dirty="0"/>
              <a:t> </a:t>
            </a:r>
            <a:r>
              <a:rPr lang="en-US" sz="2100" dirty="0" err="1"/>
              <a:t>mengenai</a:t>
            </a:r>
            <a:r>
              <a:rPr lang="en-US" sz="2100" dirty="0"/>
              <a:t> </a:t>
            </a:r>
            <a:r>
              <a:rPr lang="en-US" sz="2100" dirty="0" err="1"/>
              <a:t>peranan</a:t>
            </a:r>
            <a:r>
              <a:rPr lang="en-US" sz="2100" dirty="0"/>
              <a:t> </a:t>
            </a:r>
            <a:r>
              <a:rPr lang="en-US" sz="2100" dirty="0" err="1"/>
              <a:t>pimpinan</a:t>
            </a:r>
            <a:r>
              <a:rPr lang="en-US" sz="2100" dirty="0"/>
              <a:t> </a:t>
            </a:r>
            <a:r>
              <a:rPr lang="en-US" sz="2100" dirty="0" err="1"/>
              <a:t>puncak</a:t>
            </a:r>
            <a:r>
              <a:rPr lang="en-US" sz="2100" dirty="0"/>
              <a:t> &amp; </a:t>
            </a:r>
            <a:r>
              <a:rPr lang="en-US" sz="2100" dirty="0" err="1"/>
              <a:t>tim</a:t>
            </a:r>
            <a:r>
              <a:rPr lang="en-US" sz="2100" dirty="0"/>
              <a:t> </a:t>
            </a:r>
            <a:r>
              <a:rPr lang="en-US" sz="2100" dirty="0" err="1"/>
              <a:t>implementasi</a:t>
            </a:r>
            <a:r>
              <a:rPr lang="en-US" sz="2100" dirty="0"/>
              <a:t> </a:t>
            </a:r>
            <a:r>
              <a:rPr lang="en-US" sz="2100" dirty="0" err="1"/>
              <a:t>pada</a:t>
            </a:r>
            <a:r>
              <a:rPr lang="en-US" sz="2100" dirty="0"/>
              <a:t> </a:t>
            </a:r>
            <a:r>
              <a:rPr lang="en-US" sz="2100" dirty="0" err="1"/>
              <a:t>proses</a:t>
            </a:r>
            <a:r>
              <a:rPr lang="en-US" sz="2100" dirty="0"/>
              <a:t> </a:t>
            </a:r>
            <a:r>
              <a:rPr lang="en-US" sz="2100" dirty="0" err="1"/>
              <a:t>implementasi</a:t>
            </a:r>
            <a:r>
              <a:rPr lang="en-US" sz="2100" dirty="0"/>
              <a:t> ISO 9001 : 2008</a:t>
            </a:r>
          </a:p>
        </p:txBody>
      </p:sp>
      <p:sp>
        <p:nvSpPr>
          <p:cNvPr id="1196036" name="Rectangle 4"/>
          <p:cNvSpPr>
            <a:spLocks noChangeArrowheads="1"/>
          </p:cNvSpPr>
          <p:nvPr/>
        </p:nvSpPr>
        <p:spPr bwMode="auto">
          <a:xfrm>
            <a:off x="930520" y="1125539"/>
            <a:ext cx="7681546" cy="587375"/>
          </a:xfrm>
          <a:prstGeom prst="rect">
            <a:avLst/>
          </a:prstGeom>
          <a:noFill/>
          <a:ln w="9525">
            <a:noFill/>
            <a:miter lim="800000"/>
            <a:headEnd/>
            <a:tailEnd/>
          </a:ln>
          <a:effectLst/>
        </p:spPr>
        <p:txBody>
          <a:bodyPr lIns="95787" tIns="47892" rIns="95787" bIns="47892" anchor="ctr"/>
          <a:lstStyle/>
          <a:p>
            <a:pPr algn="ctr" defTabSz="957263"/>
            <a:r>
              <a:rPr kumimoji="1" lang="id-ID" sz="4400" b="1" i="0" dirty="0" smtClean="0">
                <a:solidFill>
                  <a:schemeClr val="accent1">
                    <a:lumMod val="75000"/>
                  </a:schemeClr>
                </a:solidFill>
              </a:rPr>
              <a:t>AGENDA SEMINAR</a:t>
            </a:r>
            <a:endParaRPr kumimoji="1" lang="en-US" sz="4400" b="1" i="0" u="none" dirty="0">
              <a:solidFill>
                <a:schemeClr val="accent1">
                  <a:lumMod val="75000"/>
                </a:schemeClr>
              </a:solidFill>
            </a:endParaRPr>
          </a:p>
        </p:txBody>
      </p:sp>
      <p:pic>
        <p:nvPicPr>
          <p:cNvPr id="7" name="Picture 2" descr="http://www.alliedautomotive.com/Portals/157413/images/ISO-9001-2008-Certified.jpg"/>
          <p:cNvPicPr>
            <a:picLocks noChangeAspect="1" noChangeArrowheads="1"/>
          </p:cNvPicPr>
          <p:nvPr/>
        </p:nvPicPr>
        <p:blipFill>
          <a:blip r:embed="rId3" cstate="print"/>
          <a:srcRect/>
          <a:stretch>
            <a:fillRect/>
          </a:stretch>
        </p:blipFill>
        <p:spPr bwMode="auto">
          <a:xfrm>
            <a:off x="285721" y="506078"/>
            <a:ext cx="2143140" cy="168462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1196036"/>
                                        </p:tgtEl>
                                        <p:attrNameLst>
                                          <p:attrName>style.visibility</p:attrName>
                                        </p:attrNameLst>
                                      </p:cBhvr>
                                      <p:to>
                                        <p:strVal val="visible"/>
                                      </p:to>
                                    </p:set>
                                    <p:animEffect transition="in" filter="diamond(in)">
                                      <p:cBhvr>
                                        <p:cTn id="7" dur="2000"/>
                                        <p:tgtEl>
                                          <p:spTgt spid="11960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6035">
                                            <p:txEl>
                                              <p:pRg st="0" end="0"/>
                                            </p:txEl>
                                          </p:spTgt>
                                        </p:tgtEl>
                                        <p:attrNameLst>
                                          <p:attrName>style.visibility</p:attrName>
                                        </p:attrNameLst>
                                      </p:cBhvr>
                                      <p:to>
                                        <p:strVal val="visible"/>
                                      </p:to>
                                    </p:set>
                                    <p:animEffect transition="in" filter="fade">
                                      <p:cBhvr>
                                        <p:cTn id="12" dur="2000"/>
                                        <p:tgtEl>
                                          <p:spTgt spid="119603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6035">
                                            <p:txEl>
                                              <p:pRg st="1" end="1"/>
                                            </p:txEl>
                                          </p:spTgt>
                                        </p:tgtEl>
                                        <p:attrNameLst>
                                          <p:attrName>style.visibility</p:attrName>
                                        </p:attrNameLst>
                                      </p:cBhvr>
                                      <p:to>
                                        <p:strVal val="visible"/>
                                      </p:to>
                                    </p:set>
                                    <p:animEffect transition="in" filter="fade">
                                      <p:cBhvr>
                                        <p:cTn id="17" dur="2000"/>
                                        <p:tgtEl>
                                          <p:spTgt spid="119603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96035">
                                            <p:txEl>
                                              <p:pRg st="2" end="2"/>
                                            </p:txEl>
                                          </p:spTgt>
                                        </p:tgtEl>
                                        <p:attrNameLst>
                                          <p:attrName>style.visibility</p:attrName>
                                        </p:attrNameLst>
                                      </p:cBhvr>
                                      <p:to>
                                        <p:strVal val="visible"/>
                                      </p:to>
                                    </p:set>
                                    <p:animEffect transition="in" filter="fade">
                                      <p:cBhvr>
                                        <p:cTn id="22" dur="2000"/>
                                        <p:tgtEl>
                                          <p:spTgt spid="1196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id-ID" dirty="0" smtClean="0"/>
              <a:t>    2. Melakukan gap analisis</a:t>
            </a:r>
            <a:br>
              <a:rPr lang="id-ID" dirty="0" smtClean="0"/>
            </a:br>
            <a:r>
              <a:rPr lang="id-ID" dirty="0" smtClean="0"/>
              <a:t>Gap analisis adalah penelitan lengkap dari kondisi perusahaan saat ini dengan persyaratan standar iso 9001 : 2008. Tahap ini merupakan tahapan yang paling penting dari seluruh proses implementasi iso 9001 : 2008 sehingga sangat disarankan menunjuk seorang konsultan dalam melakukan gap analisis ini.</a:t>
            </a:r>
            <a:br>
              <a:rPr lang="id-ID" dirty="0" smtClean="0"/>
            </a:br>
            <a:endParaRPr lang="id-ID" dirty="0"/>
          </a:p>
        </p:txBody>
      </p:sp>
      <p:sp>
        <p:nvSpPr>
          <p:cNvPr id="4" name="Title 1"/>
          <p:cNvSpPr txBox="1">
            <a:spLocks/>
          </p:cNvSpPr>
          <p:nvPr/>
        </p:nvSpPr>
        <p:spPr>
          <a:xfrm>
            <a:off x="571472" y="214290"/>
            <a:ext cx="8229600" cy="1143000"/>
          </a:xfrm>
          <a:prstGeom prst="rect">
            <a:avLst/>
          </a:prstGeom>
          <a:solidFill>
            <a:srgbClr val="66CCFF"/>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200" b="0" i="0" u="none" strike="noStrike" kern="1200" cap="none" spc="0" normalizeH="0" baseline="0" noProof="0" dirty="0" smtClean="0">
                <a:ln>
                  <a:noFill/>
                </a:ln>
                <a:solidFill>
                  <a:schemeClr val="tx1"/>
                </a:solidFill>
                <a:effectLst/>
                <a:uLnTx/>
                <a:uFillTx/>
                <a:latin typeface="+mj-lt"/>
                <a:ea typeface="+mj-ea"/>
                <a:cs typeface="+mj-cs"/>
              </a:rPr>
              <a:t>13 LANGKAH DALAM PENERAPAN SISTEM MANAJEMEN MUTU ISO 9001 : 2008 :</a:t>
            </a:r>
            <a:endParaRPr kumimoji="0" lang="id-ID"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2" descr="http://konsultaniso.web.id/wp-content/uploads/2011/11/konsultan-iso-9001-150x150.png"/>
          <p:cNvPicPr>
            <a:picLocks noChangeAspect="1" noChangeArrowheads="1"/>
          </p:cNvPicPr>
          <p:nvPr/>
        </p:nvPicPr>
        <p:blipFill>
          <a:blip r:embed="rId2"/>
          <a:srcRect/>
          <a:stretch>
            <a:fillRect/>
          </a:stretch>
        </p:blipFill>
        <p:spPr bwMode="auto">
          <a:xfrm>
            <a:off x="8072462" y="5786454"/>
            <a:ext cx="928694" cy="92869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id-ID" sz="4000" dirty="0" smtClean="0"/>
              <a:t>   3. Setelah melakukan gap analisis, maka perlu diadakan pertemuan yang yang bertujuan untuk menentukan kebijakan mutu dan sasaran mutu yang akan menjadi penggerak perusahaan dalam melakukan peningkatan kinerjanya.</a:t>
            </a:r>
            <a:br>
              <a:rPr lang="id-ID" sz="4000" dirty="0" smtClean="0"/>
            </a:br>
            <a:endParaRPr lang="id-ID" sz="4000" dirty="0"/>
          </a:p>
        </p:txBody>
      </p:sp>
      <p:sp>
        <p:nvSpPr>
          <p:cNvPr id="4" name="Title 1"/>
          <p:cNvSpPr txBox="1">
            <a:spLocks/>
          </p:cNvSpPr>
          <p:nvPr/>
        </p:nvSpPr>
        <p:spPr>
          <a:xfrm>
            <a:off x="571472" y="214290"/>
            <a:ext cx="8229600" cy="1143000"/>
          </a:xfrm>
          <a:prstGeom prst="rect">
            <a:avLst/>
          </a:prstGeom>
          <a:solidFill>
            <a:srgbClr val="66CCFF"/>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200" b="0" i="0" u="none" strike="noStrike" kern="1200" cap="none" spc="0" normalizeH="0" baseline="0" noProof="0" dirty="0" smtClean="0">
                <a:ln>
                  <a:noFill/>
                </a:ln>
                <a:solidFill>
                  <a:schemeClr val="tx1"/>
                </a:solidFill>
                <a:effectLst/>
                <a:uLnTx/>
                <a:uFillTx/>
                <a:latin typeface="+mj-lt"/>
                <a:ea typeface="+mj-ea"/>
                <a:cs typeface="+mj-cs"/>
              </a:rPr>
              <a:t>13 LANGKAH DALAM PENERAPAN SISTEM MANAJEMEN MUTU ISO 9001 : 2008 :</a:t>
            </a:r>
            <a:endParaRPr kumimoji="0" lang="id-ID"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http://konsultaniso.web.id/wp-content/uploads/2011/11/konsultan-iso-9001-150x150.png"/>
          <p:cNvPicPr>
            <a:picLocks noChangeAspect="1" noChangeArrowheads="1"/>
          </p:cNvPicPr>
          <p:nvPr/>
        </p:nvPicPr>
        <p:blipFill>
          <a:blip r:embed="rId2"/>
          <a:srcRect/>
          <a:stretch>
            <a:fillRect/>
          </a:stretch>
        </p:blipFill>
        <p:spPr bwMode="auto">
          <a:xfrm>
            <a:off x="8072462" y="5786454"/>
            <a:ext cx="928694" cy="92869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id-ID" sz="3600" dirty="0" smtClean="0"/>
              <a:t>    4. Berdasarkan gap analisis, kebijakan mutu, dan sasaran mutu, maka kita perlu mengembangkan dokumen seperti SOP, instruksi kerja, daftar check list, dll.</a:t>
            </a:r>
            <a:br>
              <a:rPr lang="id-ID" sz="3600" dirty="0" smtClean="0"/>
            </a:br>
            <a:r>
              <a:rPr lang="id-ID" sz="3600" dirty="0" smtClean="0"/>
              <a:t/>
            </a:r>
            <a:br>
              <a:rPr lang="id-ID" sz="3600" dirty="0" smtClean="0"/>
            </a:br>
            <a:r>
              <a:rPr lang="id-ID" sz="3600" dirty="0" smtClean="0"/>
              <a:t>5. Setelah dokumen tersebut disetujui dan disyahkan secara resmi oleh wakil manajemen, maka perlu dilakukan pelatihan terhadap karyawan terkait.</a:t>
            </a:r>
            <a:br>
              <a:rPr lang="id-ID" sz="3600" dirty="0" smtClean="0"/>
            </a:br>
            <a:r>
              <a:rPr lang="id-ID" sz="3600" dirty="0" smtClean="0"/>
              <a:t/>
            </a:r>
            <a:br>
              <a:rPr lang="id-ID" sz="3600" dirty="0" smtClean="0"/>
            </a:br>
            <a:endParaRPr lang="id-ID" sz="3600" dirty="0"/>
          </a:p>
        </p:txBody>
      </p:sp>
      <p:sp>
        <p:nvSpPr>
          <p:cNvPr id="4" name="Title 1"/>
          <p:cNvSpPr txBox="1">
            <a:spLocks/>
          </p:cNvSpPr>
          <p:nvPr/>
        </p:nvSpPr>
        <p:spPr>
          <a:xfrm>
            <a:off x="571472" y="214290"/>
            <a:ext cx="8229600" cy="1143000"/>
          </a:xfrm>
          <a:prstGeom prst="rect">
            <a:avLst/>
          </a:prstGeom>
          <a:solidFill>
            <a:srgbClr val="66CCFF"/>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200" b="0" i="0" u="none" strike="noStrike" kern="1200" cap="none" spc="0" normalizeH="0" baseline="0" noProof="0" dirty="0" smtClean="0">
                <a:ln>
                  <a:noFill/>
                </a:ln>
                <a:solidFill>
                  <a:schemeClr val="tx1"/>
                </a:solidFill>
                <a:effectLst/>
                <a:uLnTx/>
                <a:uFillTx/>
                <a:latin typeface="+mj-lt"/>
                <a:ea typeface="+mj-ea"/>
                <a:cs typeface="+mj-cs"/>
              </a:rPr>
              <a:t>13 LANGKAH DALAM PENERAPAN SISTEM MANAJEMEN MUTU ISO 9001 : 2008 :</a:t>
            </a:r>
            <a:endParaRPr kumimoji="0" lang="id-ID"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http://konsultaniso.web.id/wp-content/uploads/2011/11/konsultan-iso-9001-150x150.png"/>
          <p:cNvPicPr>
            <a:picLocks noChangeAspect="1" noChangeArrowheads="1"/>
          </p:cNvPicPr>
          <p:nvPr/>
        </p:nvPicPr>
        <p:blipFill>
          <a:blip r:embed="rId2"/>
          <a:srcRect/>
          <a:stretch>
            <a:fillRect/>
          </a:stretch>
        </p:blipFill>
        <p:spPr bwMode="auto">
          <a:xfrm>
            <a:off x="8072462" y="5786454"/>
            <a:ext cx="928694" cy="928694"/>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28736"/>
            <a:ext cx="8229600" cy="5214974"/>
          </a:xfrm>
        </p:spPr>
        <p:txBody>
          <a:bodyPr>
            <a:noAutofit/>
          </a:bodyPr>
          <a:lstStyle/>
          <a:p>
            <a:pPr>
              <a:buNone/>
            </a:pPr>
            <a:r>
              <a:rPr lang="id-ID" sz="2800" dirty="0" smtClean="0"/>
              <a:t>   6. Kepala departemen dan wakit manajemen harus memantau serta memberikan saran kepada pengguna demi berjalannya sistem manajemen mutu secara efektif dan efisien.</a:t>
            </a:r>
            <a:br>
              <a:rPr lang="id-ID" sz="2800" dirty="0" smtClean="0"/>
            </a:br>
            <a:r>
              <a:rPr lang="id-ID" sz="2800" dirty="0" smtClean="0"/>
              <a:t/>
            </a:r>
            <a:br>
              <a:rPr lang="id-ID" sz="2800" dirty="0" smtClean="0"/>
            </a:br>
            <a:r>
              <a:rPr lang="id-ID" sz="2800" dirty="0" smtClean="0"/>
              <a:t>7. Bentuk tim yang berasal dari karyawan yang bertugas sebagai auditor internal. Konsultasikan dengan consultan anda dalam pembentukan tim auditor internal ini dan adakan pelatihan tentang bagaimana cara melakukan audit internal berdasarkan sistem manajemen mutu iso 9001 : 2008.</a:t>
            </a:r>
            <a:br>
              <a:rPr lang="id-ID" sz="2800" dirty="0" smtClean="0"/>
            </a:br>
            <a:r>
              <a:rPr lang="id-ID" sz="2800" dirty="0" smtClean="0"/>
              <a:t/>
            </a:r>
            <a:br>
              <a:rPr lang="id-ID" sz="2800" dirty="0" smtClean="0"/>
            </a:br>
            <a:endParaRPr lang="id-ID" sz="2800" dirty="0"/>
          </a:p>
        </p:txBody>
      </p:sp>
      <p:sp>
        <p:nvSpPr>
          <p:cNvPr id="4" name="Title 1"/>
          <p:cNvSpPr txBox="1">
            <a:spLocks/>
          </p:cNvSpPr>
          <p:nvPr/>
        </p:nvSpPr>
        <p:spPr>
          <a:xfrm>
            <a:off x="571472" y="214290"/>
            <a:ext cx="8229600" cy="1143000"/>
          </a:xfrm>
          <a:prstGeom prst="rect">
            <a:avLst/>
          </a:prstGeom>
          <a:solidFill>
            <a:srgbClr val="66CCFF"/>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200" b="0" i="0" u="none" strike="noStrike" kern="1200" cap="none" spc="0" normalizeH="0" baseline="0" noProof="0" dirty="0" smtClean="0">
                <a:ln>
                  <a:noFill/>
                </a:ln>
                <a:solidFill>
                  <a:schemeClr val="tx1"/>
                </a:solidFill>
                <a:effectLst/>
                <a:uLnTx/>
                <a:uFillTx/>
                <a:latin typeface="+mj-lt"/>
                <a:ea typeface="+mj-ea"/>
                <a:cs typeface="+mj-cs"/>
              </a:rPr>
              <a:t>13 LANGKAH DALAM PENERAPAN SISTEM MANAJEMEN MUTU ISO 9001 : 2008 :</a:t>
            </a:r>
            <a:endParaRPr kumimoji="0" lang="id-ID"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http://konsultaniso.web.id/wp-content/uploads/2011/11/konsultan-iso-9001-150x150.png"/>
          <p:cNvPicPr>
            <a:picLocks noChangeAspect="1" noChangeArrowheads="1"/>
          </p:cNvPicPr>
          <p:nvPr/>
        </p:nvPicPr>
        <p:blipFill>
          <a:blip r:embed="rId2"/>
          <a:srcRect/>
          <a:stretch>
            <a:fillRect/>
          </a:stretch>
        </p:blipFill>
        <p:spPr bwMode="auto">
          <a:xfrm>
            <a:off x="8072462" y="5786454"/>
            <a:ext cx="928694" cy="928694"/>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id-ID" dirty="0" smtClean="0"/>
              <a:t>   8. Jadwalkan dan lakukan audit internal. Untuk audit internal yang pertama kali bisa melibatkan konsultan yang berfungsi sebagai fasilisator sehingga proses audit internal berjalan dengan benar.</a:t>
            </a:r>
            <a:br>
              <a:rPr lang="id-ID" dirty="0" smtClean="0"/>
            </a:br>
            <a:r>
              <a:rPr lang="id-ID" dirty="0" smtClean="0"/>
              <a:t>9. Adakan pertemuan manajemen yang berfungsi untuk mengkaji dan membahas point2 penting seperti kebijakan mutu dan sasaran, hasil audit, kinerja pemasok, keluhan pelanggan, dan keefektivan perubahan proses.</a:t>
            </a:r>
            <a:br>
              <a:rPr lang="id-ID" dirty="0" smtClean="0"/>
            </a:br>
            <a:r>
              <a:rPr lang="id-ID" dirty="0" smtClean="0"/>
              <a:t/>
            </a:r>
            <a:br>
              <a:rPr lang="id-ID" dirty="0" smtClean="0"/>
            </a:br>
            <a:endParaRPr lang="id-ID" dirty="0"/>
          </a:p>
        </p:txBody>
      </p:sp>
      <p:sp>
        <p:nvSpPr>
          <p:cNvPr id="4" name="Title 1"/>
          <p:cNvSpPr txBox="1">
            <a:spLocks/>
          </p:cNvSpPr>
          <p:nvPr/>
        </p:nvSpPr>
        <p:spPr>
          <a:xfrm>
            <a:off x="571472" y="214290"/>
            <a:ext cx="8229600" cy="1143000"/>
          </a:xfrm>
          <a:prstGeom prst="rect">
            <a:avLst/>
          </a:prstGeom>
          <a:solidFill>
            <a:srgbClr val="66CCFF"/>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200" b="0" i="0" u="none" strike="noStrike" kern="1200" cap="none" spc="0" normalizeH="0" baseline="0" noProof="0" dirty="0" smtClean="0">
                <a:ln>
                  <a:noFill/>
                </a:ln>
                <a:solidFill>
                  <a:schemeClr val="tx1"/>
                </a:solidFill>
                <a:effectLst/>
                <a:uLnTx/>
                <a:uFillTx/>
                <a:latin typeface="+mj-lt"/>
                <a:ea typeface="+mj-ea"/>
                <a:cs typeface="+mj-cs"/>
              </a:rPr>
              <a:t>13 LANGKAH DALAM PENERAPAN SISTEM MANAJEMEN MUTU ISO 9001 : 2008 :</a:t>
            </a:r>
            <a:endParaRPr kumimoji="0" lang="id-ID"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http://konsultaniso.web.id/wp-content/uploads/2011/11/konsultan-iso-9001-150x150.png"/>
          <p:cNvPicPr>
            <a:picLocks noChangeAspect="1" noChangeArrowheads="1"/>
          </p:cNvPicPr>
          <p:nvPr/>
        </p:nvPicPr>
        <p:blipFill>
          <a:blip r:embed="rId2"/>
          <a:srcRect/>
          <a:stretch>
            <a:fillRect/>
          </a:stretch>
        </p:blipFill>
        <p:spPr bwMode="auto">
          <a:xfrm>
            <a:off x="8215338" y="3643314"/>
            <a:ext cx="714380" cy="71438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id-ID" sz="3600" dirty="0" smtClean="0"/>
              <a:t>   10. Pilih badan sertifikasi sistem manajemen mutu iso 9001 : 2008 yang sesuai dengan anggaran dan kebutuhan spesifik perusahaan anda.</a:t>
            </a:r>
            <a:br>
              <a:rPr lang="id-ID" sz="3600" dirty="0" smtClean="0"/>
            </a:br>
            <a:endParaRPr lang="id-ID" sz="3600" dirty="0" smtClean="0"/>
          </a:p>
          <a:p>
            <a:pPr>
              <a:buNone/>
            </a:pPr>
            <a:r>
              <a:rPr lang="id-ID" sz="3600" dirty="0" smtClean="0"/>
              <a:t>   11. Adakan pre-audit yang berguna untuk melakukan penilaian awal terhadap sistem manajemen mutu sebelum melakukan audit sertifikasi.</a:t>
            </a:r>
            <a:br>
              <a:rPr lang="id-ID" sz="3600" dirty="0" smtClean="0"/>
            </a:br>
            <a:r>
              <a:rPr lang="id-ID" sz="3600" dirty="0" smtClean="0"/>
              <a:t/>
            </a:r>
            <a:br>
              <a:rPr lang="id-ID" sz="3600" dirty="0" smtClean="0"/>
            </a:br>
            <a:endParaRPr lang="id-ID" sz="3600" dirty="0"/>
          </a:p>
        </p:txBody>
      </p:sp>
      <p:sp>
        <p:nvSpPr>
          <p:cNvPr id="4" name="Title 1"/>
          <p:cNvSpPr txBox="1">
            <a:spLocks/>
          </p:cNvSpPr>
          <p:nvPr/>
        </p:nvSpPr>
        <p:spPr>
          <a:xfrm>
            <a:off x="571472" y="214290"/>
            <a:ext cx="8229600" cy="1143000"/>
          </a:xfrm>
          <a:prstGeom prst="rect">
            <a:avLst/>
          </a:prstGeom>
          <a:solidFill>
            <a:srgbClr val="66CCFF"/>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200" b="0" i="0" u="none" strike="noStrike" kern="1200" cap="none" spc="0" normalizeH="0" baseline="0" noProof="0" dirty="0" smtClean="0">
                <a:ln>
                  <a:noFill/>
                </a:ln>
                <a:solidFill>
                  <a:schemeClr val="tx1"/>
                </a:solidFill>
                <a:effectLst/>
                <a:uLnTx/>
                <a:uFillTx/>
                <a:latin typeface="+mj-lt"/>
                <a:ea typeface="+mj-ea"/>
                <a:cs typeface="+mj-cs"/>
              </a:rPr>
              <a:t>13 LANGKAH DALAM PENERAPAN SISTEM MANAJEMEN MUTU ISO 9001 : 2008 :</a:t>
            </a:r>
            <a:endParaRPr kumimoji="0" lang="id-ID"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http://konsultaniso.web.id/wp-content/uploads/2011/11/konsultan-iso-9001-150x150.png"/>
          <p:cNvPicPr>
            <a:picLocks noChangeAspect="1" noChangeArrowheads="1"/>
          </p:cNvPicPr>
          <p:nvPr/>
        </p:nvPicPr>
        <p:blipFill>
          <a:blip r:embed="rId2"/>
          <a:srcRect/>
          <a:stretch>
            <a:fillRect/>
          </a:stretch>
        </p:blipFill>
        <p:spPr bwMode="auto">
          <a:xfrm>
            <a:off x="8072462" y="5786454"/>
            <a:ext cx="928694" cy="928694"/>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buNone/>
            </a:pPr>
            <a:r>
              <a:rPr lang="id-ID" sz="3600" dirty="0" smtClean="0"/>
              <a:t>   12. Adakan audit sertifikasi setelah yakin bahwa tidak ada ketidak sesuaian lagi.</a:t>
            </a:r>
            <a:br>
              <a:rPr lang="id-ID" sz="3600" dirty="0" smtClean="0"/>
            </a:br>
            <a:r>
              <a:rPr lang="id-ID" sz="3600" dirty="0" smtClean="0"/>
              <a:t/>
            </a:r>
            <a:br>
              <a:rPr lang="id-ID" sz="3600" dirty="0" smtClean="0"/>
            </a:br>
            <a:r>
              <a:rPr lang="id-ID" sz="3600" dirty="0" smtClean="0"/>
              <a:t>13. Setelah proses tersebut diatas maka sertifikat sistem manajemen mutu iso 9001 : 2008 beserta rekomendasi perbaikan sistem manajemen mut dapat kita dapatkan.</a:t>
            </a:r>
            <a:br>
              <a:rPr lang="id-ID" sz="3600" dirty="0" smtClean="0"/>
            </a:br>
            <a:endParaRPr lang="id-ID" sz="3600" dirty="0"/>
          </a:p>
        </p:txBody>
      </p:sp>
      <p:sp>
        <p:nvSpPr>
          <p:cNvPr id="4" name="Title 1"/>
          <p:cNvSpPr txBox="1">
            <a:spLocks/>
          </p:cNvSpPr>
          <p:nvPr/>
        </p:nvSpPr>
        <p:spPr>
          <a:xfrm>
            <a:off x="571472" y="214290"/>
            <a:ext cx="8229600" cy="1143000"/>
          </a:xfrm>
          <a:prstGeom prst="rect">
            <a:avLst/>
          </a:prstGeom>
          <a:solidFill>
            <a:srgbClr val="66CCFF"/>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200" b="0" i="0" u="none" strike="noStrike" kern="1200" cap="none" spc="0" normalizeH="0" baseline="0" noProof="0" dirty="0" smtClean="0">
                <a:ln>
                  <a:noFill/>
                </a:ln>
                <a:solidFill>
                  <a:schemeClr val="tx1"/>
                </a:solidFill>
                <a:effectLst/>
                <a:uLnTx/>
                <a:uFillTx/>
                <a:latin typeface="+mj-lt"/>
                <a:ea typeface="+mj-ea"/>
                <a:cs typeface="+mj-cs"/>
              </a:rPr>
              <a:t>13 LANGKAH DALAM PENERAPAN SISTEM MANAJEMEN MUTU ISO 9001 : 2008 :</a:t>
            </a:r>
            <a:endParaRPr kumimoji="0" lang="id-ID"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http://konsultaniso.web.id/wp-content/uploads/2011/11/konsultan-iso-9001-150x150.png"/>
          <p:cNvPicPr>
            <a:picLocks noChangeAspect="1" noChangeArrowheads="1"/>
          </p:cNvPicPr>
          <p:nvPr/>
        </p:nvPicPr>
        <p:blipFill>
          <a:blip r:embed="rId2"/>
          <a:srcRect/>
          <a:stretch>
            <a:fillRect/>
          </a:stretch>
        </p:blipFill>
        <p:spPr bwMode="auto">
          <a:xfrm>
            <a:off x="8072462" y="5786454"/>
            <a:ext cx="928694" cy="928694"/>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91138" name="Picture 2" descr="http://konsultaniso.web.id/wp-content/uploads/2011/11/konsultan-iso-9001-150x150.png"/>
          <p:cNvPicPr>
            <a:picLocks noChangeAspect="1" noChangeArrowheads="1"/>
          </p:cNvPicPr>
          <p:nvPr/>
        </p:nvPicPr>
        <p:blipFill>
          <a:blip r:embed="rId2"/>
          <a:srcRect/>
          <a:stretch>
            <a:fillRect/>
          </a:stretch>
        </p:blipFill>
        <p:spPr bwMode="auto">
          <a:xfrm>
            <a:off x="-32" y="500042"/>
            <a:ext cx="928694" cy="928694"/>
          </a:xfrm>
          <a:prstGeom prst="rect">
            <a:avLst/>
          </a:prstGeom>
          <a:noFill/>
        </p:spPr>
      </p:pic>
      <p:pic>
        <p:nvPicPr>
          <p:cNvPr id="91140" name="Picture 4" descr="http://ichwanfile.files.wordpress.com/2010/11/penyempurnaankualitasberkesinambungandalamlembagapendidikan.jpg"/>
          <p:cNvPicPr>
            <a:picLocks noChangeAspect="1" noChangeArrowheads="1"/>
          </p:cNvPicPr>
          <p:nvPr/>
        </p:nvPicPr>
        <p:blipFill>
          <a:blip r:embed="rId3"/>
          <a:srcRect/>
          <a:stretch>
            <a:fillRect/>
          </a:stretch>
        </p:blipFill>
        <p:spPr bwMode="auto">
          <a:xfrm>
            <a:off x="2333636" y="1362090"/>
            <a:ext cx="3810000" cy="421005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http://www.alliedautomotive.com/Portals/157413/images/ISO-9001-2008-Certified.jpg"/>
          <p:cNvPicPr>
            <a:picLocks noChangeAspect="1" noChangeArrowheads="1"/>
          </p:cNvPicPr>
          <p:nvPr/>
        </p:nvPicPr>
        <p:blipFill>
          <a:blip r:embed="rId2"/>
          <a:srcRect/>
          <a:stretch>
            <a:fillRect/>
          </a:stretch>
        </p:blipFill>
        <p:spPr bwMode="auto">
          <a:xfrm>
            <a:off x="285720" y="142852"/>
            <a:ext cx="8058150" cy="6334126"/>
          </a:xfrm>
          <a:prstGeom prst="rect">
            <a:avLst/>
          </a:prstGeom>
          <a:noFill/>
        </p:spPr>
      </p:pic>
      <p:sp>
        <p:nvSpPr>
          <p:cNvPr id="5" name="Title 1"/>
          <p:cNvSpPr txBox="1">
            <a:spLocks/>
          </p:cNvSpPr>
          <p:nvPr/>
        </p:nvSpPr>
        <p:spPr>
          <a:xfrm>
            <a:off x="5715008" y="4786322"/>
            <a:ext cx="3643338"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solidFill>
                  <a:srgbClr val="C00000"/>
                </a:solidFill>
                <a:effectLst/>
                <a:uLnTx/>
                <a:uFillTx/>
                <a:latin typeface="+mj-lt"/>
                <a:ea typeface="+mj-ea"/>
                <a:cs typeface="+mj-cs"/>
              </a:rPr>
              <a:t>PRINSIP</a:t>
            </a:r>
          </a:p>
          <a:p>
            <a:pPr marL="0" marR="0" lvl="0" indent="0" algn="ctr" defTabSz="914400" rtl="0" eaLnBrk="1" fontAlgn="auto" latinLnBrk="0" hangingPunct="1">
              <a:lnSpc>
                <a:spcPct val="100000"/>
              </a:lnSpc>
              <a:spcBef>
                <a:spcPct val="0"/>
              </a:spcBef>
              <a:spcAft>
                <a:spcPts val="0"/>
              </a:spcAft>
              <a:buClrTx/>
              <a:buSzTx/>
              <a:buFontTx/>
              <a:buNone/>
              <a:tabLst/>
              <a:defRPr/>
            </a:pPr>
            <a:r>
              <a:rPr lang="id-ID" sz="3600" b="1" dirty="0" smtClean="0">
                <a:solidFill>
                  <a:srgbClr val="C00000"/>
                </a:solidFill>
                <a:latin typeface="+mj-lt"/>
                <a:ea typeface="+mj-ea"/>
                <a:cs typeface="+mj-cs"/>
              </a:rPr>
              <a:t>MANAJEMEN</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id-ID" sz="3600" b="1" i="0" u="none" strike="noStrike" kern="1200" cap="none" spc="0" normalizeH="0" baseline="0" noProof="0" dirty="0" smtClean="0">
                <a:ln>
                  <a:noFill/>
                </a:ln>
                <a:solidFill>
                  <a:srgbClr val="C00000"/>
                </a:solidFill>
                <a:effectLst/>
                <a:uLnTx/>
                <a:uFillTx/>
                <a:latin typeface="+mj-lt"/>
                <a:ea typeface="+mj-ea"/>
                <a:cs typeface="+mj-cs"/>
              </a:rPr>
              <a:t>MUTU</a:t>
            </a:r>
            <a:endParaRPr kumimoji="0" lang="id-ID" sz="3600" b="1"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4366" y="2500306"/>
            <a:ext cx="8229600" cy="3625857"/>
          </a:xfrm>
        </p:spPr>
        <p:txBody>
          <a:bodyPr>
            <a:normAutofit/>
          </a:bodyPr>
          <a:lstStyle/>
          <a:p>
            <a:pPr marL="0">
              <a:spcBef>
                <a:spcPts val="0"/>
              </a:spcBef>
              <a:buNone/>
            </a:pPr>
            <a:r>
              <a:rPr lang="id-ID" sz="3600" b="1" dirty="0" smtClean="0"/>
              <a:t>1. Terapkan PDCA dalam Setiap Tindakan</a:t>
            </a:r>
            <a:r>
              <a:rPr lang="id-ID" sz="3600" dirty="0" smtClean="0"/>
              <a:t/>
            </a:r>
            <a:br>
              <a:rPr lang="id-ID" sz="3600" dirty="0" smtClean="0"/>
            </a:br>
            <a:r>
              <a:rPr lang="id-ID" sz="3600" b="1" dirty="0" smtClean="0"/>
              <a:t>2. Kendalikan kegiatan sejak awal</a:t>
            </a:r>
            <a:r>
              <a:rPr lang="id-ID" sz="3600" dirty="0" smtClean="0"/>
              <a:t/>
            </a:r>
            <a:br>
              <a:rPr lang="id-ID" sz="3600" dirty="0" smtClean="0"/>
            </a:br>
            <a:r>
              <a:rPr lang="id-ID" sz="3600" b="1" dirty="0" smtClean="0"/>
              <a:t>3. Jangan menyalahkan orang lain</a:t>
            </a:r>
            <a:r>
              <a:rPr lang="id-ID" sz="3600" dirty="0" smtClean="0"/>
              <a:t/>
            </a:r>
            <a:br>
              <a:rPr lang="id-ID" sz="3600" dirty="0" smtClean="0"/>
            </a:br>
            <a:r>
              <a:rPr lang="id-ID" sz="3600" b="1" dirty="0" smtClean="0"/>
              <a:t>4. Bertindak berdasarkan prinsip prioritas</a:t>
            </a:r>
            <a:r>
              <a:rPr lang="id-ID" sz="3600" dirty="0" smtClean="0"/>
              <a:t/>
            </a:r>
            <a:br>
              <a:rPr lang="id-ID" sz="3600" dirty="0" smtClean="0"/>
            </a:br>
            <a:r>
              <a:rPr lang="id-ID" sz="3600" b="1" dirty="0" smtClean="0"/>
              <a:t>5. Proses berikutnya adalah Pelanggan</a:t>
            </a:r>
            <a:r>
              <a:rPr lang="id-ID" sz="3600" dirty="0" smtClean="0"/>
              <a:t/>
            </a:r>
            <a:br>
              <a:rPr lang="id-ID" sz="3600" dirty="0" smtClean="0"/>
            </a:br>
            <a:endParaRPr lang="id-ID" sz="3600" dirty="0"/>
          </a:p>
        </p:txBody>
      </p:sp>
      <p:sp>
        <p:nvSpPr>
          <p:cNvPr id="4" name="Content Placeholder 2"/>
          <p:cNvSpPr txBox="1">
            <a:spLocks/>
          </p:cNvSpPr>
          <p:nvPr/>
        </p:nvSpPr>
        <p:spPr>
          <a:xfrm>
            <a:off x="357158" y="285728"/>
            <a:ext cx="8443914" cy="1776426"/>
          </a:xfrm>
          <a:prstGeom prst="rect">
            <a:avLst/>
          </a:prstGeom>
          <a:solidFill>
            <a:schemeClr val="accent4"/>
          </a:solidFill>
        </p:spPr>
        <p:txBody>
          <a:bodyPr vert="horz" lIns="91440" tIns="45720" rIns="91440" bIns="45720" rtlCol="0">
            <a:normAutofit/>
          </a:bodyPr>
          <a:lstStyle/>
          <a:p>
            <a:pPr marL="0" marR="0" lvl="0" indent="-34290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id-ID" sz="3600" b="0" i="0" u="none" strike="noStrike" kern="1200" cap="none" spc="0" normalizeH="0" baseline="0" noProof="0" dirty="0" smtClean="0">
                <a:ln>
                  <a:noFill/>
                </a:ln>
                <a:solidFill>
                  <a:schemeClr val="tx1"/>
                </a:solidFill>
                <a:effectLst/>
                <a:uLnTx/>
                <a:uFillTx/>
                <a:latin typeface="+mn-lt"/>
                <a:ea typeface="+mn-ea"/>
                <a:cs typeface="+mn-cs"/>
              </a:rPr>
              <a:t>Prinsip Manajemen Mutu Masaake Imae (1971, 10 QC Maxims) acuan dalam standar ISO 9001 adalah sbb. : </a:t>
            </a:r>
          </a:p>
        </p:txBody>
      </p:sp>
      <p:pic>
        <p:nvPicPr>
          <p:cNvPr id="5" name="Picture 2" descr="http://konsultaniso.web.id/wp-content/uploads/2011/11/konsultan-iso-9001-150x150.png"/>
          <p:cNvPicPr>
            <a:picLocks noChangeAspect="1" noChangeArrowheads="1"/>
          </p:cNvPicPr>
          <p:nvPr/>
        </p:nvPicPr>
        <p:blipFill>
          <a:blip r:embed="rId2"/>
          <a:srcRect/>
          <a:stretch>
            <a:fillRect/>
          </a:stretch>
        </p:blipFill>
        <p:spPr bwMode="auto">
          <a:xfrm>
            <a:off x="8072462" y="5786454"/>
            <a:ext cx="928694" cy="92869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id-ID" dirty="0" smtClean="0"/>
              <a:t>lll</a:t>
            </a:r>
            <a:endParaRPr lang="id-ID" dirty="0"/>
          </a:p>
        </p:txBody>
      </p:sp>
      <p:pic>
        <p:nvPicPr>
          <p:cNvPr id="1026" name="Picture 2" descr="http://gambarku.biz/images/53226-powerpoint-backgrounds-slide-designs-get-microsoft-powerpoint-training.jpg"/>
          <p:cNvPicPr>
            <a:picLocks noChangeAspect="1" noChangeArrowheads="1"/>
          </p:cNvPicPr>
          <p:nvPr/>
        </p:nvPicPr>
        <p:blipFill>
          <a:blip r:embed="rId2"/>
          <a:srcRect/>
          <a:stretch>
            <a:fillRect/>
          </a:stretch>
        </p:blipFill>
        <p:spPr bwMode="auto">
          <a:xfrm>
            <a:off x="-32" y="-214338"/>
            <a:ext cx="9144032" cy="6858024"/>
          </a:xfrm>
          <a:prstGeom prst="rect">
            <a:avLst/>
          </a:prstGeom>
          <a:noFill/>
        </p:spPr>
      </p:pic>
      <p:sp>
        <p:nvSpPr>
          <p:cNvPr id="6" name="Title 1"/>
          <p:cNvSpPr txBox="1">
            <a:spLocks/>
          </p:cNvSpPr>
          <p:nvPr/>
        </p:nvSpPr>
        <p:spPr>
          <a:xfrm>
            <a:off x="857224" y="142876"/>
            <a:ext cx="6643734" cy="6000768"/>
          </a:xfrm>
          <a:prstGeom prst="rect">
            <a:avLst/>
          </a:prstGeom>
        </p:spPr>
        <p:txBody>
          <a:bodyPr vert="horz" lIns="91440" tIns="45720" rIns="91440" bIns="45720" rtlCol="0" anchor="ctr">
            <a:noAutofit/>
          </a:bodyPr>
          <a:lstStyle/>
          <a:p>
            <a:pPr lvl="0" algn="ctr">
              <a:spcBef>
                <a:spcPct val="0"/>
              </a:spcBef>
            </a:pPr>
            <a:r>
              <a:rPr lang="id-ID" sz="4000" b="1" dirty="0" smtClean="0">
                <a:solidFill>
                  <a:srgbClr val="FF0000"/>
                </a:solidFill>
              </a:rPr>
              <a:t>ISO berasal dari kata Yunani</a:t>
            </a:r>
            <a:r>
              <a:rPr lang="id-ID" sz="4000" dirty="0" smtClean="0">
                <a:solidFill>
                  <a:srgbClr val="FF0000"/>
                </a:solidFill>
              </a:rPr>
              <a:t> (ISOS </a:t>
            </a:r>
            <a:r>
              <a:rPr lang="id-ID" sz="4000" dirty="0">
                <a:solidFill>
                  <a:srgbClr val="FF0000"/>
                </a:solidFill>
              </a:rPr>
              <a:t>yang berarti </a:t>
            </a:r>
            <a:r>
              <a:rPr lang="id-ID" sz="4000" dirty="0" smtClean="0">
                <a:solidFill>
                  <a:srgbClr val="FF0000"/>
                </a:solidFill>
              </a:rPr>
              <a:t>sama)</a:t>
            </a:r>
            <a:r>
              <a:rPr lang="id-ID" sz="4000" dirty="0" smtClean="0"/>
              <a:t> </a:t>
            </a:r>
          </a:p>
          <a:p>
            <a:pPr lvl="0" algn="ctr">
              <a:spcBef>
                <a:spcPct val="0"/>
              </a:spcBef>
            </a:pPr>
            <a:r>
              <a:rPr lang="id-ID" sz="4000" dirty="0" smtClean="0"/>
              <a:t>kata </a:t>
            </a:r>
            <a:r>
              <a:rPr lang="id-ID" sz="4000" dirty="0"/>
              <a:t>ISO </a:t>
            </a:r>
            <a:r>
              <a:rPr lang="id-ID" sz="4000" b="1" i="1" dirty="0">
                <a:solidFill>
                  <a:schemeClr val="accent6">
                    <a:lumMod val="75000"/>
                  </a:schemeClr>
                </a:solidFill>
              </a:rPr>
              <a:t>bukan</a:t>
            </a:r>
            <a:r>
              <a:rPr lang="id-ID" sz="4000" dirty="0"/>
              <a:t> diambil dari singkatan nama sebuah </a:t>
            </a:r>
            <a:r>
              <a:rPr lang="id-ID" sz="4000" dirty="0" smtClean="0"/>
              <a:t>organisasi,</a:t>
            </a:r>
          </a:p>
          <a:p>
            <a:pPr lvl="0" algn="ctr">
              <a:spcBef>
                <a:spcPct val="0"/>
              </a:spcBef>
            </a:pPr>
            <a:r>
              <a:rPr lang="id-ID" sz="4000" dirty="0" smtClean="0">
                <a:solidFill>
                  <a:srgbClr val="FFFF00"/>
                </a:solidFill>
              </a:rPr>
              <a:t> “International </a:t>
            </a:r>
            <a:r>
              <a:rPr lang="id-ID" sz="4000" dirty="0">
                <a:solidFill>
                  <a:srgbClr val="FFFF00"/>
                </a:solidFill>
              </a:rPr>
              <a:t>Standard of </a:t>
            </a:r>
            <a:r>
              <a:rPr lang="id-ID" sz="4000" dirty="0" smtClean="0">
                <a:solidFill>
                  <a:srgbClr val="FFFF00"/>
                </a:solidFill>
              </a:rPr>
              <a:t>Organization”,</a:t>
            </a:r>
          </a:p>
          <a:p>
            <a:pPr lvl="0" algn="ctr">
              <a:spcBef>
                <a:spcPct val="0"/>
              </a:spcBef>
            </a:pPr>
            <a:r>
              <a:rPr lang="id-ID" sz="4000" dirty="0" smtClean="0"/>
              <a:t> </a:t>
            </a:r>
            <a:r>
              <a:rPr lang="id-ID" sz="4000" dirty="0">
                <a:solidFill>
                  <a:srgbClr val="FF0000"/>
                </a:solidFill>
              </a:rPr>
              <a:t>sama sekali BUKAN.</a:t>
            </a:r>
            <a:endParaRPr kumimoji="0" lang="id-ID" sz="4000" b="0"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5" name="Picture 2" descr="http://konsultaniso.web.id/wp-content/uploads/2011/11/konsultan-iso-9001-150x150.png"/>
          <p:cNvPicPr>
            <a:picLocks noChangeAspect="1" noChangeArrowheads="1"/>
          </p:cNvPicPr>
          <p:nvPr/>
        </p:nvPicPr>
        <p:blipFill>
          <a:blip r:embed="rId3"/>
          <a:srcRect/>
          <a:stretch>
            <a:fillRect/>
          </a:stretch>
        </p:blipFill>
        <p:spPr bwMode="auto">
          <a:xfrm>
            <a:off x="7929586" y="5429264"/>
            <a:ext cx="928694" cy="928694"/>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768997"/>
          </a:xfrm>
        </p:spPr>
        <p:txBody>
          <a:bodyPr>
            <a:normAutofit fontScale="77500" lnSpcReduction="20000"/>
          </a:bodyPr>
          <a:lstStyle/>
          <a:p>
            <a:pPr>
              <a:buNone/>
            </a:pPr>
            <a:r>
              <a:rPr lang="id-ID" b="1" dirty="0" smtClean="0"/>
              <a:t/>
            </a:r>
            <a:br>
              <a:rPr lang="id-ID" b="1" dirty="0" smtClean="0"/>
            </a:br>
            <a:r>
              <a:rPr lang="id-ID" b="1" dirty="0" smtClean="0"/>
              <a:t>6. Setiap Tindakan Perbaikan Diikuti Pencegahan</a:t>
            </a:r>
            <a:br>
              <a:rPr lang="id-ID" b="1" dirty="0" smtClean="0"/>
            </a:br>
            <a:r>
              <a:rPr lang="id-ID" b="1" dirty="0" smtClean="0"/>
              <a:t>7. Berbicara berdasarkan Data</a:t>
            </a:r>
            <a:br>
              <a:rPr lang="id-ID" b="1" dirty="0" smtClean="0"/>
            </a:br>
            <a:r>
              <a:rPr lang="id-ID" b="1" dirty="0" smtClean="0"/>
              <a:t>8. Perbaikan Diawali dengan Penetapan Sasaran</a:t>
            </a:r>
            <a:br>
              <a:rPr lang="id-ID" b="1" dirty="0" smtClean="0"/>
            </a:br>
            <a:endParaRPr lang="id-ID" b="1" dirty="0" smtClean="0"/>
          </a:p>
          <a:p>
            <a:pPr>
              <a:buNone/>
            </a:pPr>
            <a:r>
              <a:rPr lang="id-ID" b="1" dirty="0" smtClean="0"/>
              <a:t>     </a:t>
            </a:r>
            <a:r>
              <a:rPr lang="id-ID" b="1" dirty="0" smtClean="0">
                <a:solidFill>
                  <a:srgbClr val="C00000"/>
                </a:solidFill>
              </a:rPr>
              <a:t>S =Spesific : sasaran harus jelas dan spesifik</a:t>
            </a:r>
            <a:br>
              <a:rPr lang="id-ID" b="1" dirty="0" smtClean="0">
                <a:solidFill>
                  <a:srgbClr val="C00000"/>
                </a:solidFill>
              </a:rPr>
            </a:br>
            <a:r>
              <a:rPr lang="id-ID" b="1" dirty="0" smtClean="0">
                <a:solidFill>
                  <a:srgbClr val="C00000"/>
                </a:solidFill>
              </a:rPr>
              <a:t>M =Measurable : sasaran harus dapat diukur</a:t>
            </a:r>
            <a:br>
              <a:rPr lang="id-ID" b="1" dirty="0" smtClean="0">
                <a:solidFill>
                  <a:srgbClr val="C00000"/>
                </a:solidFill>
              </a:rPr>
            </a:br>
            <a:r>
              <a:rPr lang="id-ID" b="1" dirty="0" smtClean="0">
                <a:solidFill>
                  <a:srgbClr val="C00000"/>
                </a:solidFill>
              </a:rPr>
              <a:t>A =Attainable : sasaran harus realistis dan mungkin dicapai</a:t>
            </a:r>
            <a:br>
              <a:rPr lang="id-ID" b="1" dirty="0" smtClean="0">
                <a:solidFill>
                  <a:srgbClr val="C00000"/>
                </a:solidFill>
              </a:rPr>
            </a:br>
            <a:r>
              <a:rPr lang="id-ID" b="1" dirty="0" smtClean="0">
                <a:solidFill>
                  <a:srgbClr val="C00000"/>
                </a:solidFill>
              </a:rPr>
              <a:t>R =Reasonable : harus ada alasan terhadap pemilihan sasaran.</a:t>
            </a:r>
            <a:br>
              <a:rPr lang="id-ID" b="1" dirty="0" smtClean="0">
                <a:solidFill>
                  <a:srgbClr val="C00000"/>
                </a:solidFill>
              </a:rPr>
            </a:br>
            <a:r>
              <a:rPr lang="id-ID" b="1" dirty="0" smtClean="0">
                <a:solidFill>
                  <a:srgbClr val="C00000"/>
                </a:solidFill>
              </a:rPr>
              <a:t>T =Time : sasaran harus dicapai dalam waktu yang telah ditentukan.</a:t>
            </a:r>
            <a:br>
              <a:rPr lang="id-ID" b="1" dirty="0" smtClean="0">
                <a:solidFill>
                  <a:srgbClr val="C00000"/>
                </a:solidFill>
              </a:rPr>
            </a:br>
            <a:r>
              <a:rPr lang="id-ID" b="1" dirty="0" smtClean="0"/>
              <a:t/>
            </a:r>
            <a:br>
              <a:rPr lang="id-ID" b="1" dirty="0" smtClean="0"/>
            </a:br>
            <a:r>
              <a:rPr lang="id-ID" b="1" dirty="0" smtClean="0"/>
              <a:t>9. Market in Concept</a:t>
            </a:r>
            <a:br>
              <a:rPr lang="id-ID" b="1" dirty="0" smtClean="0"/>
            </a:br>
            <a:r>
              <a:rPr lang="id-ID" b="1" dirty="0" smtClean="0"/>
              <a:t>10. Biasakan Mencatat, Membuat Prosedur dan Menetapkan Standar.</a:t>
            </a:r>
            <a:br>
              <a:rPr lang="id-ID" b="1" dirty="0" smtClean="0"/>
            </a:br>
            <a:endParaRPr lang="id-ID" b="1" dirty="0"/>
          </a:p>
        </p:txBody>
      </p:sp>
      <p:pic>
        <p:nvPicPr>
          <p:cNvPr id="4" name="Picture 2" descr="http://konsultaniso.web.id/wp-content/uploads/2011/11/konsultan-iso-9001-150x150.png"/>
          <p:cNvPicPr>
            <a:picLocks noChangeAspect="1" noChangeArrowheads="1"/>
          </p:cNvPicPr>
          <p:nvPr/>
        </p:nvPicPr>
        <p:blipFill>
          <a:blip r:embed="rId2"/>
          <a:srcRect/>
          <a:stretch>
            <a:fillRect/>
          </a:stretch>
        </p:blipFill>
        <p:spPr bwMode="auto">
          <a:xfrm>
            <a:off x="8072462" y="5786454"/>
            <a:ext cx="928694" cy="928694"/>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LANGKAH PENERAPAN MANAJEMEN MUTU</a:t>
            </a:r>
            <a:endParaRPr lang="id-ID" dirty="0"/>
          </a:p>
        </p:txBody>
      </p:sp>
      <p:sp>
        <p:nvSpPr>
          <p:cNvPr id="3" name="Content Placeholder 2"/>
          <p:cNvSpPr>
            <a:spLocks noGrp="1"/>
          </p:cNvSpPr>
          <p:nvPr>
            <p:ph idx="1"/>
          </p:nvPr>
        </p:nvSpPr>
        <p:spPr/>
        <p:txBody>
          <a:bodyPr/>
          <a:lstStyle/>
          <a:p>
            <a:endParaRPr lang="id-ID"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id-ID" dirty="0" smtClean="0"/>
              <a:t>lll</a:t>
            </a:r>
            <a:endParaRPr lang="id-ID" dirty="0"/>
          </a:p>
        </p:txBody>
      </p:sp>
      <p:pic>
        <p:nvPicPr>
          <p:cNvPr id="1026" name="Picture 2" descr="http://gambarku.biz/images/53226-powerpoint-backgrounds-slide-designs-get-microsoft-powerpoint-training.jpg"/>
          <p:cNvPicPr>
            <a:picLocks noChangeAspect="1" noChangeArrowheads="1"/>
          </p:cNvPicPr>
          <p:nvPr/>
        </p:nvPicPr>
        <p:blipFill>
          <a:blip r:embed="rId3"/>
          <a:srcRect/>
          <a:stretch>
            <a:fillRect/>
          </a:stretch>
        </p:blipFill>
        <p:spPr bwMode="auto">
          <a:xfrm>
            <a:off x="-32" y="-24"/>
            <a:ext cx="9144032" cy="6858024"/>
          </a:xfrm>
          <a:prstGeom prst="rect">
            <a:avLst/>
          </a:prstGeom>
          <a:noFill/>
        </p:spPr>
      </p:pic>
      <p:sp>
        <p:nvSpPr>
          <p:cNvPr id="5" name="Subtitle 2"/>
          <p:cNvSpPr txBox="1">
            <a:spLocks/>
          </p:cNvSpPr>
          <p:nvPr/>
        </p:nvSpPr>
        <p:spPr>
          <a:xfrm>
            <a:off x="1243034" y="307181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id-ID" sz="32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6" name="Title 1"/>
          <p:cNvSpPr txBox="1">
            <a:spLocks/>
          </p:cNvSpPr>
          <p:nvPr/>
        </p:nvSpPr>
        <p:spPr>
          <a:xfrm>
            <a:off x="428596" y="642919"/>
            <a:ext cx="5357850" cy="2143140"/>
          </a:xfrm>
          <a:prstGeom prst="rect">
            <a:avLst/>
          </a:prstGeom>
        </p:spPr>
        <p:txBody>
          <a:bodyPr vert="horz" lIns="91440" tIns="45720" rIns="91440" bIns="45720" rtlCol="0" anchor="ctr">
            <a:noAutofit/>
          </a:bodyPr>
          <a:lstStyle/>
          <a:p>
            <a:pPr lvl="0" algn="ctr">
              <a:spcBef>
                <a:spcPct val="0"/>
              </a:spcBef>
            </a:pPr>
            <a:r>
              <a:rPr lang="id-ID" sz="4000" dirty="0"/>
              <a:t>Pemahaman ISO dan SOP bagi peningkatan kualitas perguruan </a:t>
            </a:r>
            <a:r>
              <a:rPr lang="id-ID" sz="4000" dirty="0" smtClean="0"/>
              <a:t>tinggi</a:t>
            </a:r>
            <a:endParaRPr kumimoji="0" lang="id-ID" sz="4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7" name="Picture 4" descr="g0106453"/>
          <p:cNvPicPr>
            <a:picLocks noChangeAspect="1" noChangeArrowheads="1"/>
          </p:cNvPicPr>
          <p:nvPr/>
        </p:nvPicPr>
        <p:blipFill>
          <a:blip r:embed="rId4"/>
          <a:srcRect/>
          <a:stretch>
            <a:fillRect/>
          </a:stretch>
        </p:blipFill>
        <p:spPr bwMode="auto">
          <a:xfrm>
            <a:off x="5867400" y="1219200"/>
            <a:ext cx="2701925" cy="5062538"/>
          </a:xfrm>
          <a:prstGeom prst="rect">
            <a:avLst/>
          </a:prstGeom>
          <a:noFill/>
          <a:ln w="9525">
            <a:noFill/>
            <a:miter lim="800000"/>
            <a:headEnd/>
            <a:tailEnd/>
          </a:ln>
        </p:spPr>
      </p:pic>
      <p:sp>
        <p:nvSpPr>
          <p:cNvPr id="8" name="Title 1"/>
          <p:cNvSpPr txBox="1">
            <a:spLocks/>
          </p:cNvSpPr>
          <p:nvPr/>
        </p:nvSpPr>
        <p:spPr>
          <a:xfrm>
            <a:off x="580996" y="3643314"/>
            <a:ext cx="5357850" cy="2143140"/>
          </a:xfrm>
          <a:prstGeom prst="rect">
            <a:avLst/>
          </a:prstGeom>
        </p:spPr>
        <p:txBody>
          <a:bodyPr vert="horz" lIns="91440" tIns="45720" rIns="91440" bIns="45720" rtlCol="0" anchor="ctr">
            <a:noAutofit/>
          </a:bodyPr>
          <a:lstStyle/>
          <a:p>
            <a:pPr lvl="0" algn="ctr">
              <a:spcBef>
                <a:spcPct val="0"/>
              </a:spcBef>
            </a:pPr>
            <a:r>
              <a:rPr lang="en-US" sz="4000" dirty="0" err="1" smtClean="0"/>
              <a:t>Sistem</a:t>
            </a:r>
            <a:endParaRPr lang="id-ID" sz="4000" dirty="0" smtClean="0"/>
          </a:p>
          <a:p>
            <a:pPr lvl="0" algn="ctr">
              <a:spcBef>
                <a:spcPct val="0"/>
              </a:spcBef>
            </a:pPr>
            <a:r>
              <a:rPr lang="en-US" sz="4000" dirty="0" smtClean="0"/>
              <a:t> </a:t>
            </a:r>
            <a:r>
              <a:rPr lang="en-US" sz="4000" dirty="0" err="1" smtClean="0"/>
              <a:t>manajemen</a:t>
            </a:r>
            <a:r>
              <a:rPr lang="en-US" sz="4000" dirty="0" smtClean="0"/>
              <a:t> </a:t>
            </a:r>
            <a:r>
              <a:rPr lang="en-US" sz="4000" dirty="0" err="1" smtClean="0"/>
              <a:t>mutu</a:t>
            </a:r>
            <a:endParaRPr lang="id-ID" sz="4000" dirty="0" smtClean="0"/>
          </a:p>
          <a:p>
            <a:pPr algn="ctr">
              <a:spcBef>
                <a:spcPct val="0"/>
              </a:spcBef>
            </a:pPr>
            <a:r>
              <a:rPr lang="en-US" sz="4000" dirty="0" smtClean="0"/>
              <a:t>ISO 9001:2008</a:t>
            </a:r>
          </a:p>
          <a:p>
            <a:pPr lvl="0" algn="ctr">
              <a:spcBef>
                <a:spcPct val="0"/>
              </a:spcBef>
            </a:pPr>
            <a:endParaRPr kumimoji="0" lang="id-ID" sz="40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10242" name="Picture 2" descr="http://4.bp.blogspot.com/-UYvacHQciFU/T74bXif3aTI/AAAAAAAAAMI/6_ZS-KsQDOQ/s1600/ISO-9001-200821.jpg"/>
          <p:cNvPicPr>
            <a:picLocks noChangeAspect="1" noChangeArrowheads="1"/>
          </p:cNvPicPr>
          <p:nvPr/>
        </p:nvPicPr>
        <p:blipFill>
          <a:blip r:embed="rId5"/>
          <a:srcRect/>
          <a:stretch>
            <a:fillRect/>
          </a:stretch>
        </p:blipFill>
        <p:spPr bwMode="auto">
          <a:xfrm>
            <a:off x="4911599" y="5176920"/>
            <a:ext cx="1660665" cy="1395352"/>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id-ID"/>
          </a:p>
        </p:txBody>
      </p:sp>
      <p:pic>
        <p:nvPicPr>
          <p:cNvPr id="88066" name="Picture 2" descr="http://ipqi.org/wp-content/uploads/2013/07/ISO-Logo.png"/>
          <p:cNvPicPr>
            <a:picLocks noChangeAspect="1" noChangeArrowheads="1"/>
          </p:cNvPicPr>
          <p:nvPr/>
        </p:nvPicPr>
        <p:blipFill>
          <a:blip r:embed="rId2"/>
          <a:srcRect/>
          <a:stretch>
            <a:fillRect/>
          </a:stretch>
        </p:blipFill>
        <p:spPr bwMode="auto">
          <a:xfrm>
            <a:off x="155575" y="152943"/>
            <a:ext cx="8774143" cy="3204619"/>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92162" name="Picture 2" descr="http://pnri.go.id/gambarmajalah/Paulus_Gbr_2.JPG"/>
          <p:cNvPicPr>
            <a:picLocks noChangeAspect="1" noChangeArrowheads="1"/>
          </p:cNvPicPr>
          <p:nvPr/>
        </p:nvPicPr>
        <p:blipFill>
          <a:blip r:embed="rId2"/>
          <a:srcRect/>
          <a:stretch>
            <a:fillRect/>
          </a:stretch>
        </p:blipFill>
        <p:spPr bwMode="auto">
          <a:xfrm>
            <a:off x="-32" y="-33333"/>
            <a:ext cx="9144032" cy="6899191"/>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endParaRPr lang="id-ID" dirty="0"/>
          </a:p>
        </p:txBody>
      </p:sp>
      <p:pic>
        <p:nvPicPr>
          <p:cNvPr id="93186" name="Picture 2" descr="http://4.bp.blogspot.com/-xkGDaXvRRqc/To8F8WrQbnI/AAAAAAAAAFg/xv0HA_nVfCA/s1600/TQM.JPG"/>
          <p:cNvPicPr>
            <a:picLocks noChangeAspect="1" noChangeArrowheads="1"/>
          </p:cNvPicPr>
          <p:nvPr/>
        </p:nvPicPr>
        <p:blipFill>
          <a:blip r:embed="rId2"/>
          <a:srcRect/>
          <a:stretch>
            <a:fillRect/>
          </a:stretch>
        </p:blipFill>
        <p:spPr bwMode="auto">
          <a:xfrm>
            <a:off x="155575" y="23810"/>
            <a:ext cx="3352800" cy="3190876"/>
          </a:xfrm>
          <a:prstGeom prst="rect">
            <a:avLst/>
          </a:prstGeom>
          <a:noFill/>
        </p:spPr>
      </p:pic>
      <p:pic>
        <p:nvPicPr>
          <p:cNvPr id="93188" name="Picture 4" descr="http://pnri.go.id/gambarmajalah/Paulus_Gbr_3.JPG"/>
          <p:cNvPicPr>
            <a:picLocks noChangeAspect="1" noChangeArrowheads="1"/>
          </p:cNvPicPr>
          <p:nvPr/>
        </p:nvPicPr>
        <p:blipFill>
          <a:blip r:embed="rId3"/>
          <a:srcRect/>
          <a:stretch>
            <a:fillRect/>
          </a:stretch>
        </p:blipFill>
        <p:spPr bwMode="auto">
          <a:xfrm>
            <a:off x="-32" y="-14279"/>
            <a:ext cx="7572428" cy="6858797"/>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94210" name="Picture 2" descr="http://ts4.mm.bing.net/th?id=HN.608051882001763791&amp;pid=1.7"/>
          <p:cNvPicPr>
            <a:picLocks noChangeAspect="1" noChangeArrowheads="1"/>
          </p:cNvPicPr>
          <p:nvPr/>
        </p:nvPicPr>
        <p:blipFill>
          <a:blip r:embed="rId2"/>
          <a:srcRect/>
          <a:stretch>
            <a:fillRect/>
          </a:stretch>
        </p:blipFill>
        <p:spPr bwMode="auto">
          <a:xfrm>
            <a:off x="71405" y="28569"/>
            <a:ext cx="8938547" cy="4972067"/>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18302" y="71414"/>
            <a:ext cx="4011098" cy="830997"/>
          </a:xfrm>
          <a:prstGeom prst="rect">
            <a:avLst/>
          </a:prstGeom>
          <a:noFill/>
        </p:spPr>
        <p:txBody>
          <a:bodyPr wrap="none" lIns="91440" tIns="45720" rIns="91440" bIns="45720">
            <a:spAutoFit/>
          </a:bodyPr>
          <a:lstStyle/>
          <a:p>
            <a:pPr algn="ctr"/>
            <a:r>
              <a:rPr lang="id-ID" sz="48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rPr>
              <a:t>Terima Kasih</a:t>
            </a:r>
            <a:endParaRPr lang="en-US" sz="48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tx1">
                  <a:lumMod val="95000"/>
                  <a:lumOff val="5000"/>
                </a:schemeClr>
              </a:solidFill>
              <a:effectLst>
                <a:outerShdw blurRad="50800" dist="40000" dir="5400000" algn="tl" rotWithShape="0">
                  <a:srgbClr val="000000">
                    <a:shade val="5000"/>
                    <a:satMod val="120000"/>
                    <a:alpha val="33000"/>
                  </a:srgbClr>
                </a:outerShdw>
              </a:effectLst>
            </a:endParaRPr>
          </a:p>
        </p:txBody>
      </p:sp>
      <p:sp>
        <p:nvSpPr>
          <p:cNvPr id="24" name="TextBox 23"/>
          <p:cNvSpPr txBox="1"/>
          <p:nvPr/>
        </p:nvSpPr>
        <p:spPr>
          <a:xfrm>
            <a:off x="857224" y="5029200"/>
            <a:ext cx="7620000" cy="1384995"/>
          </a:xfrm>
          <a:prstGeom prst="rect">
            <a:avLst/>
          </a:prstGeom>
          <a:noFill/>
        </p:spPr>
        <p:txBody>
          <a:bodyPr wrap="square" rtlCol="0">
            <a:spAutoFit/>
          </a:bodyPr>
          <a:lstStyle/>
          <a:p>
            <a:pPr algn="ctr"/>
            <a:r>
              <a:rPr lang="id-ID" sz="2800" b="1" dirty="0" smtClean="0"/>
              <a:t>Disampaikan Oleh : M Budi Djatmiko</a:t>
            </a:r>
          </a:p>
          <a:p>
            <a:pPr algn="ctr"/>
            <a:r>
              <a:rPr lang="id-ID" sz="2800" b="1" dirty="0" smtClean="0">
                <a:hlinkClick r:id="rId2"/>
              </a:rPr>
              <a:t>Email : layanandjatmiko@yahoo.com</a:t>
            </a:r>
            <a:endParaRPr lang="id-ID" sz="2800" b="1" dirty="0" smtClean="0"/>
          </a:p>
          <a:p>
            <a:pPr algn="ctr"/>
            <a:r>
              <a:rPr lang="id-ID" sz="2800" b="1" dirty="0" smtClean="0">
                <a:solidFill>
                  <a:schemeClr val="tx1">
                    <a:lumMod val="95000"/>
                    <a:lumOff val="5000"/>
                  </a:schemeClr>
                </a:solidFill>
              </a:rPr>
              <a:t>HP: 081-6420-6520</a:t>
            </a:r>
            <a:endParaRPr lang="id-ID" sz="2800" b="1" dirty="0">
              <a:solidFill>
                <a:schemeClr val="tx1">
                  <a:lumMod val="95000"/>
                  <a:lumOff val="5000"/>
                </a:schemeClr>
              </a:solidFill>
            </a:endParaRPr>
          </a:p>
        </p:txBody>
      </p:sp>
      <p:pic>
        <p:nvPicPr>
          <p:cNvPr id="5" name="Picture 4"/>
          <p:cNvPicPr>
            <a:picLocks noChangeAspect="1" noChangeArrowheads="1"/>
          </p:cNvPicPr>
          <p:nvPr/>
        </p:nvPicPr>
        <p:blipFill>
          <a:blip r:embed="rId3"/>
          <a:srcRect/>
          <a:stretch>
            <a:fillRect/>
          </a:stretch>
        </p:blipFill>
        <p:spPr bwMode="auto">
          <a:xfrm>
            <a:off x="3286148" y="1066800"/>
            <a:ext cx="2571736" cy="38585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B9107566-4F9E-4851-BEF9-591C44A74120}" type="slidenum">
              <a:rPr lang="en-US" smtClean="0"/>
              <a:pPr>
                <a:defRPr/>
              </a:pPr>
              <a:t>47</a:t>
            </a:fld>
            <a:endParaRPr lang="en-US"/>
          </a:p>
        </p:txBody>
      </p:sp>
      <p:sp>
        <p:nvSpPr>
          <p:cNvPr id="8" name="Footer Placeholder 7"/>
          <p:cNvSpPr>
            <a:spLocks noGrp="1"/>
          </p:cNvSpPr>
          <p:nvPr>
            <p:ph type="ftr" sz="quarter" idx="11"/>
          </p:nvPr>
        </p:nvSpPr>
        <p:spPr/>
        <p:txBody>
          <a:bodyPr/>
          <a:lstStyle/>
          <a:p>
            <a:pPr>
              <a:defRPr/>
            </a:pPr>
            <a:r>
              <a:rPr lang="en-US" smtClean="0"/>
              <a:t>M Budi Djatmiko</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p:nvPr/>
        </p:nvSpPr>
        <p:spPr>
          <a:xfrm>
            <a:off x="864891" y="762000"/>
            <a:ext cx="8283147" cy="365760"/>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Rectangle 48"/>
          <p:cNvSpPr/>
          <p:nvPr/>
        </p:nvSpPr>
        <p:spPr>
          <a:xfrm>
            <a:off x="533400" y="82732"/>
            <a:ext cx="4114800" cy="27432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Rectangle 49"/>
          <p:cNvSpPr/>
          <p:nvPr/>
        </p:nvSpPr>
        <p:spPr>
          <a:xfrm>
            <a:off x="0" y="82732"/>
            <a:ext cx="468086" cy="274320"/>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Rectangle 50"/>
          <p:cNvSpPr/>
          <p:nvPr/>
        </p:nvSpPr>
        <p:spPr>
          <a:xfrm>
            <a:off x="0" y="762000"/>
            <a:ext cx="810464" cy="36576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3" name="Freeform 52"/>
          <p:cNvSpPr/>
          <p:nvPr/>
        </p:nvSpPr>
        <p:spPr>
          <a:xfrm>
            <a:off x="4650377" y="243840"/>
            <a:ext cx="2773680" cy="175260"/>
          </a:xfrm>
          <a:custGeom>
            <a:avLst/>
            <a:gdLst>
              <a:gd name="connsiteX0" fmla="*/ 0 w 2743200"/>
              <a:gd name="connsiteY0" fmla="*/ 99060 h 175260"/>
              <a:gd name="connsiteX1" fmla="*/ 1828800 w 2743200"/>
              <a:gd name="connsiteY1" fmla="*/ 106680 h 175260"/>
              <a:gd name="connsiteX2" fmla="*/ 1981200 w 2743200"/>
              <a:gd name="connsiteY2" fmla="*/ 0 h 175260"/>
              <a:gd name="connsiteX3" fmla="*/ 2743200 w 2743200"/>
              <a:gd name="connsiteY3" fmla="*/ 7620 h 175260"/>
              <a:gd name="connsiteX4" fmla="*/ 2476500 w 2743200"/>
              <a:gd name="connsiteY4" fmla="*/ 175260 h 175260"/>
              <a:gd name="connsiteX5" fmla="*/ 15240 w 2743200"/>
              <a:gd name="connsiteY5" fmla="*/ 167640 h 175260"/>
              <a:gd name="connsiteX6" fmla="*/ 0 w 2743200"/>
              <a:gd name="connsiteY6" fmla="*/ 99060 h 175260"/>
              <a:gd name="connsiteX0" fmla="*/ 0 w 2743200"/>
              <a:gd name="connsiteY0" fmla="*/ 99060 h 175260"/>
              <a:gd name="connsiteX1" fmla="*/ 1844040 w 2743200"/>
              <a:gd name="connsiteY1" fmla="*/ 99060 h 175260"/>
              <a:gd name="connsiteX2" fmla="*/ 1981200 w 2743200"/>
              <a:gd name="connsiteY2" fmla="*/ 0 h 175260"/>
              <a:gd name="connsiteX3" fmla="*/ 2743200 w 2743200"/>
              <a:gd name="connsiteY3" fmla="*/ 7620 h 175260"/>
              <a:gd name="connsiteX4" fmla="*/ 2476500 w 2743200"/>
              <a:gd name="connsiteY4" fmla="*/ 175260 h 175260"/>
              <a:gd name="connsiteX5" fmla="*/ 15240 w 2743200"/>
              <a:gd name="connsiteY5" fmla="*/ 167640 h 175260"/>
              <a:gd name="connsiteX6" fmla="*/ 0 w 2743200"/>
              <a:gd name="connsiteY6" fmla="*/ 99060 h 175260"/>
              <a:gd name="connsiteX0" fmla="*/ 0 w 2766060"/>
              <a:gd name="connsiteY0" fmla="*/ 99060 h 175260"/>
              <a:gd name="connsiteX1" fmla="*/ 1844040 w 2766060"/>
              <a:gd name="connsiteY1" fmla="*/ 99060 h 175260"/>
              <a:gd name="connsiteX2" fmla="*/ 1981200 w 2766060"/>
              <a:gd name="connsiteY2" fmla="*/ 0 h 175260"/>
              <a:gd name="connsiteX3" fmla="*/ 2766060 w 2766060"/>
              <a:gd name="connsiteY3" fmla="*/ 7620 h 175260"/>
              <a:gd name="connsiteX4" fmla="*/ 2476500 w 2766060"/>
              <a:gd name="connsiteY4" fmla="*/ 175260 h 175260"/>
              <a:gd name="connsiteX5" fmla="*/ 15240 w 2766060"/>
              <a:gd name="connsiteY5" fmla="*/ 167640 h 175260"/>
              <a:gd name="connsiteX6" fmla="*/ 0 w 2766060"/>
              <a:gd name="connsiteY6" fmla="*/ 99060 h 175260"/>
              <a:gd name="connsiteX0" fmla="*/ 0 w 2766060"/>
              <a:gd name="connsiteY0" fmla="*/ 99060 h 175260"/>
              <a:gd name="connsiteX1" fmla="*/ 1844040 w 2766060"/>
              <a:gd name="connsiteY1" fmla="*/ 99060 h 175260"/>
              <a:gd name="connsiteX2" fmla="*/ 1981200 w 2766060"/>
              <a:gd name="connsiteY2" fmla="*/ 0 h 175260"/>
              <a:gd name="connsiteX3" fmla="*/ 2766060 w 2766060"/>
              <a:gd name="connsiteY3" fmla="*/ 7620 h 175260"/>
              <a:gd name="connsiteX4" fmla="*/ 2476500 w 2766060"/>
              <a:gd name="connsiteY4" fmla="*/ 175260 h 175260"/>
              <a:gd name="connsiteX5" fmla="*/ 15240 w 2766060"/>
              <a:gd name="connsiteY5" fmla="*/ 167640 h 175260"/>
              <a:gd name="connsiteX6" fmla="*/ 0 w 2766060"/>
              <a:gd name="connsiteY6" fmla="*/ 99060 h 175260"/>
              <a:gd name="connsiteX0" fmla="*/ 0 w 2773680"/>
              <a:gd name="connsiteY0" fmla="*/ 99060 h 175260"/>
              <a:gd name="connsiteX1" fmla="*/ 1844040 w 2773680"/>
              <a:gd name="connsiteY1" fmla="*/ 99060 h 175260"/>
              <a:gd name="connsiteX2" fmla="*/ 1981200 w 2773680"/>
              <a:gd name="connsiteY2" fmla="*/ 0 h 175260"/>
              <a:gd name="connsiteX3" fmla="*/ 2773680 w 2773680"/>
              <a:gd name="connsiteY3" fmla="*/ 0 h 175260"/>
              <a:gd name="connsiteX4" fmla="*/ 2476500 w 2773680"/>
              <a:gd name="connsiteY4" fmla="*/ 175260 h 175260"/>
              <a:gd name="connsiteX5" fmla="*/ 15240 w 2773680"/>
              <a:gd name="connsiteY5" fmla="*/ 167640 h 175260"/>
              <a:gd name="connsiteX6" fmla="*/ 0 w 2773680"/>
              <a:gd name="connsiteY6" fmla="*/ 99060 h 175260"/>
              <a:gd name="connsiteX0" fmla="*/ 7620 w 2781300"/>
              <a:gd name="connsiteY0" fmla="*/ 99060 h 175260"/>
              <a:gd name="connsiteX1" fmla="*/ 1851660 w 2781300"/>
              <a:gd name="connsiteY1" fmla="*/ 99060 h 175260"/>
              <a:gd name="connsiteX2" fmla="*/ 1988820 w 2781300"/>
              <a:gd name="connsiteY2" fmla="*/ 0 h 175260"/>
              <a:gd name="connsiteX3" fmla="*/ 2781300 w 2781300"/>
              <a:gd name="connsiteY3" fmla="*/ 0 h 175260"/>
              <a:gd name="connsiteX4" fmla="*/ 2484120 w 2781300"/>
              <a:gd name="connsiteY4" fmla="*/ 175260 h 175260"/>
              <a:gd name="connsiteX5" fmla="*/ 0 w 2781300"/>
              <a:gd name="connsiteY5" fmla="*/ 167640 h 175260"/>
              <a:gd name="connsiteX6" fmla="*/ 7620 w 2781300"/>
              <a:gd name="connsiteY6" fmla="*/ 99060 h 175260"/>
              <a:gd name="connsiteX0" fmla="*/ 22860 w 2796540"/>
              <a:gd name="connsiteY0" fmla="*/ 99060 h 190500"/>
              <a:gd name="connsiteX1" fmla="*/ 1866900 w 2796540"/>
              <a:gd name="connsiteY1" fmla="*/ 99060 h 190500"/>
              <a:gd name="connsiteX2" fmla="*/ 2004060 w 2796540"/>
              <a:gd name="connsiteY2" fmla="*/ 0 h 190500"/>
              <a:gd name="connsiteX3" fmla="*/ 2796540 w 2796540"/>
              <a:gd name="connsiteY3" fmla="*/ 0 h 190500"/>
              <a:gd name="connsiteX4" fmla="*/ 2499360 w 2796540"/>
              <a:gd name="connsiteY4" fmla="*/ 175260 h 190500"/>
              <a:gd name="connsiteX5" fmla="*/ 0 w 2796540"/>
              <a:gd name="connsiteY5" fmla="*/ 190500 h 190500"/>
              <a:gd name="connsiteX6" fmla="*/ 22860 w 2796540"/>
              <a:gd name="connsiteY6" fmla="*/ 99060 h 190500"/>
              <a:gd name="connsiteX0" fmla="*/ 0 w 2773680"/>
              <a:gd name="connsiteY0" fmla="*/ 99060 h 182880"/>
              <a:gd name="connsiteX1" fmla="*/ 1844040 w 2773680"/>
              <a:gd name="connsiteY1" fmla="*/ 99060 h 182880"/>
              <a:gd name="connsiteX2" fmla="*/ 1981200 w 2773680"/>
              <a:gd name="connsiteY2" fmla="*/ 0 h 182880"/>
              <a:gd name="connsiteX3" fmla="*/ 2773680 w 2773680"/>
              <a:gd name="connsiteY3" fmla="*/ 0 h 182880"/>
              <a:gd name="connsiteX4" fmla="*/ 2476500 w 2773680"/>
              <a:gd name="connsiteY4" fmla="*/ 175260 h 182880"/>
              <a:gd name="connsiteX5" fmla="*/ 0 w 2773680"/>
              <a:gd name="connsiteY5" fmla="*/ 182880 h 182880"/>
              <a:gd name="connsiteX6" fmla="*/ 0 w 2773680"/>
              <a:gd name="connsiteY6" fmla="*/ 99060 h 182880"/>
              <a:gd name="connsiteX0" fmla="*/ 0 w 2773680"/>
              <a:gd name="connsiteY0" fmla="*/ 99060 h 175260"/>
              <a:gd name="connsiteX1" fmla="*/ 1844040 w 2773680"/>
              <a:gd name="connsiteY1" fmla="*/ 99060 h 175260"/>
              <a:gd name="connsiteX2" fmla="*/ 1981200 w 2773680"/>
              <a:gd name="connsiteY2" fmla="*/ 0 h 175260"/>
              <a:gd name="connsiteX3" fmla="*/ 2773680 w 2773680"/>
              <a:gd name="connsiteY3" fmla="*/ 0 h 175260"/>
              <a:gd name="connsiteX4" fmla="*/ 2476500 w 2773680"/>
              <a:gd name="connsiteY4" fmla="*/ 175260 h 175260"/>
              <a:gd name="connsiteX5" fmla="*/ 0 w 2773680"/>
              <a:gd name="connsiteY5" fmla="*/ 160020 h 175260"/>
              <a:gd name="connsiteX6" fmla="*/ 0 w 2773680"/>
              <a:gd name="connsiteY6" fmla="*/ 99060 h 175260"/>
              <a:gd name="connsiteX0" fmla="*/ 22860 w 2796540"/>
              <a:gd name="connsiteY0" fmla="*/ 99060 h 426720"/>
              <a:gd name="connsiteX1" fmla="*/ 1866900 w 2796540"/>
              <a:gd name="connsiteY1" fmla="*/ 99060 h 426720"/>
              <a:gd name="connsiteX2" fmla="*/ 2004060 w 2796540"/>
              <a:gd name="connsiteY2" fmla="*/ 0 h 426720"/>
              <a:gd name="connsiteX3" fmla="*/ 2796540 w 2796540"/>
              <a:gd name="connsiteY3" fmla="*/ 0 h 426720"/>
              <a:gd name="connsiteX4" fmla="*/ 2499360 w 2796540"/>
              <a:gd name="connsiteY4" fmla="*/ 175260 h 426720"/>
              <a:gd name="connsiteX5" fmla="*/ 0 w 2796540"/>
              <a:gd name="connsiteY5" fmla="*/ 426720 h 426720"/>
              <a:gd name="connsiteX6" fmla="*/ 22860 w 2796540"/>
              <a:gd name="connsiteY6" fmla="*/ 99060 h 426720"/>
              <a:gd name="connsiteX0" fmla="*/ 0 w 2773680"/>
              <a:gd name="connsiteY0" fmla="*/ 99060 h 175260"/>
              <a:gd name="connsiteX1" fmla="*/ 1844040 w 2773680"/>
              <a:gd name="connsiteY1" fmla="*/ 99060 h 175260"/>
              <a:gd name="connsiteX2" fmla="*/ 1981200 w 2773680"/>
              <a:gd name="connsiteY2" fmla="*/ 0 h 175260"/>
              <a:gd name="connsiteX3" fmla="*/ 2773680 w 2773680"/>
              <a:gd name="connsiteY3" fmla="*/ 0 h 175260"/>
              <a:gd name="connsiteX4" fmla="*/ 2476500 w 2773680"/>
              <a:gd name="connsiteY4" fmla="*/ 175260 h 175260"/>
              <a:gd name="connsiteX5" fmla="*/ 0 w 2773680"/>
              <a:gd name="connsiteY5" fmla="*/ 167640 h 175260"/>
              <a:gd name="connsiteX6" fmla="*/ 0 w 2773680"/>
              <a:gd name="connsiteY6" fmla="*/ 99060 h 175260"/>
              <a:gd name="connsiteX0" fmla="*/ 22860 w 2796540"/>
              <a:gd name="connsiteY0" fmla="*/ 99060 h 327660"/>
              <a:gd name="connsiteX1" fmla="*/ 1866900 w 2796540"/>
              <a:gd name="connsiteY1" fmla="*/ 99060 h 327660"/>
              <a:gd name="connsiteX2" fmla="*/ 2004060 w 2796540"/>
              <a:gd name="connsiteY2" fmla="*/ 0 h 327660"/>
              <a:gd name="connsiteX3" fmla="*/ 2796540 w 2796540"/>
              <a:gd name="connsiteY3" fmla="*/ 0 h 327660"/>
              <a:gd name="connsiteX4" fmla="*/ 2499360 w 2796540"/>
              <a:gd name="connsiteY4" fmla="*/ 175260 h 327660"/>
              <a:gd name="connsiteX5" fmla="*/ 0 w 2796540"/>
              <a:gd name="connsiteY5" fmla="*/ 327660 h 327660"/>
              <a:gd name="connsiteX6" fmla="*/ 22860 w 2796540"/>
              <a:gd name="connsiteY6" fmla="*/ 99060 h 327660"/>
              <a:gd name="connsiteX0" fmla="*/ 45720 w 2819400"/>
              <a:gd name="connsiteY0" fmla="*/ 99060 h 175260"/>
              <a:gd name="connsiteX1" fmla="*/ 1889760 w 2819400"/>
              <a:gd name="connsiteY1" fmla="*/ 99060 h 175260"/>
              <a:gd name="connsiteX2" fmla="*/ 2026920 w 2819400"/>
              <a:gd name="connsiteY2" fmla="*/ 0 h 175260"/>
              <a:gd name="connsiteX3" fmla="*/ 2819400 w 2819400"/>
              <a:gd name="connsiteY3" fmla="*/ 0 h 175260"/>
              <a:gd name="connsiteX4" fmla="*/ 2522220 w 2819400"/>
              <a:gd name="connsiteY4" fmla="*/ 175260 h 175260"/>
              <a:gd name="connsiteX5" fmla="*/ 0 w 2819400"/>
              <a:gd name="connsiteY5" fmla="*/ 175260 h 175260"/>
              <a:gd name="connsiteX6" fmla="*/ 45720 w 2819400"/>
              <a:gd name="connsiteY6" fmla="*/ 99060 h 175260"/>
              <a:gd name="connsiteX0" fmla="*/ 0 w 2773680"/>
              <a:gd name="connsiteY0" fmla="*/ 99060 h 175260"/>
              <a:gd name="connsiteX1" fmla="*/ 1844040 w 2773680"/>
              <a:gd name="connsiteY1" fmla="*/ 99060 h 175260"/>
              <a:gd name="connsiteX2" fmla="*/ 1981200 w 2773680"/>
              <a:gd name="connsiteY2" fmla="*/ 0 h 175260"/>
              <a:gd name="connsiteX3" fmla="*/ 2773680 w 2773680"/>
              <a:gd name="connsiteY3" fmla="*/ 0 h 175260"/>
              <a:gd name="connsiteX4" fmla="*/ 2476500 w 2773680"/>
              <a:gd name="connsiteY4" fmla="*/ 175260 h 175260"/>
              <a:gd name="connsiteX5" fmla="*/ 7620 w 2773680"/>
              <a:gd name="connsiteY5" fmla="*/ 175260 h 175260"/>
              <a:gd name="connsiteX6" fmla="*/ 0 w 2773680"/>
              <a:gd name="connsiteY6" fmla="*/ 99060 h 175260"/>
              <a:gd name="connsiteX0" fmla="*/ 228600 w 3002280"/>
              <a:gd name="connsiteY0" fmla="*/ 99060 h 175260"/>
              <a:gd name="connsiteX1" fmla="*/ 2072640 w 3002280"/>
              <a:gd name="connsiteY1" fmla="*/ 99060 h 175260"/>
              <a:gd name="connsiteX2" fmla="*/ 2209800 w 3002280"/>
              <a:gd name="connsiteY2" fmla="*/ 0 h 175260"/>
              <a:gd name="connsiteX3" fmla="*/ 3002280 w 3002280"/>
              <a:gd name="connsiteY3" fmla="*/ 0 h 175260"/>
              <a:gd name="connsiteX4" fmla="*/ 2705100 w 3002280"/>
              <a:gd name="connsiteY4" fmla="*/ 175260 h 175260"/>
              <a:gd name="connsiteX5" fmla="*/ 0 w 3002280"/>
              <a:gd name="connsiteY5" fmla="*/ 175260 h 175260"/>
              <a:gd name="connsiteX6" fmla="*/ 228600 w 3002280"/>
              <a:gd name="connsiteY6" fmla="*/ 99060 h 175260"/>
              <a:gd name="connsiteX0" fmla="*/ 0 w 2773680"/>
              <a:gd name="connsiteY0" fmla="*/ 99060 h 175260"/>
              <a:gd name="connsiteX1" fmla="*/ 1844040 w 2773680"/>
              <a:gd name="connsiteY1" fmla="*/ 99060 h 175260"/>
              <a:gd name="connsiteX2" fmla="*/ 1981200 w 2773680"/>
              <a:gd name="connsiteY2" fmla="*/ 0 h 175260"/>
              <a:gd name="connsiteX3" fmla="*/ 2773680 w 2773680"/>
              <a:gd name="connsiteY3" fmla="*/ 0 h 175260"/>
              <a:gd name="connsiteX4" fmla="*/ 2476500 w 2773680"/>
              <a:gd name="connsiteY4" fmla="*/ 175260 h 175260"/>
              <a:gd name="connsiteX5" fmla="*/ 0 w 2773680"/>
              <a:gd name="connsiteY5" fmla="*/ 175260 h 175260"/>
              <a:gd name="connsiteX6" fmla="*/ 0 w 2773680"/>
              <a:gd name="connsiteY6" fmla="*/ 99060 h 17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3680" h="175260">
                <a:moveTo>
                  <a:pt x="0" y="99060"/>
                </a:moveTo>
                <a:lnTo>
                  <a:pt x="1844040" y="99060"/>
                </a:lnTo>
                <a:lnTo>
                  <a:pt x="1981200" y="0"/>
                </a:lnTo>
                <a:lnTo>
                  <a:pt x="2773680" y="0"/>
                </a:lnTo>
                <a:lnTo>
                  <a:pt x="2476500" y="175260"/>
                </a:lnTo>
                <a:lnTo>
                  <a:pt x="0" y="175260"/>
                </a:lnTo>
                <a:lnTo>
                  <a:pt x="0" y="9906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4" name="Rectangle 53"/>
          <p:cNvSpPr/>
          <p:nvPr/>
        </p:nvSpPr>
        <p:spPr>
          <a:xfrm>
            <a:off x="555172" y="6675119"/>
            <a:ext cx="7970580" cy="45719"/>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Freeform 13"/>
          <p:cNvSpPr/>
          <p:nvPr/>
        </p:nvSpPr>
        <p:spPr>
          <a:xfrm>
            <a:off x="7012419" y="533400"/>
            <a:ext cx="2135620" cy="239486"/>
          </a:xfrm>
          <a:custGeom>
            <a:avLst/>
            <a:gdLst>
              <a:gd name="connsiteX0" fmla="*/ 370114 w 4147457"/>
              <a:gd name="connsiteY0" fmla="*/ 0 h 239486"/>
              <a:gd name="connsiteX1" fmla="*/ 4136571 w 4147457"/>
              <a:gd name="connsiteY1" fmla="*/ 0 h 239486"/>
              <a:gd name="connsiteX2" fmla="*/ 4147457 w 4147457"/>
              <a:gd name="connsiteY2" fmla="*/ 239486 h 239486"/>
              <a:gd name="connsiteX3" fmla="*/ 0 w 4147457"/>
              <a:gd name="connsiteY3" fmla="*/ 239486 h 239486"/>
              <a:gd name="connsiteX4" fmla="*/ 370114 w 4147457"/>
              <a:gd name="connsiteY4" fmla="*/ 0 h 239486"/>
              <a:gd name="connsiteX0" fmla="*/ 370114 w 4151384"/>
              <a:gd name="connsiteY0" fmla="*/ 0 h 239486"/>
              <a:gd name="connsiteX1" fmla="*/ 4151384 w 4151384"/>
              <a:gd name="connsiteY1" fmla="*/ 0 h 239486"/>
              <a:gd name="connsiteX2" fmla="*/ 4147457 w 4151384"/>
              <a:gd name="connsiteY2" fmla="*/ 239486 h 239486"/>
              <a:gd name="connsiteX3" fmla="*/ 0 w 4151384"/>
              <a:gd name="connsiteY3" fmla="*/ 239486 h 239486"/>
              <a:gd name="connsiteX4" fmla="*/ 370114 w 4151384"/>
              <a:gd name="connsiteY4" fmla="*/ 0 h 239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1384" h="239486">
                <a:moveTo>
                  <a:pt x="370114" y="0"/>
                </a:moveTo>
                <a:lnTo>
                  <a:pt x="4151384" y="0"/>
                </a:lnTo>
                <a:lnTo>
                  <a:pt x="4147457" y="239486"/>
                </a:lnTo>
                <a:lnTo>
                  <a:pt x="0" y="239486"/>
                </a:lnTo>
                <a:lnTo>
                  <a:pt x="370114" y="0"/>
                </a:lnTo>
                <a:close/>
              </a:path>
            </a:pathLst>
          </a:cu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2050" name="Picture 2" descr="D:\# 2013 YOERLI\+ RENSTRA\# Renstra Profile\GIF\sno_ani0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878488">
            <a:off x="8182659" y="102535"/>
            <a:ext cx="10477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D:\# 2013 YOERLI\+ RENSTRA\# Renstra Profile\GIF\sno_ani0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878488">
            <a:off x="7244088" y="16329"/>
            <a:ext cx="10477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 2013 YOERLI\+ RENSTRA\# Renstra Profile\GIF\sno_ani0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878488">
            <a:off x="8209142" y="682324"/>
            <a:ext cx="10477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D:\# 2013 YOERLI\+ RENSTRA\# Renstra Profile\GIF\sno_ani0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878488">
            <a:off x="8335059" y="254935"/>
            <a:ext cx="10477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D:\# 2013 YOERLI\+ RENSTRA\# Renstra Profile\GIF\sno_ani0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878488">
            <a:off x="7396488" y="168729"/>
            <a:ext cx="1047750" cy="7620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D:\# 2013 YOERLI\+ RENSTRA\# Renstra Profile\GIF\sno_ani08.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878488">
            <a:off x="8361542" y="834724"/>
            <a:ext cx="1047750" cy="7620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438400" y="4042473"/>
            <a:ext cx="4452258" cy="1107996"/>
          </a:xfrm>
          <a:prstGeom prst="rect">
            <a:avLst/>
          </a:prstGeom>
          <a:noFill/>
        </p:spPr>
        <p:txBody>
          <a:bodyPr wrap="square" rtlCol="0">
            <a:spAutoFit/>
          </a:bodyPr>
          <a:lstStyle/>
          <a:p>
            <a:r>
              <a:rPr lang="en-US" sz="4800" b="1" dirty="0" smtClean="0">
                <a:solidFill>
                  <a:srgbClr val="0000CC"/>
                </a:solidFill>
                <a:latin typeface="Aharoni" pitchFamily="2" charset="-79"/>
                <a:cs typeface="Aharoni" pitchFamily="2" charset="-79"/>
              </a:rPr>
              <a:t>THANK YOU </a:t>
            </a:r>
            <a:r>
              <a:rPr lang="en-US" sz="6600" b="1" dirty="0" smtClean="0">
                <a:solidFill>
                  <a:srgbClr val="0000CC"/>
                </a:solidFill>
                <a:latin typeface="Aharoni" pitchFamily="2" charset="-79"/>
                <a:cs typeface="Aharoni" pitchFamily="2" charset="-79"/>
              </a:rPr>
              <a:t>!</a:t>
            </a:r>
            <a:endParaRPr lang="en-US" sz="6600" b="1" i="0" dirty="0">
              <a:solidFill>
                <a:srgbClr val="0000CC"/>
              </a:solidFill>
              <a:latin typeface="Aharoni" pitchFamily="2" charset="-79"/>
              <a:cs typeface="Aharoni" pitchFamily="2" charset="-79"/>
            </a:endParaRPr>
          </a:p>
        </p:txBody>
      </p:sp>
      <p:sp>
        <p:nvSpPr>
          <p:cNvPr id="21" name="TextBox 20"/>
          <p:cNvSpPr txBox="1"/>
          <p:nvPr/>
        </p:nvSpPr>
        <p:spPr>
          <a:xfrm>
            <a:off x="2214546" y="5039037"/>
            <a:ext cx="4503157" cy="1200329"/>
          </a:xfrm>
          <a:prstGeom prst="rect">
            <a:avLst/>
          </a:prstGeom>
          <a:noFill/>
        </p:spPr>
        <p:txBody>
          <a:bodyPr wrap="none" rtlCol="0">
            <a:spAutoFit/>
          </a:bodyPr>
          <a:lstStyle/>
          <a:p>
            <a:pPr algn="ctr"/>
            <a:r>
              <a:rPr lang="id-ID" sz="2400" dirty="0" smtClean="0">
                <a:latin typeface="Aharoni" pitchFamily="2" charset="-79"/>
                <a:cs typeface="Aharoni" pitchFamily="2" charset="-79"/>
              </a:rPr>
              <a:t>M BUDI DJATMIKO</a:t>
            </a:r>
          </a:p>
          <a:p>
            <a:pPr algn="ctr"/>
            <a:r>
              <a:rPr lang="id-ID" sz="2400" dirty="0" smtClean="0">
                <a:latin typeface="Aharoni" pitchFamily="2" charset="-79"/>
                <a:cs typeface="Aharoni" pitchFamily="2" charset="-79"/>
              </a:rPr>
              <a:t>081-6420-6520</a:t>
            </a:r>
          </a:p>
          <a:p>
            <a:pPr algn="ctr"/>
            <a:r>
              <a:rPr lang="id-ID" sz="2400" dirty="0" smtClean="0">
                <a:latin typeface="Aharoni" pitchFamily="2" charset="-79"/>
                <a:cs typeface="Aharoni" pitchFamily="2" charset="-79"/>
              </a:rPr>
              <a:t>layanandjatmiko@yahoo.com</a:t>
            </a:r>
            <a:endParaRPr lang="id-ID" sz="2400" dirty="0">
              <a:latin typeface="Aharoni" pitchFamily="2" charset="-79"/>
              <a:cs typeface="Aharoni" pitchFamily="2" charset="-79"/>
            </a:endParaRPr>
          </a:p>
        </p:txBody>
      </p:sp>
      <p:pic>
        <p:nvPicPr>
          <p:cNvPr id="23" name="Picture 2" descr="D:\# 2013 YOERLI\By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371600"/>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827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id-ID" dirty="0" smtClean="0"/>
              <a:t>lll</a:t>
            </a:r>
            <a:endParaRPr lang="id-ID" dirty="0"/>
          </a:p>
        </p:txBody>
      </p:sp>
      <p:pic>
        <p:nvPicPr>
          <p:cNvPr id="1026" name="Picture 2" descr="http://gambarku.biz/images/53226-powerpoint-backgrounds-slide-designs-get-microsoft-powerpoint-training.jpg"/>
          <p:cNvPicPr>
            <a:picLocks noChangeAspect="1" noChangeArrowheads="1"/>
          </p:cNvPicPr>
          <p:nvPr/>
        </p:nvPicPr>
        <p:blipFill>
          <a:blip r:embed="rId2"/>
          <a:srcRect/>
          <a:stretch>
            <a:fillRect/>
          </a:stretch>
        </p:blipFill>
        <p:spPr bwMode="auto">
          <a:xfrm>
            <a:off x="-32" y="-214338"/>
            <a:ext cx="9144032" cy="6858024"/>
          </a:xfrm>
          <a:prstGeom prst="rect">
            <a:avLst/>
          </a:prstGeom>
          <a:noFill/>
        </p:spPr>
      </p:pic>
      <p:sp>
        <p:nvSpPr>
          <p:cNvPr id="6" name="Title 1"/>
          <p:cNvSpPr txBox="1">
            <a:spLocks/>
          </p:cNvSpPr>
          <p:nvPr/>
        </p:nvSpPr>
        <p:spPr>
          <a:xfrm>
            <a:off x="714348" y="285752"/>
            <a:ext cx="7786742" cy="6000768"/>
          </a:xfrm>
          <a:prstGeom prst="rect">
            <a:avLst/>
          </a:prstGeom>
        </p:spPr>
        <p:txBody>
          <a:bodyPr vert="horz" lIns="91440" tIns="45720" rIns="91440" bIns="45720" rtlCol="0" anchor="ctr">
            <a:noAutofit/>
          </a:bodyPr>
          <a:lstStyle/>
          <a:p>
            <a:pPr lvl="0" algn="ctr">
              <a:spcBef>
                <a:spcPct val="0"/>
              </a:spcBef>
            </a:pPr>
            <a:r>
              <a:rPr lang="id-ID" sz="4000" dirty="0"/>
              <a:t> </a:t>
            </a:r>
            <a:r>
              <a:rPr lang="id-ID" sz="5400" b="1" dirty="0">
                <a:solidFill>
                  <a:srgbClr val="FF0000"/>
                </a:solidFill>
              </a:rPr>
              <a:t>ISO 9001</a:t>
            </a:r>
            <a:r>
              <a:rPr lang="id-ID" sz="4000" dirty="0"/>
              <a:t> </a:t>
            </a:r>
            <a:endParaRPr lang="id-ID" sz="4000" dirty="0" smtClean="0"/>
          </a:p>
          <a:p>
            <a:pPr lvl="0" algn="ctr">
              <a:spcBef>
                <a:spcPct val="0"/>
              </a:spcBef>
            </a:pPr>
            <a:r>
              <a:rPr lang="id-ID" sz="4000" dirty="0" smtClean="0"/>
              <a:t>merupakan </a:t>
            </a:r>
            <a:r>
              <a:rPr lang="id-ID" sz="4000" dirty="0"/>
              <a:t>standard international yang mengatur tentang </a:t>
            </a:r>
            <a:endParaRPr lang="id-ID" sz="4000" dirty="0" smtClean="0"/>
          </a:p>
          <a:p>
            <a:pPr lvl="0" algn="ctr">
              <a:spcBef>
                <a:spcPct val="0"/>
              </a:spcBef>
            </a:pPr>
            <a:r>
              <a:rPr lang="id-ID" sz="4000" dirty="0" smtClean="0"/>
              <a:t>Sistem </a:t>
            </a:r>
            <a:r>
              <a:rPr lang="id-ID" sz="4000" dirty="0"/>
              <a:t>M</a:t>
            </a:r>
            <a:r>
              <a:rPr lang="id-ID" sz="4000" dirty="0" smtClean="0"/>
              <a:t>anagement </a:t>
            </a:r>
            <a:r>
              <a:rPr lang="id-ID" sz="4000" dirty="0"/>
              <a:t>Mutu </a:t>
            </a:r>
            <a:endParaRPr lang="id-ID" sz="4000" dirty="0" smtClean="0"/>
          </a:p>
          <a:p>
            <a:pPr lvl="0" algn="ctr">
              <a:spcBef>
                <a:spcPct val="0"/>
              </a:spcBef>
            </a:pPr>
            <a:r>
              <a:rPr lang="id-ID" sz="4000" dirty="0" smtClean="0">
                <a:solidFill>
                  <a:schemeClr val="bg1"/>
                </a:solidFill>
              </a:rPr>
              <a:t>(</a:t>
            </a:r>
            <a:r>
              <a:rPr lang="id-ID" sz="4000" dirty="0">
                <a:solidFill>
                  <a:schemeClr val="bg1"/>
                </a:solidFill>
              </a:rPr>
              <a:t>Quality Management </a:t>
            </a:r>
            <a:r>
              <a:rPr lang="id-ID" sz="4000" dirty="0" smtClean="0">
                <a:solidFill>
                  <a:schemeClr val="bg1"/>
                </a:solidFill>
              </a:rPr>
              <a:t>System:QMS)</a:t>
            </a:r>
            <a:r>
              <a:rPr lang="id-ID" sz="4000" dirty="0" smtClean="0"/>
              <a:t>,</a:t>
            </a:r>
          </a:p>
          <a:p>
            <a:pPr lvl="0" algn="ctr">
              <a:spcBef>
                <a:spcPct val="0"/>
              </a:spcBef>
            </a:pPr>
            <a:r>
              <a:rPr lang="id-ID" sz="4000" dirty="0" smtClean="0"/>
              <a:t> </a:t>
            </a:r>
            <a:r>
              <a:rPr lang="id-ID" sz="4000" dirty="0"/>
              <a:t>oleh karena itu seringkali disebut </a:t>
            </a:r>
            <a:r>
              <a:rPr lang="id-ID" sz="4000" dirty="0" smtClean="0"/>
              <a:t>sebagai</a:t>
            </a:r>
          </a:p>
          <a:p>
            <a:pPr lvl="0" algn="ctr">
              <a:spcBef>
                <a:spcPct val="0"/>
              </a:spcBef>
            </a:pPr>
            <a:r>
              <a:rPr lang="id-ID" sz="4000" dirty="0" smtClean="0"/>
              <a:t> </a:t>
            </a:r>
            <a:r>
              <a:rPr lang="id-ID" sz="5400" b="1" dirty="0">
                <a:solidFill>
                  <a:schemeClr val="bg2"/>
                </a:solidFill>
              </a:rPr>
              <a:t>“ISO </a:t>
            </a:r>
            <a:r>
              <a:rPr lang="id-ID" sz="5400" b="1" dirty="0" smtClean="0">
                <a:solidFill>
                  <a:schemeClr val="bg2"/>
                </a:solidFill>
              </a:rPr>
              <a:t>9001, QMS</a:t>
            </a:r>
            <a:r>
              <a:rPr lang="id-ID" sz="5400" b="1" dirty="0">
                <a:solidFill>
                  <a:schemeClr val="bg2"/>
                </a:solidFill>
              </a:rPr>
              <a:t>” </a:t>
            </a:r>
            <a:endParaRPr kumimoji="0" lang="id-ID" sz="5400" b="1" i="0" u="none" strike="noStrike" kern="1200" cap="none" spc="0" normalizeH="0" baseline="0" noProof="0" dirty="0" smtClean="0">
              <a:ln>
                <a:noFill/>
              </a:ln>
              <a:solidFill>
                <a:schemeClr val="bg2"/>
              </a:solidFill>
              <a:effectLst/>
              <a:uLnTx/>
              <a:uFillTx/>
              <a:latin typeface="+mj-lt"/>
              <a:ea typeface="+mj-ea"/>
              <a:cs typeface="+mj-cs"/>
            </a:endParaRPr>
          </a:p>
        </p:txBody>
      </p:sp>
      <p:pic>
        <p:nvPicPr>
          <p:cNvPr id="5" name="Picture 2" descr="http://konsultaniso.web.id/wp-content/uploads/2011/11/konsultan-iso-9001-150x150.png"/>
          <p:cNvPicPr>
            <a:picLocks noChangeAspect="1" noChangeArrowheads="1"/>
          </p:cNvPicPr>
          <p:nvPr/>
        </p:nvPicPr>
        <p:blipFill>
          <a:blip r:embed="rId3"/>
          <a:srcRect/>
          <a:stretch>
            <a:fillRect/>
          </a:stretch>
        </p:blipFill>
        <p:spPr bwMode="auto">
          <a:xfrm>
            <a:off x="7929586" y="5429264"/>
            <a:ext cx="928694" cy="92869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id-ID" dirty="0" smtClean="0"/>
              <a:t>lll</a:t>
            </a:r>
            <a:endParaRPr lang="id-ID" dirty="0"/>
          </a:p>
        </p:txBody>
      </p:sp>
      <p:pic>
        <p:nvPicPr>
          <p:cNvPr id="1026" name="Picture 2" descr="http://gambarku.biz/images/53226-powerpoint-backgrounds-slide-designs-get-microsoft-powerpoint-training.jpg"/>
          <p:cNvPicPr>
            <a:picLocks noChangeAspect="1" noChangeArrowheads="1"/>
          </p:cNvPicPr>
          <p:nvPr/>
        </p:nvPicPr>
        <p:blipFill>
          <a:blip r:embed="rId2"/>
          <a:srcRect/>
          <a:stretch>
            <a:fillRect/>
          </a:stretch>
        </p:blipFill>
        <p:spPr bwMode="auto">
          <a:xfrm>
            <a:off x="-32" y="-214338"/>
            <a:ext cx="9144032" cy="6858024"/>
          </a:xfrm>
          <a:prstGeom prst="rect">
            <a:avLst/>
          </a:prstGeom>
          <a:noFill/>
        </p:spPr>
      </p:pic>
      <p:sp>
        <p:nvSpPr>
          <p:cNvPr id="6" name="Title 1"/>
          <p:cNvSpPr txBox="1">
            <a:spLocks/>
          </p:cNvSpPr>
          <p:nvPr/>
        </p:nvSpPr>
        <p:spPr>
          <a:xfrm>
            <a:off x="857224" y="142876"/>
            <a:ext cx="6643734" cy="6000768"/>
          </a:xfrm>
          <a:prstGeom prst="rect">
            <a:avLst/>
          </a:prstGeom>
        </p:spPr>
        <p:txBody>
          <a:bodyPr vert="horz" lIns="91440" tIns="45720" rIns="91440" bIns="45720" rtlCol="0" anchor="ctr">
            <a:noAutofit/>
          </a:bodyPr>
          <a:lstStyle/>
          <a:p>
            <a:pPr lvl="0" algn="ctr">
              <a:spcBef>
                <a:spcPct val="0"/>
              </a:spcBef>
            </a:pPr>
            <a:endParaRPr lang="id-ID" sz="4000" b="1" dirty="0" smtClean="0">
              <a:solidFill>
                <a:srgbClr val="FF0000"/>
              </a:solidFill>
            </a:endParaRPr>
          </a:p>
          <a:p>
            <a:pPr lvl="0" algn="ctr">
              <a:spcBef>
                <a:spcPct val="0"/>
              </a:spcBef>
            </a:pPr>
            <a:r>
              <a:rPr lang="id-ID" sz="4000" b="1" dirty="0" smtClean="0">
                <a:solidFill>
                  <a:srgbClr val="FF0000"/>
                </a:solidFill>
              </a:rPr>
              <a:t>Tulisan </a:t>
            </a:r>
            <a:r>
              <a:rPr lang="id-ID" sz="4000" b="1" dirty="0">
                <a:solidFill>
                  <a:srgbClr val="FF0000"/>
                </a:solidFill>
              </a:rPr>
              <a:t>2008 menunjukkan tahun revisi</a:t>
            </a:r>
            <a:r>
              <a:rPr lang="id-ID" sz="4000" b="1" dirty="0" smtClean="0">
                <a:solidFill>
                  <a:srgbClr val="FF0000"/>
                </a:solidFill>
              </a:rPr>
              <a:t>,</a:t>
            </a:r>
          </a:p>
          <a:p>
            <a:pPr lvl="0" algn="ctr">
              <a:spcBef>
                <a:spcPct val="0"/>
              </a:spcBef>
            </a:pPr>
            <a:r>
              <a:rPr lang="id-ID" sz="4000" dirty="0"/>
              <a:t>M</a:t>
            </a:r>
            <a:r>
              <a:rPr lang="id-ID" sz="4000" dirty="0" smtClean="0"/>
              <a:t>aka </a:t>
            </a:r>
            <a:r>
              <a:rPr lang="id-ID" sz="4000" dirty="0"/>
              <a:t>ISO 9001:2008 adalah system manajemen mutu ISO 9001 hasil revisi tahun 2008</a:t>
            </a:r>
            <a:endParaRPr kumimoji="0" lang="id-ID" sz="4000" b="0" i="0" u="none" strike="noStrike" kern="1200" cap="none" spc="0" normalizeH="0" baseline="0" noProof="0" dirty="0" smtClean="0">
              <a:ln>
                <a:noFill/>
              </a:ln>
              <a:solidFill>
                <a:srgbClr val="FF0000"/>
              </a:solidFill>
              <a:effectLst/>
              <a:uLnTx/>
              <a:uFillTx/>
              <a:latin typeface="+mj-lt"/>
              <a:ea typeface="+mj-ea"/>
              <a:cs typeface="+mj-cs"/>
            </a:endParaRPr>
          </a:p>
        </p:txBody>
      </p:sp>
      <p:sp>
        <p:nvSpPr>
          <p:cNvPr id="5" name="TextBox 4"/>
          <p:cNvSpPr txBox="1"/>
          <p:nvPr/>
        </p:nvSpPr>
        <p:spPr>
          <a:xfrm rot="20825356">
            <a:off x="2307348" y="584034"/>
            <a:ext cx="4022255" cy="646331"/>
          </a:xfrm>
          <a:prstGeom prst="rect">
            <a:avLst/>
          </a:prstGeom>
          <a:solidFill>
            <a:schemeClr val="accent4">
              <a:lumMod val="75000"/>
            </a:schemeClr>
          </a:solidFill>
        </p:spPr>
        <p:txBody>
          <a:bodyPr wrap="none" rtlCol="0">
            <a:spAutoFit/>
          </a:bodyPr>
          <a:lstStyle/>
          <a:p>
            <a:r>
              <a:rPr lang="id-ID" sz="3600" b="1" dirty="0" smtClean="0">
                <a:solidFill>
                  <a:schemeClr val="bg1"/>
                </a:solidFill>
              </a:rPr>
              <a:t>QSM-ISO 9001:2008</a:t>
            </a:r>
            <a:endParaRPr lang="id-ID" sz="3600" b="1" dirty="0">
              <a:solidFill>
                <a:schemeClr val="bg1"/>
              </a:solidFill>
            </a:endParaRPr>
          </a:p>
        </p:txBody>
      </p:sp>
      <p:pic>
        <p:nvPicPr>
          <p:cNvPr id="7" name="Picture 2" descr="http://konsultaniso.web.id/wp-content/uploads/2011/11/konsultan-iso-9001-150x150.png"/>
          <p:cNvPicPr>
            <a:picLocks noChangeAspect="1" noChangeArrowheads="1"/>
          </p:cNvPicPr>
          <p:nvPr/>
        </p:nvPicPr>
        <p:blipFill>
          <a:blip r:embed="rId3"/>
          <a:srcRect/>
          <a:stretch>
            <a:fillRect/>
          </a:stretch>
        </p:blipFill>
        <p:spPr bwMode="auto">
          <a:xfrm>
            <a:off x="7929586" y="5429264"/>
            <a:ext cx="928694" cy="92869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id-ID" dirty="0" smtClean="0"/>
              <a:t>lll</a:t>
            </a:r>
            <a:endParaRPr lang="id-ID" dirty="0"/>
          </a:p>
        </p:txBody>
      </p:sp>
      <p:pic>
        <p:nvPicPr>
          <p:cNvPr id="1026" name="Picture 2" descr="http://gambarku.biz/images/53226-powerpoint-backgrounds-slide-designs-get-microsoft-powerpoint-training.jpg"/>
          <p:cNvPicPr>
            <a:picLocks noChangeAspect="1" noChangeArrowheads="1"/>
          </p:cNvPicPr>
          <p:nvPr/>
        </p:nvPicPr>
        <p:blipFill>
          <a:blip r:embed="rId2"/>
          <a:srcRect/>
          <a:stretch>
            <a:fillRect/>
          </a:stretch>
        </p:blipFill>
        <p:spPr bwMode="auto">
          <a:xfrm>
            <a:off x="-32" y="-214338"/>
            <a:ext cx="9144032" cy="6858024"/>
          </a:xfrm>
          <a:prstGeom prst="rect">
            <a:avLst/>
          </a:prstGeom>
          <a:noFill/>
        </p:spPr>
      </p:pic>
      <p:sp>
        <p:nvSpPr>
          <p:cNvPr id="6" name="Title 1"/>
          <p:cNvSpPr txBox="1">
            <a:spLocks/>
          </p:cNvSpPr>
          <p:nvPr/>
        </p:nvSpPr>
        <p:spPr>
          <a:xfrm>
            <a:off x="571472" y="-24"/>
            <a:ext cx="7500990" cy="6000768"/>
          </a:xfrm>
          <a:prstGeom prst="rect">
            <a:avLst/>
          </a:prstGeom>
        </p:spPr>
        <p:txBody>
          <a:bodyPr vert="horz" lIns="91440" tIns="45720" rIns="91440" bIns="45720" rtlCol="0" anchor="ctr">
            <a:noAutofit/>
          </a:bodyPr>
          <a:lstStyle/>
          <a:p>
            <a:pPr lvl="0" algn="ctr">
              <a:spcBef>
                <a:spcPct val="0"/>
              </a:spcBef>
            </a:pPr>
            <a:endParaRPr lang="id-ID" sz="4000" b="1" dirty="0" smtClean="0">
              <a:solidFill>
                <a:srgbClr val="FF0000"/>
              </a:solidFill>
            </a:endParaRPr>
          </a:p>
          <a:p>
            <a:pPr algn="ctr"/>
            <a:r>
              <a:rPr lang="id-ID" sz="4000" dirty="0"/>
              <a:t>Organisasi pengelola standard international ini adalah </a:t>
            </a:r>
            <a:r>
              <a:rPr lang="id-ID" sz="4000" b="1" dirty="0" smtClean="0">
                <a:solidFill>
                  <a:srgbClr val="FF0000"/>
                </a:solidFill>
              </a:rPr>
              <a:t>INTERNATIONAL ORGANIZATION FOR STANDARDIZATION</a:t>
            </a:r>
            <a:r>
              <a:rPr lang="id-ID" sz="4000" dirty="0" smtClean="0"/>
              <a:t> </a:t>
            </a:r>
          </a:p>
          <a:p>
            <a:pPr algn="ctr"/>
            <a:r>
              <a:rPr lang="id-ID" sz="4000" dirty="0" smtClean="0"/>
              <a:t>Bermarkas </a:t>
            </a:r>
            <a:r>
              <a:rPr lang="id-ID" sz="4000" dirty="0"/>
              <a:t>di Geneva – Swiss, </a:t>
            </a:r>
            <a:endParaRPr lang="id-ID" sz="4000" dirty="0" smtClean="0"/>
          </a:p>
          <a:p>
            <a:pPr algn="ctr"/>
            <a:r>
              <a:rPr lang="id-ID" sz="4000" dirty="0" smtClean="0"/>
              <a:t>didirikan </a:t>
            </a:r>
            <a:r>
              <a:rPr lang="id-ID" sz="4000" dirty="0"/>
              <a:t>pada 23 February 1947, </a:t>
            </a:r>
            <a:r>
              <a:rPr lang="id-ID" sz="4000" dirty="0" smtClean="0"/>
              <a:t>Anggota ISO </a:t>
            </a:r>
            <a:r>
              <a:rPr lang="id-ID" sz="4000" dirty="0"/>
              <a:t>lebih dari 147 negara </a:t>
            </a:r>
            <a:r>
              <a:rPr lang="id-ID" sz="4000" dirty="0" smtClean="0"/>
              <a:t>dan Setiap </a:t>
            </a:r>
            <a:r>
              <a:rPr lang="id-ID" sz="4000" dirty="0"/>
              <a:t>negara diwakili oleh </a:t>
            </a:r>
            <a:r>
              <a:rPr lang="id-ID" sz="4000" dirty="0" smtClean="0"/>
              <a:t>Badan Standardisasi Nasional </a:t>
            </a:r>
            <a:r>
              <a:rPr lang="id-ID" sz="4000" dirty="0"/>
              <a:t>(Indonesia diwakili oleh KAN)</a:t>
            </a:r>
          </a:p>
        </p:txBody>
      </p:sp>
      <p:sp>
        <p:nvSpPr>
          <p:cNvPr id="5" name="TextBox 4"/>
          <p:cNvSpPr txBox="1"/>
          <p:nvPr/>
        </p:nvSpPr>
        <p:spPr>
          <a:xfrm rot="16200000">
            <a:off x="6595425" y="4095103"/>
            <a:ext cx="4022255" cy="646331"/>
          </a:xfrm>
          <a:prstGeom prst="rect">
            <a:avLst/>
          </a:prstGeom>
          <a:solidFill>
            <a:schemeClr val="accent4">
              <a:lumMod val="75000"/>
            </a:schemeClr>
          </a:solidFill>
        </p:spPr>
        <p:txBody>
          <a:bodyPr wrap="none" rtlCol="0">
            <a:spAutoFit/>
          </a:bodyPr>
          <a:lstStyle/>
          <a:p>
            <a:r>
              <a:rPr lang="id-ID" sz="3600" b="1" dirty="0" smtClean="0">
                <a:solidFill>
                  <a:schemeClr val="bg1"/>
                </a:solidFill>
              </a:rPr>
              <a:t>QSM-ISO 9001:2008</a:t>
            </a:r>
            <a:endParaRPr lang="id-ID" sz="3600"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id-ID" dirty="0" smtClean="0"/>
              <a:t>lll</a:t>
            </a:r>
            <a:endParaRPr lang="id-ID" dirty="0"/>
          </a:p>
        </p:txBody>
      </p:sp>
      <p:pic>
        <p:nvPicPr>
          <p:cNvPr id="1026" name="Picture 2" descr="http://gambarku.biz/images/53226-powerpoint-backgrounds-slide-designs-get-microsoft-powerpoint-training.jpg"/>
          <p:cNvPicPr>
            <a:picLocks noChangeAspect="1" noChangeArrowheads="1"/>
          </p:cNvPicPr>
          <p:nvPr/>
        </p:nvPicPr>
        <p:blipFill>
          <a:blip r:embed="rId2"/>
          <a:srcRect/>
          <a:stretch>
            <a:fillRect/>
          </a:stretch>
        </p:blipFill>
        <p:spPr bwMode="auto">
          <a:xfrm>
            <a:off x="-32" y="-214338"/>
            <a:ext cx="9144032" cy="6858024"/>
          </a:xfrm>
          <a:prstGeom prst="rect">
            <a:avLst/>
          </a:prstGeom>
          <a:noFill/>
        </p:spPr>
      </p:pic>
      <p:sp>
        <p:nvSpPr>
          <p:cNvPr id="6" name="Title 1"/>
          <p:cNvSpPr txBox="1">
            <a:spLocks/>
          </p:cNvSpPr>
          <p:nvPr/>
        </p:nvSpPr>
        <p:spPr>
          <a:xfrm>
            <a:off x="571472" y="-24"/>
            <a:ext cx="7500990" cy="6000768"/>
          </a:xfrm>
          <a:prstGeom prst="rect">
            <a:avLst/>
          </a:prstGeom>
        </p:spPr>
        <p:txBody>
          <a:bodyPr vert="horz" lIns="91440" tIns="45720" rIns="91440" bIns="45720" rtlCol="0" anchor="ctr">
            <a:noAutofit/>
          </a:bodyPr>
          <a:lstStyle/>
          <a:p>
            <a:pPr lvl="0" algn="ctr">
              <a:spcBef>
                <a:spcPct val="0"/>
              </a:spcBef>
            </a:pPr>
            <a:endParaRPr lang="id-ID" sz="4000" b="1" dirty="0" smtClean="0">
              <a:solidFill>
                <a:srgbClr val="FF0000"/>
              </a:solidFill>
            </a:endParaRPr>
          </a:p>
          <a:p>
            <a:pPr algn="ctr"/>
            <a:r>
              <a:rPr lang="id-ID" sz="4000" dirty="0"/>
              <a:t>Organisasi pengelola standard international ini adalah International Organization for Standardization yang bermarkas di Geneva – Swiss, </a:t>
            </a:r>
            <a:endParaRPr lang="id-ID" sz="4000" dirty="0" smtClean="0"/>
          </a:p>
          <a:p>
            <a:pPr algn="ctr"/>
            <a:r>
              <a:rPr lang="id-ID" sz="4000" dirty="0" smtClean="0"/>
              <a:t>didirikan </a:t>
            </a:r>
            <a:r>
              <a:rPr lang="id-ID" sz="4000" dirty="0"/>
              <a:t>pada 23 February 1947, </a:t>
            </a:r>
            <a:r>
              <a:rPr lang="id-ID" sz="4000" dirty="0" smtClean="0"/>
              <a:t>Anggota ISO </a:t>
            </a:r>
            <a:r>
              <a:rPr lang="id-ID" sz="4000" dirty="0"/>
              <a:t>lebih dari 147 negara </a:t>
            </a:r>
            <a:r>
              <a:rPr lang="id-ID" sz="4000" dirty="0" smtClean="0"/>
              <a:t>dan Setiap </a:t>
            </a:r>
            <a:r>
              <a:rPr lang="id-ID" sz="4000" dirty="0"/>
              <a:t>negara diwakili oleh </a:t>
            </a:r>
            <a:r>
              <a:rPr lang="id-ID" sz="4000" dirty="0" smtClean="0"/>
              <a:t>Badan Standardisasi Nasional </a:t>
            </a:r>
            <a:r>
              <a:rPr lang="id-ID" sz="4000" dirty="0"/>
              <a:t>(Indonesia diwakili oleh KAN)</a:t>
            </a:r>
          </a:p>
        </p:txBody>
      </p:sp>
      <p:sp>
        <p:nvSpPr>
          <p:cNvPr id="5" name="TextBox 4"/>
          <p:cNvSpPr txBox="1"/>
          <p:nvPr/>
        </p:nvSpPr>
        <p:spPr>
          <a:xfrm rot="16200000">
            <a:off x="6595425" y="4095103"/>
            <a:ext cx="4022255" cy="646331"/>
          </a:xfrm>
          <a:prstGeom prst="rect">
            <a:avLst/>
          </a:prstGeom>
          <a:solidFill>
            <a:schemeClr val="accent4">
              <a:lumMod val="75000"/>
            </a:schemeClr>
          </a:solidFill>
        </p:spPr>
        <p:txBody>
          <a:bodyPr wrap="none" rtlCol="0">
            <a:spAutoFit/>
          </a:bodyPr>
          <a:lstStyle/>
          <a:p>
            <a:r>
              <a:rPr lang="id-ID" sz="3600" b="1" dirty="0" smtClean="0">
                <a:solidFill>
                  <a:schemeClr val="bg1"/>
                </a:solidFill>
              </a:rPr>
              <a:t>QSM-ISO 9001:2008</a:t>
            </a:r>
            <a:endParaRPr lang="id-ID" sz="3600" b="1"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pic>
        <p:nvPicPr>
          <p:cNvPr id="4098" name="Picture 2" descr="http://cdn2.free-power-point-templates.com/wp-content/uploads/2011/01/940_example.jpg"/>
          <p:cNvPicPr>
            <a:picLocks noChangeAspect="1" noChangeArrowheads="1"/>
          </p:cNvPicPr>
          <p:nvPr/>
        </p:nvPicPr>
        <p:blipFill>
          <a:blip r:embed="rId2"/>
          <a:srcRect/>
          <a:stretch>
            <a:fillRect/>
          </a:stretch>
        </p:blipFill>
        <p:spPr bwMode="auto">
          <a:xfrm>
            <a:off x="-32" y="-71448"/>
            <a:ext cx="9144032" cy="7286662"/>
          </a:xfrm>
          <a:prstGeom prst="rect">
            <a:avLst/>
          </a:prstGeom>
          <a:noFill/>
        </p:spPr>
      </p:pic>
      <p:sp>
        <p:nvSpPr>
          <p:cNvPr id="7" name="Title 1"/>
          <p:cNvSpPr txBox="1">
            <a:spLocks/>
          </p:cNvSpPr>
          <p:nvPr/>
        </p:nvSpPr>
        <p:spPr>
          <a:xfrm>
            <a:off x="571472" y="-24"/>
            <a:ext cx="7500990" cy="6000768"/>
          </a:xfrm>
          <a:prstGeom prst="rect">
            <a:avLst/>
          </a:prstGeom>
        </p:spPr>
        <p:txBody>
          <a:bodyPr vert="horz" lIns="91440" tIns="45720" rIns="91440" bIns="45720" rtlCol="0" anchor="ctr">
            <a:noAutofit/>
          </a:bodyPr>
          <a:lstStyle/>
          <a:p>
            <a:r>
              <a:rPr lang="id-ID" sz="4000" dirty="0"/>
              <a:t>Pada versi tahun 2000, tidak lagi dikenal 20 </a:t>
            </a:r>
            <a:r>
              <a:rPr lang="id-ID" sz="4000" dirty="0" smtClean="0"/>
              <a:t>klausal </a:t>
            </a:r>
            <a:r>
              <a:rPr lang="id-ID" sz="4000" dirty="0"/>
              <a:t>wajib, tetapi lebih pada </a:t>
            </a:r>
            <a:r>
              <a:rPr lang="id-ID" sz="4000" b="1" i="1" dirty="0">
                <a:solidFill>
                  <a:srgbClr val="FF0000"/>
                </a:solidFill>
              </a:rPr>
              <a:t>proses business</a:t>
            </a:r>
            <a:r>
              <a:rPr lang="id-ID" sz="4000" dirty="0"/>
              <a:t> yang terjadi dalam organisasi. Sehingga organisasi sekecil apapun bisa mengimplementasi system ISO 9001:2000 dengan berbagai pengecualian pada proses bisnisnya. </a:t>
            </a:r>
          </a:p>
        </p:txBody>
      </p:sp>
      <p:pic>
        <p:nvPicPr>
          <p:cNvPr id="6" name="Picture 2" descr="http://konsultaniso.web.id/wp-content/uploads/2011/11/konsultan-iso-9001-150x150.png"/>
          <p:cNvPicPr>
            <a:picLocks noChangeAspect="1" noChangeArrowheads="1"/>
          </p:cNvPicPr>
          <p:nvPr/>
        </p:nvPicPr>
        <p:blipFill>
          <a:blip r:embed="rId3"/>
          <a:srcRect/>
          <a:stretch>
            <a:fillRect/>
          </a:stretch>
        </p:blipFill>
        <p:spPr bwMode="auto">
          <a:xfrm>
            <a:off x="8143900" y="71414"/>
            <a:ext cx="928694" cy="92869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2474</TotalTime>
  <Words>1456</Words>
  <Application>Microsoft Office PowerPoint</Application>
  <PresentationFormat>On-screen Show (4:3)</PresentationFormat>
  <Paragraphs>143</Paragraphs>
  <Slides>48</Slides>
  <Notes>2</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APTISI Wilayah V DIY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Sejarah ISO 9001  (Dari 1943- 2008)</vt:lpstr>
      <vt:lpstr> Sejarah ISO 9001  (Dari 1943- 2008)</vt:lpstr>
      <vt:lpstr> Sejarah ISO 9001  (Dari 1943- 2008)</vt:lpstr>
      <vt:lpstr> Sejarah ISO 9001  (Dari 1943- 2008)</vt:lpstr>
      <vt:lpstr> Sejarah ISO 9001  (Dari 1943- 2008)</vt:lpstr>
      <vt:lpstr> Sejarah ISO 9001  (Dari 1943- 2008)</vt:lpstr>
      <vt:lpstr> Sejarah ISO 9001  (Dari 1943- 2008)</vt:lpstr>
      <vt:lpstr> Sejarah ISO 9001  (Dari 1943- 2008)</vt:lpstr>
      <vt:lpstr>PowerPoint Presentation</vt:lpstr>
      <vt:lpstr>13 LANGKAH DALAM PENERAPAN SISTEM MANAJEMEN MUTU ISO 9001 : 2008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LANGKAH PENERAPAN MANAJEMEN MUTU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budi djatmiko</dc:creator>
  <cp:lastModifiedBy>Retno</cp:lastModifiedBy>
  <cp:revision>105</cp:revision>
  <dcterms:created xsi:type="dcterms:W3CDTF">2014-09-01T00:56:38Z</dcterms:created>
  <dcterms:modified xsi:type="dcterms:W3CDTF">2015-03-31T01:27:32Z</dcterms:modified>
</cp:coreProperties>
</file>